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  <p:sldId id="266" r:id="rId6"/>
    <p:sldId id="267" r:id="rId7"/>
    <p:sldId id="263" r:id="rId8"/>
    <p:sldId id="265" r:id="rId9"/>
    <p:sldId id="268" r:id="rId10"/>
    <p:sldId id="272" r:id="rId11"/>
    <p:sldId id="264" r:id="rId12"/>
    <p:sldId id="273" r:id="rId13"/>
    <p:sldId id="27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style val="10"/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explosion val="6"/>
          <c:dLbls>
            <c:dLbl>
              <c:idx val="0"/>
              <c:layout>
                <c:manualLayout>
                  <c:x val="3.2825323499016013E-2"/>
                  <c:y val="-0.22223637094334359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7.4360126859142728E-2"/>
                  <c:y val="-9.5981485504408715E-2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 smtClean="0"/>
                      <a:t>vinice</a:t>
                    </a:r>
                    <a:r>
                      <a:rPr lang="en-US" dirty="0"/>
                      <a:t>
3%</a:t>
                    </a: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.14220756780402449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 smtClean="0"/>
                      <a:t>louky</a:t>
                    </a:r>
                    <a:r>
                      <a:rPr lang="en-US" dirty="0"/>
                      <a:t>
12%</a:t>
                    </a: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4.1004967712360105E-2"/>
                  <c:y val="0.14786166163182921"/>
                </c:manualLayout>
              </c:layout>
              <c:tx>
                <c:rich>
                  <a:bodyPr/>
                  <a:lstStyle/>
                  <a:p>
                    <a:pPr algn="just">
                      <a:defRPr sz="2000" b="1"/>
                    </a:pPr>
                    <a:r>
                      <a:rPr lang="en-US" dirty="0" err="1"/>
                      <a:t>lesy</a:t>
                    </a:r>
                    <a:r>
                      <a:rPr lang="en-US" dirty="0"/>
                      <a:t>
</a:t>
                    </a:r>
                    <a:r>
                      <a:rPr lang="cs-CZ" dirty="0" smtClean="0"/>
                      <a:t>  </a:t>
                    </a:r>
                    <a:r>
                      <a:rPr lang="en-US" dirty="0" smtClean="0"/>
                      <a:t>34</a:t>
                    </a:r>
                    <a:r>
                      <a:rPr lang="en-US" dirty="0"/>
                      <a:t>%</a:t>
                    </a:r>
                  </a:p>
                </c:rich>
              </c:tx>
              <c:spPr/>
              <c:showCatName val="1"/>
              <c:showPercent val="1"/>
            </c:dLbl>
            <c:dLbl>
              <c:idx val="4"/>
              <c:layout>
                <c:manualLayout>
                  <c:x val="-6.6882999664903131E-2"/>
                  <c:y val="1.3175770766634929E-2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vodní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plochy</a:t>
                    </a:r>
                    <a:r>
                      <a:rPr lang="en-US" dirty="0"/>
                      <a:t>
</a:t>
                    </a:r>
                    <a:r>
                      <a:rPr lang="cs-CZ" dirty="0" smtClean="0"/>
                      <a:t> </a:t>
                    </a:r>
                    <a:r>
                      <a:rPr lang="en-US" dirty="0" smtClean="0"/>
                      <a:t>2</a:t>
                    </a:r>
                    <a:r>
                      <a:rPr lang="en-US" dirty="0"/>
                      <a:t>%</a:t>
                    </a: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4.6509762551833915E-2"/>
                  <c:y val="-4.3246920771677268E-3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 smtClean="0"/>
                      <a:t>ostatní</a:t>
                    </a:r>
                    <a:r>
                      <a:rPr lang="en-US" dirty="0"/>
                      <a:t>
</a:t>
                    </a:r>
                    <a:r>
                      <a:rPr lang="cs-CZ" dirty="0" smtClean="0"/>
                      <a:t>   </a:t>
                    </a:r>
                    <a:r>
                      <a:rPr lang="en-US" dirty="0" smtClean="0"/>
                      <a:t>10</a:t>
                    </a:r>
                    <a:r>
                      <a:rPr lang="en-US" dirty="0"/>
                      <a:t>%</a:t>
                    </a: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2000" b="1"/>
                </a:pPr>
                <a:endParaRPr lang="cs-CZ"/>
              </a:p>
            </c:txPr>
            <c:showCatName val="1"/>
            <c:showPercent val="1"/>
            <c:showLeaderLines val="1"/>
          </c:dLbls>
          <c:cat>
            <c:strRef>
              <c:f>List1!$A$2:$A$7</c:f>
              <c:strCache>
                <c:ptCount val="6"/>
                <c:pt idx="0">
                  <c:v>orná půda</c:v>
                </c:pt>
                <c:pt idx="1">
                  <c:v>zahrady, vinice, chmelnice</c:v>
                </c:pt>
                <c:pt idx="2">
                  <c:v>louky, pastviny</c:v>
                </c:pt>
                <c:pt idx="3">
                  <c:v>lesy</c:v>
                </c:pt>
                <c:pt idx="4">
                  <c:v>vodní plochy</c:v>
                </c:pt>
                <c:pt idx="5">
                  <c:v>ostatní</c:v>
                </c:pt>
              </c:strCache>
            </c:strRef>
          </c:cat>
          <c:val>
            <c:numRef>
              <c:f>List1!$B$2:$B$7</c:f>
              <c:numCache>
                <c:formatCode>0.00%</c:formatCode>
                <c:ptCount val="6"/>
                <c:pt idx="0" formatCode="0%">
                  <c:v>0.3800000000000005</c:v>
                </c:pt>
                <c:pt idx="1">
                  <c:v>3.0000000000000054E-2</c:v>
                </c:pt>
                <c:pt idx="2">
                  <c:v>0.12000000000000002</c:v>
                </c:pt>
                <c:pt idx="3">
                  <c:v>0.34000000000000058</c:v>
                </c:pt>
                <c:pt idx="4">
                  <c:v>2.0000000000000035E-2</c:v>
                </c:pt>
                <c:pt idx="5" formatCode="0%">
                  <c:v>0.1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cs-CZ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rok 1993</c:v>
                </c:pt>
              </c:strCache>
            </c:strRef>
          </c:tx>
          <c:cat>
            <c:strRef>
              <c:f>List1!$A$2:$A$6</c:f>
              <c:strCache>
                <c:ptCount val="5"/>
                <c:pt idx="0">
                  <c:v>obilniny</c:v>
                </c:pt>
                <c:pt idx="1">
                  <c:v>technické plodiny</c:v>
                </c:pt>
                <c:pt idx="2">
                  <c:v>brambory</c:v>
                </c:pt>
                <c:pt idx="3">
                  <c:v>pícniny - seno</c:v>
                </c:pt>
                <c:pt idx="4">
                  <c:v>ostatní plodiny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60</c:v>
                </c:pt>
                <c:pt idx="1">
                  <c:v>18</c:v>
                </c:pt>
                <c:pt idx="2">
                  <c:v>3</c:v>
                </c:pt>
                <c:pt idx="3">
                  <c:v>18</c:v>
                </c:pt>
                <c:pt idx="4">
                  <c:v>5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rok 2006</c:v>
                </c:pt>
              </c:strCache>
            </c:strRef>
          </c:tx>
          <c:cat>
            <c:strRef>
              <c:f>List1!$A$2:$A$6</c:f>
              <c:strCache>
                <c:ptCount val="5"/>
                <c:pt idx="0">
                  <c:v>obilniny</c:v>
                </c:pt>
                <c:pt idx="1">
                  <c:v>technické plodiny</c:v>
                </c:pt>
                <c:pt idx="2">
                  <c:v>brambory</c:v>
                </c:pt>
                <c:pt idx="3">
                  <c:v>pícniny - seno</c:v>
                </c:pt>
                <c:pt idx="4">
                  <c:v>ostatní plodiny</c:v>
                </c:pt>
              </c:strCache>
            </c:strRef>
          </c:cat>
          <c:val>
            <c:numRef>
              <c:f>List1!$C$2:$C$6</c:f>
              <c:numCache>
                <c:formatCode>General</c:formatCode>
                <c:ptCount val="5"/>
                <c:pt idx="0">
                  <c:v>50</c:v>
                </c:pt>
                <c:pt idx="1">
                  <c:v>6</c:v>
                </c:pt>
                <c:pt idx="2">
                  <c:v>5</c:v>
                </c:pt>
                <c:pt idx="3">
                  <c:v>30</c:v>
                </c:pt>
                <c:pt idx="4">
                  <c:v>9</c:v>
                </c:pt>
              </c:numCache>
            </c:numRef>
          </c:val>
        </c:ser>
        <c:dLbls/>
        <c:shape val="box"/>
        <c:axId val="154675072"/>
        <c:axId val="154676608"/>
        <c:axId val="0"/>
      </c:bar3DChart>
      <c:catAx>
        <c:axId val="154675072"/>
        <c:scaling>
          <c:orientation val="minMax"/>
        </c:scaling>
        <c:axPos val="b"/>
        <c:numFmt formatCode="General" sourceLinked="1"/>
        <c:tickLblPos val="nextTo"/>
        <c:crossAx val="154676608"/>
        <c:crosses val="autoZero"/>
        <c:auto val="1"/>
        <c:lblAlgn val="ctr"/>
        <c:lblOffset val="100"/>
      </c:catAx>
      <c:valAx>
        <c:axId val="154676608"/>
        <c:scaling>
          <c:orientation val="minMax"/>
        </c:scaling>
        <c:axPos val="l"/>
        <c:majorGridlines/>
        <c:numFmt formatCode="General" sourceLinked="1"/>
        <c:tickLblPos val="nextTo"/>
        <c:crossAx val="1546750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477427821522365"/>
          <c:y val="0.41387758144509185"/>
          <c:w val="0.16383683289588821"/>
          <c:h val="0.21224472512412942"/>
        </c:manualLayout>
      </c:layout>
    </c:legend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tis. tun</c:v>
                </c:pt>
              </c:strCache>
            </c:strRef>
          </c:tx>
          <c:cat>
            <c:strRef>
              <c:f>List1!$A$2:$A$15</c:f>
              <c:strCache>
                <c:ptCount val="14"/>
                <c:pt idx="0">
                  <c:v>Středočeský</c:v>
                </c:pt>
                <c:pt idx="1">
                  <c:v>Jihomoravský</c:v>
                </c:pt>
                <c:pt idx="2">
                  <c:v>Jihočeský</c:v>
                </c:pt>
                <c:pt idx="3">
                  <c:v>Vysočina</c:v>
                </c:pt>
                <c:pt idx="4">
                  <c:v>Olomoucký</c:v>
                </c:pt>
                <c:pt idx="5">
                  <c:v>Plzeňský</c:v>
                </c:pt>
                <c:pt idx="6">
                  <c:v>Ústecký</c:v>
                </c:pt>
                <c:pt idx="7">
                  <c:v>Královehradecký</c:v>
                </c:pt>
                <c:pt idx="8">
                  <c:v>Pardubický</c:v>
                </c:pt>
                <c:pt idx="9">
                  <c:v>Moravskoslezský</c:v>
                </c:pt>
                <c:pt idx="10">
                  <c:v>Zlínský</c:v>
                </c:pt>
                <c:pt idx="11">
                  <c:v>Liberecký</c:v>
                </c:pt>
                <c:pt idx="12">
                  <c:v>Karlovarský</c:v>
                </c:pt>
                <c:pt idx="13">
                  <c:v>Hl. m. Praha</c:v>
                </c:pt>
              </c:strCache>
            </c:strRef>
          </c:cat>
          <c:val>
            <c:numRef>
              <c:f>List1!$B$2:$B$15</c:f>
              <c:numCache>
                <c:formatCode>General</c:formatCode>
                <c:ptCount val="14"/>
                <c:pt idx="0">
                  <c:v>1300</c:v>
                </c:pt>
                <c:pt idx="1">
                  <c:v>1000</c:v>
                </c:pt>
                <c:pt idx="2">
                  <c:v>620</c:v>
                </c:pt>
                <c:pt idx="3">
                  <c:v>610</c:v>
                </c:pt>
                <c:pt idx="4">
                  <c:v>480</c:v>
                </c:pt>
                <c:pt idx="5">
                  <c:v>475</c:v>
                </c:pt>
                <c:pt idx="6">
                  <c:v>410</c:v>
                </c:pt>
                <c:pt idx="7">
                  <c:v>400</c:v>
                </c:pt>
                <c:pt idx="8">
                  <c:v>400</c:v>
                </c:pt>
                <c:pt idx="9">
                  <c:v>390</c:v>
                </c:pt>
                <c:pt idx="10">
                  <c:v>230</c:v>
                </c:pt>
                <c:pt idx="11">
                  <c:v>75</c:v>
                </c:pt>
                <c:pt idx="12">
                  <c:v>70</c:v>
                </c:pt>
                <c:pt idx="13">
                  <c:v>30</c:v>
                </c:pt>
              </c:numCache>
            </c:numRef>
          </c:val>
        </c:ser>
        <c:dLbls/>
        <c:shape val="box"/>
        <c:axId val="155791360"/>
        <c:axId val="155792896"/>
        <c:axId val="0"/>
      </c:bar3DChart>
      <c:catAx>
        <c:axId val="155791360"/>
        <c:scaling>
          <c:orientation val="minMax"/>
        </c:scaling>
        <c:axPos val="b"/>
        <c:numFmt formatCode="General" sourceLinked="1"/>
        <c:tickLblPos val="nextTo"/>
        <c:crossAx val="155792896"/>
        <c:crosses val="autoZero"/>
        <c:auto val="1"/>
        <c:lblAlgn val="ctr"/>
        <c:lblOffset val="100"/>
      </c:catAx>
      <c:valAx>
        <c:axId val="155792896"/>
        <c:scaling>
          <c:orientation val="minMax"/>
        </c:scaling>
        <c:axPos val="l"/>
        <c:majorGridlines/>
        <c:numFmt formatCode="General" sourceLinked="1"/>
        <c:tickLblPos val="nextTo"/>
        <c:crossAx val="15579136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08334F-B112-43A0-8775-B5D951D94D7F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8FB6E6D-6775-49EB-9684-CE6EAC9E55A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utojerab-AD30.j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</a:t>
            </a:r>
            <a:r>
              <a:rPr lang="cs-CZ" sz="2000" dirty="0" smtClean="0">
                <a:cs typeface="Times New Roman" pitchFamily="18" charset="0"/>
              </a:rPr>
              <a:t>Z 8/13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Zeměpis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ročník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</a:t>
            </a:r>
            <a:r>
              <a:rPr lang="cs-CZ" sz="2000" b="1" dirty="0" smtClean="0">
                <a:cs typeface="Times New Roman" pitchFamily="18" charset="0"/>
              </a:rPr>
              <a:t>titulu): </a:t>
            </a:r>
            <a:r>
              <a:rPr lang="cs-CZ" sz="2000" dirty="0" smtClean="0">
                <a:cs typeface="Times New Roman" pitchFamily="18" charset="0"/>
              </a:rPr>
              <a:t>Tomáš Szabo (Bc.)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70854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2500306"/>
            <a:ext cx="8286808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Česká republika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sz="3000" b="1" dirty="0" smtClean="0"/>
              <a:t>Klíčová slova: </a:t>
            </a:r>
            <a:r>
              <a:rPr lang="cs-CZ" sz="2500" dirty="0" smtClean="0"/>
              <a:t>Česká republika, zemědělství, půdy,  </a:t>
            </a:r>
          </a:p>
          <a:p>
            <a:pPr>
              <a:buNone/>
            </a:pPr>
            <a:r>
              <a:rPr lang="cs-CZ" sz="2500" dirty="0" smtClean="0"/>
              <a:t>                                  </a:t>
            </a:r>
            <a:r>
              <a:rPr lang="cs-CZ" sz="300" dirty="0" smtClean="0"/>
              <a:t>  </a:t>
            </a:r>
            <a:r>
              <a:rPr lang="cs-CZ" sz="2500" dirty="0" smtClean="0"/>
              <a:t>rostlinná a živočišná výroba   </a:t>
            </a:r>
            <a:r>
              <a:rPr lang="cs-CZ" sz="300" dirty="0" smtClean="0"/>
              <a:t>  </a:t>
            </a:r>
            <a:endParaRPr lang="cs-CZ" sz="25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získání a osvojení základních  </a:t>
            </a:r>
          </a:p>
          <a:p>
            <a:pPr>
              <a:buNone/>
            </a:pPr>
            <a:r>
              <a:rPr lang="cs-CZ" sz="2500" dirty="0" smtClean="0"/>
              <a:t>                       znalostí oblasti zemědělské výroby v ČR </a:t>
            </a:r>
            <a:endParaRPr lang="cs-CZ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6596" r="3758" b="12246"/>
          <a:stretch>
            <a:fillRect/>
          </a:stretch>
        </p:blipFill>
        <p:spPr bwMode="auto">
          <a:xfrm>
            <a:off x="500034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cs-CZ" sz="8000" b="1" dirty="0" smtClean="0"/>
          </a:p>
          <a:p>
            <a:pPr algn="ctr">
              <a:buNone/>
            </a:pPr>
            <a:r>
              <a:rPr lang="cs-CZ" sz="8000" b="1" dirty="0" smtClean="0"/>
              <a:t>Česká republika </a:t>
            </a:r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zemědělství </a:t>
            </a:r>
            <a:endParaRPr lang="cs-CZ" sz="5000" b="1" dirty="0">
              <a:solidFill>
                <a:srgbClr val="7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Zemědělství v ČR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→ Česká republika je hospodářsky rozvinutý stát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vyspělý sektor zemědělství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b="1" dirty="0" smtClean="0"/>
              <a:t>→ přesto dovážíme: </a:t>
            </a:r>
          </a:p>
          <a:p>
            <a:pPr>
              <a:buNone/>
            </a:pPr>
            <a:r>
              <a:rPr lang="cs-CZ" sz="3000" dirty="0" smtClean="0"/>
              <a:t>			- jak exotické plodiny</a:t>
            </a:r>
          </a:p>
          <a:p>
            <a:pPr>
              <a:buNone/>
            </a:pPr>
            <a:r>
              <a:rPr lang="cs-CZ" sz="3000" dirty="0" smtClean="0"/>
              <a:t>			- </a:t>
            </a:r>
            <a:r>
              <a:rPr lang="cs-CZ" sz="3000" dirty="0" smtClean="0"/>
              <a:t>tak brambory</a:t>
            </a:r>
            <a:r>
              <a:rPr lang="cs-CZ" sz="3000" dirty="0" smtClean="0"/>
              <a:t>, ovoce, zeleninu 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Význam zemědělství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796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zajišťuje obživu obyvatelstva </a:t>
            </a: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→ zemědělské produkty se spotřebovávají:</a:t>
            </a:r>
          </a:p>
          <a:p>
            <a:pPr>
              <a:buNone/>
            </a:pPr>
            <a:r>
              <a:rPr lang="cs-CZ" sz="3000" dirty="0" smtClean="0"/>
              <a:t>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1. přímo </a:t>
            </a:r>
            <a:r>
              <a:rPr lang="cs-CZ" sz="3000" dirty="0" smtClean="0"/>
              <a:t>– brambory, jablka, okurky…</a:t>
            </a:r>
          </a:p>
          <a:p>
            <a:pPr>
              <a:buNone/>
            </a:pPr>
            <a:r>
              <a:rPr lang="cs-CZ" sz="3000" dirty="0" smtClean="0"/>
              <a:t>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2. nepřímo </a:t>
            </a:r>
            <a:r>
              <a:rPr lang="cs-CZ" sz="3000" b="1" dirty="0" smtClean="0"/>
              <a:t>– potravinářský průmysl</a:t>
            </a:r>
          </a:p>
          <a:p>
            <a:pPr>
              <a:buNone/>
            </a:pPr>
            <a:r>
              <a:rPr lang="cs-CZ" sz="3000" dirty="0" smtClean="0"/>
              <a:t>						- pivovary</a:t>
            </a:r>
          </a:p>
          <a:p>
            <a:pPr>
              <a:buNone/>
            </a:pPr>
            <a:r>
              <a:rPr lang="cs-CZ" sz="3000" dirty="0" smtClean="0"/>
              <a:t>						- pekárny</a:t>
            </a:r>
          </a:p>
          <a:p>
            <a:pPr>
              <a:buNone/>
            </a:pPr>
            <a:r>
              <a:rPr lang="cs-CZ" sz="3000" dirty="0" smtClean="0"/>
              <a:t>						- mlékárny</a:t>
            </a:r>
          </a:p>
          <a:p>
            <a:pPr>
              <a:buNone/>
            </a:pPr>
            <a:r>
              <a:rPr lang="cs-CZ" sz="3000" dirty="0" smtClean="0"/>
              <a:t>						- textil, chemie 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785818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Graf složení využití půdy</a:t>
            </a:r>
            <a:endParaRPr lang="cs-CZ" sz="4000" dirty="0">
              <a:latin typeface="+mn-lt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1214422"/>
          <a:ext cx="9144000" cy="5643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Rozdělení zemědělství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3050"/>
            <a:ext cx="8686800" cy="521495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sz="3000" b="1" u="sng" dirty="0" smtClean="0"/>
              <a:t>1. Rostlinná výroba 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obiloviny </a:t>
            </a:r>
            <a:r>
              <a:rPr lang="cs-CZ" sz="3000" dirty="0" smtClean="0"/>
              <a:t>-</a:t>
            </a:r>
            <a:r>
              <a:rPr lang="cs-CZ" sz="3000" dirty="0" smtClean="0">
                <a:solidFill>
                  <a:srgbClr val="C00000"/>
                </a:solidFill>
              </a:rPr>
              <a:t> </a:t>
            </a:r>
            <a:r>
              <a:rPr lang="cs-CZ" sz="3000" dirty="0" smtClean="0"/>
              <a:t>pšenice, žito, ječmen i kukuřice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okopaniny</a:t>
            </a:r>
            <a:r>
              <a:rPr lang="cs-CZ" sz="3000" dirty="0" smtClean="0"/>
              <a:t> - brambory, cukrová řepa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olejniny</a:t>
            </a:r>
            <a:r>
              <a:rPr lang="cs-CZ" sz="3000" dirty="0" smtClean="0">
                <a:solidFill>
                  <a:srgbClr val="C00000"/>
                </a:solidFill>
              </a:rPr>
              <a:t> </a:t>
            </a:r>
            <a:r>
              <a:rPr lang="cs-CZ" sz="3000" dirty="0" smtClean="0"/>
              <a:t>- řepka olejka, mák, slunečnice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ovoce</a:t>
            </a:r>
            <a:r>
              <a:rPr lang="cs-CZ" sz="3000" dirty="0" smtClean="0"/>
              <a:t> - jablka, hrušky, třešně, švestky…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zelenina</a:t>
            </a:r>
            <a:r>
              <a:rPr lang="cs-CZ" sz="3000" dirty="0" smtClean="0">
                <a:solidFill>
                  <a:srgbClr val="C00000"/>
                </a:solidFill>
              </a:rPr>
              <a:t> </a:t>
            </a:r>
            <a:r>
              <a:rPr lang="cs-CZ" sz="3000" dirty="0" smtClean="0"/>
              <a:t>-</a:t>
            </a:r>
            <a:r>
              <a:rPr lang="cs-CZ" sz="3000" dirty="0" smtClean="0">
                <a:solidFill>
                  <a:srgbClr val="C00000"/>
                </a:solidFill>
              </a:rPr>
              <a:t> </a:t>
            </a:r>
            <a:r>
              <a:rPr lang="cs-CZ" sz="3000" dirty="0" smtClean="0"/>
              <a:t>okurky, cibule, salát…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luskoviny</a:t>
            </a:r>
            <a:r>
              <a:rPr lang="cs-CZ" sz="3000" dirty="0" smtClean="0"/>
              <a:t> - hrách, fazole, čočka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Autofit/>
          </a:bodyPr>
          <a:lstStyle/>
          <a:p>
            <a:pPr algn="ctr"/>
            <a:r>
              <a:rPr lang="cs-CZ" sz="3000" b="1" dirty="0" smtClean="0">
                <a:solidFill>
                  <a:srgbClr val="740000"/>
                </a:solidFill>
                <a:latin typeface="+mn-lt"/>
              </a:rPr>
              <a:t>Graf podílu pěstovaných zemědělských plodin</a:t>
            </a:r>
            <a:endParaRPr lang="cs-CZ" sz="3000" dirty="0">
              <a:solidFill>
                <a:srgbClr val="C00000"/>
              </a:solidFill>
              <a:latin typeface="+mn-lt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714356"/>
          <a:ext cx="9144000" cy="6143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rmAutofit/>
          </a:bodyPr>
          <a:lstStyle/>
          <a:p>
            <a:pPr algn="ctr"/>
            <a:r>
              <a:rPr lang="cs-CZ" sz="3500" b="1" dirty="0" smtClean="0">
                <a:solidFill>
                  <a:srgbClr val="740000"/>
                </a:solidFill>
                <a:latin typeface="+mn-lt"/>
              </a:rPr>
              <a:t>Graf sklizně obilnin v ČR podle krajů. </a:t>
            </a:r>
            <a:endParaRPr lang="cs-CZ" sz="3500" dirty="0">
              <a:solidFill>
                <a:srgbClr val="C00000"/>
              </a:solidFill>
              <a:latin typeface="+mn-lt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714356"/>
          <a:ext cx="9144000" cy="6143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Shrnutí</a:t>
            </a:r>
            <a:endParaRPr lang="cs-CZ" sz="4000" u="sng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686800" cy="4389120"/>
          </a:xfrm>
        </p:spPr>
        <p:txBody>
          <a:bodyPr/>
          <a:lstStyle/>
          <a:p>
            <a:pPr>
              <a:buNone/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→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nejvíce se pěstují obiloviny 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– pšenice, ječmen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→ ovoce a zelenina – především Morava, Polabí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chmel </a:t>
            </a:r>
            <a:r>
              <a:rPr lang="cs-CZ" sz="3000" dirty="0" smtClean="0"/>
              <a:t>– Žatecko a Roudnice nad Labem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vinná réva </a:t>
            </a:r>
            <a:r>
              <a:rPr lang="cs-CZ" sz="3000" dirty="0" smtClean="0"/>
              <a:t>– jižní Morava 95% všech vinic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4"/>
          </a:xfrm>
        </p:spPr>
        <p:txBody>
          <a:bodyPr/>
          <a:lstStyle/>
          <a:p>
            <a:pPr lvl="0">
              <a:buNone/>
            </a:pPr>
            <a:r>
              <a:rPr lang="cs-CZ" sz="3000" b="1" u="sng" dirty="0" smtClean="0"/>
              <a:t>2. Živočišná výroba 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skot</a:t>
            </a:r>
            <a:r>
              <a:rPr lang="cs-CZ" sz="3000" dirty="0" smtClean="0"/>
              <a:t> - pro mléko a maso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prasata</a:t>
            </a:r>
            <a:r>
              <a:rPr lang="cs-CZ" sz="3000" dirty="0" smtClean="0"/>
              <a:t> - pro maso a sádlo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drůbež </a:t>
            </a:r>
            <a:r>
              <a:rPr lang="cs-CZ" sz="3000" dirty="0" smtClean="0"/>
              <a:t>- pro maso a vejce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ovce a kozy </a:t>
            </a:r>
            <a:r>
              <a:rPr lang="cs-CZ" sz="3000" dirty="0" smtClean="0"/>
              <a:t>- pro mléko, maso a vlnu</a:t>
            </a:r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ryby</a:t>
            </a:r>
            <a:r>
              <a:rPr lang="cs-CZ" sz="3000" dirty="0" smtClean="0"/>
              <a:t> - maso </a:t>
            </a:r>
            <a:r>
              <a:rPr lang="cs-CZ" sz="3000" i="1" dirty="0" smtClean="0"/>
              <a:t>spíše jen </a:t>
            </a:r>
            <a:r>
              <a:rPr lang="cs-CZ" sz="3000" i="1" dirty="0" smtClean="0"/>
              <a:t>sezónní</a:t>
            </a:r>
            <a:endParaRPr lang="cs-CZ" sz="3000" dirty="0" smtClean="0"/>
          </a:p>
          <a:p>
            <a:pPr lvl="1">
              <a:lnSpc>
                <a:spcPct val="150000"/>
              </a:lnSpc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včely </a:t>
            </a:r>
            <a:r>
              <a:rPr lang="cs-CZ" sz="3000" dirty="0" smtClean="0"/>
              <a:t>- pro med a včelí vosk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Shrnutí</a:t>
            </a:r>
            <a:endParaRPr lang="cs-CZ" sz="4000" u="sng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686800" cy="463679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→ chov skotu je zastoupen ve všech krajích ČR </a:t>
            </a:r>
          </a:p>
          <a:p>
            <a:pPr>
              <a:buNone/>
            </a:pPr>
            <a:r>
              <a:rPr lang="cs-CZ" sz="3000" b="1" dirty="0" smtClean="0"/>
              <a:t>		</a:t>
            </a:r>
            <a:r>
              <a:rPr lang="cs-CZ" sz="3000" dirty="0" smtClean="0"/>
              <a:t>- v pastvinách v podhorských oblastech </a:t>
            </a:r>
          </a:p>
          <a:p>
            <a:pPr>
              <a:buNone/>
            </a:pPr>
            <a:endParaRPr lang="cs-CZ" sz="3000" b="1" dirty="0" smtClean="0"/>
          </a:p>
          <a:p>
            <a:pPr>
              <a:buNone/>
            </a:pPr>
            <a:r>
              <a:rPr lang="cs-CZ" sz="3000" b="1" dirty="0" smtClean="0"/>
              <a:t>→ drůbež </a:t>
            </a:r>
          </a:p>
          <a:p>
            <a:pPr>
              <a:buNone/>
            </a:pPr>
            <a:r>
              <a:rPr lang="cs-CZ" sz="3000" dirty="0" smtClean="0"/>
              <a:t>		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- drůbež hrabavá </a:t>
            </a:r>
            <a:r>
              <a:rPr lang="cs-CZ" sz="3000" dirty="0" smtClean="0"/>
              <a:t>– kuřata (brojleři) </a:t>
            </a:r>
          </a:p>
          <a:p>
            <a:pPr>
              <a:buNone/>
            </a:pPr>
            <a:r>
              <a:rPr lang="cs-CZ" sz="3000" b="1" dirty="0" smtClean="0"/>
              <a:t>		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- drůbež vodní </a:t>
            </a:r>
            <a:r>
              <a:rPr lang="cs-CZ" sz="3000" dirty="0" smtClean="0"/>
              <a:t>– kachny, husy</a:t>
            </a:r>
          </a:p>
          <a:p>
            <a:pPr>
              <a:buNone/>
            </a:pPr>
            <a:endParaRPr lang="cs-CZ" sz="3000" b="1" dirty="0" smtClean="0"/>
          </a:p>
          <a:p>
            <a:pPr>
              <a:buNone/>
            </a:pPr>
            <a:r>
              <a:rPr lang="cs-CZ" sz="3000" dirty="0" smtClean="0"/>
              <a:t>→ lesní a vodní hospodářství </a:t>
            </a:r>
          </a:p>
          <a:p>
            <a:pPr>
              <a:buNone/>
            </a:pPr>
            <a:r>
              <a:rPr lang="cs-CZ" sz="3000" b="1" dirty="0" smtClean="0"/>
              <a:t>			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– Třeboňsko, Jeseníky 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7431" r="3758" b="13265"/>
          <a:stretch>
            <a:fillRect/>
          </a:stretch>
        </p:blipFill>
        <p:spPr bwMode="auto">
          <a:xfrm>
            <a:off x="500034" y="1214422"/>
            <a:ext cx="828680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357214"/>
            <a:ext cx="8686800" cy="700092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Citace</a:t>
            </a:r>
          </a:p>
          <a:p>
            <a:pPr>
              <a:buNone/>
            </a:pPr>
            <a:endParaRPr lang="cs-CZ" sz="11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100" dirty="0" smtClean="0"/>
          </a:p>
          <a:p>
            <a:pPr marL="0" indent="0">
              <a:buNone/>
            </a:pPr>
            <a:r>
              <a:rPr lang="cs-CZ" sz="900" dirty="0" smtClean="0"/>
              <a:t>[1]-BORECKÝ Daniel, CHALUPA Petr, NOVÁK Svatopluk, Zeměpis pro 8. ročník, 2. díl Česká republika, nakladatelství Nová Škola, Brno 2009, 95 s.   </a:t>
            </a:r>
          </a:p>
          <a:p>
            <a:pPr marL="0" indent="0">
              <a:buNone/>
            </a:pPr>
            <a:r>
              <a:rPr lang="cs-CZ" sz="900" dirty="0" smtClean="0"/>
              <a:t>[2]-JEŘÁBEK Milan, Anděl Jiří, PEŠTOVÁ Jana, KASTNER Jiří, Zeměpis 8 – učebnice pro základní školy a víceletá gymnázia, Nakladatelství Fraus, Plzeň 2006, 128 s.</a:t>
            </a:r>
          </a:p>
          <a:p>
            <a:pPr>
              <a:buClr>
                <a:srgbClr val="0BD0D9"/>
              </a:buClr>
              <a:buNone/>
            </a:pPr>
            <a:endParaRPr lang="cs-CZ" sz="1100" dirty="0" smtClean="0">
              <a:solidFill>
                <a:prstClr val="black"/>
              </a:solidFill>
            </a:endParaRPr>
          </a:p>
          <a:p>
            <a:pPr>
              <a:buClr>
                <a:srgbClr val="0BD0D9"/>
              </a:buClr>
              <a:buNone/>
            </a:pPr>
            <a:endParaRPr lang="cs-CZ" sz="1100" dirty="0" smtClean="0">
              <a:hlinkClick r:id="rId3"/>
            </a:endParaRPr>
          </a:p>
          <a:p>
            <a:pPr>
              <a:buClr>
                <a:srgbClr val="0BD0D9"/>
              </a:buClr>
              <a:buNone/>
            </a:pPr>
            <a:endParaRPr lang="cs-CZ" sz="1100" dirty="0" smtClean="0">
              <a:hlinkClick r:id="rId3"/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351</TotalTime>
  <Words>230</Words>
  <Application>Microsoft Office PowerPoint</Application>
  <PresentationFormat>Předvádění na obrazovce (4:3)</PresentationFormat>
  <Paragraphs>106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Snímek 1</vt:lpstr>
      <vt:lpstr>Snímek 2</vt:lpstr>
      <vt:lpstr>Snímek 3</vt:lpstr>
      <vt:lpstr>Zemědělství v ČR</vt:lpstr>
      <vt:lpstr>Význam zemědělství</vt:lpstr>
      <vt:lpstr>Graf složení využití půdy</vt:lpstr>
      <vt:lpstr>Rozdělení zemědělství</vt:lpstr>
      <vt:lpstr>Graf podílu pěstovaných zemědělských plodin</vt:lpstr>
      <vt:lpstr>Graf sklizně obilnin v ČR podle krajů. </vt:lpstr>
      <vt:lpstr>Shrnutí</vt:lpstr>
      <vt:lpstr>Snímek 11</vt:lpstr>
      <vt:lpstr>Shrnutí</vt:lpstr>
      <vt:lpstr>Snímek 13</vt:lpstr>
    </vt:vector>
  </TitlesOfParts>
  <Company>Žatec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Szabo</dc:creator>
  <cp:lastModifiedBy>Dum</cp:lastModifiedBy>
  <cp:revision>42</cp:revision>
  <dcterms:created xsi:type="dcterms:W3CDTF">2012-05-22T17:20:43Z</dcterms:created>
  <dcterms:modified xsi:type="dcterms:W3CDTF">2012-06-28T11:31:00Z</dcterms:modified>
</cp:coreProperties>
</file>