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61" r:id="rId3"/>
    <p:sldId id="263" r:id="rId4"/>
    <p:sldId id="259" r:id="rId5"/>
    <p:sldId id="258" r:id="rId6"/>
    <p:sldId id="260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0B29B7B-D921-4C43-AC54-8DFBE31C0E3C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565C050-6D3A-4A3D-A97B-EC3F3BF686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0/Atomiccloc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589240"/>
            <a:ext cx="7772400" cy="91095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56176" y="4149080"/>
            <a:ext cx="234179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VY_32_INOVACE_F.6.A.04-10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755576" y="260648"/>
            <a:ext cx="7452320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>
                <a:solidFill>
                  <a:schemeClr val="bg1"/>
                </a:solidFill>
              </a:rPr>
              <a:t>Název školy: ZŠ </a:t>
            </a:r>
            <a:r>
              <a:rPr lang="cs-CZ" sz="2300" dirty="0" err="1" smtClean="0">
                <a:solidFill>
                  <a:schemeClr val="bg1"/>
                </a:solidFill>
              </a:rPr>
              <a:t>Štětí</a:t>
            </a:r>
            <a:r>
              <a:rPr lang="cs-CZ" sz="2300" dirty="0" smtClean="0">
                <a:solidFill>
                  <a:schemeClr val="bg1"/>
                </a:solidFill>
              </a:rPr>
              <a:t>, Ostrovní 300</a:t>
            </a:r>
            <a:br>
              <a:rPr lang="cs-CZ" sz="2300" dirty="0" smtClean="0">
                <a:solidFill>
                  <a:schemeClr val="bg1"/>
                </a:solidFill>
              </a:rPr>
            </a:br>
            <a:r>
              <a:rPr lang="cs-CZ" sz="2300" dirty="0" smtClean="0">
                <a:solidFill>
                  <a:schemeClr val="bg1"/>
                </a:solidFill>
              </a:rPr>
              <a:t>Autor: Mgr. Tereza Hrabkovská</a:t>
            </a:r>
            <a:br>
              <a:rPr lang="cs-CZ" sz="2300" dirty="0" smtClean="0">
                <a:solidFill>
                  <a:schemeClr val="bg1"/>
                </a:solidFill>
              </a:rPr>
            </a:br>
            <a:r>
              <a:rPr lang="cs-CZ" sz="2300" dirty="0" smtClean="0">
                <a:solidFill>
                  <a:schemeClr val="bg1"/>
                </a:solidFill>
              </a:rPr>
              <a:t>Název materiálu: VY_32_INOVACE_F.6.A.04_ČAS</a:t>
            </a:r>
          </a:p>
          <a:p>
            <a:pPr algn="ctr"/>
            <a:r>
              <a:rPr lang="cs-CZ" sz="2300" dirty="0" smtClean="0">
                <a:solidFill>
                  <a:schemeClr val="bg1"/>
                </a:solidFill>
              </a:rPr>
              <a:t>Název: Čas</a:t>
            </a:r>
            <a:br>
              <a:rPr lang="cs-CZ" sz="2300" dirty="0" smtClean="0">
                <a:solidFill>
                  <a:schemeClr val="bg1"/>
                </a:solidFill>
              </a:rPr>
            </a:br>
            <a:r>
              <a:rPr lang="cs-CZ" sz="2300" dirty="0" smtClean="0">
                <a:solidFill>
                  <a:schemeClr val="bg1"/>
                </a:solidFill>
              </a:rPr>
              <a:t>Číslo operačního programu: CZ.1.07/1.4.00/21.1693</a:t>
            </a:r>
            <a:br>
              <a:rPr lang="cs-CZ" sz="2300" dirty="0" smtClean="0">
                <a:solidFill>
                  <a:schemeClr val="bg1"/>
                </a:solidFill>
              </a:rPr>
            </a:br>
            <a:r>
              <a:rPr lang="cs-CZ" sz="2300" dirty="0" smtClean="0">
                <a:solidFill>
                  <a:schemeClr val="bg1"/>
                </a:solidFill>
              </a:rPr>
              <a:t>Název projektu: PRIMA ŠKOLA</a:t>
            </a:r>
          </a:p>
          <a:p>
            <a:pPr algn="ctr"/>
            <a:r>
              <a:rPr lang="cs-CZ" sz="2300" dirty="0" smtClean="0">
                <a:solidFill>
                  <a:schemeClr val="bg1"/>
                </a:solidFill>
              </a:rPr>
              <a:t>Vzdělávací oblast/obor: Člověk a příroda/Fyzika</a:t>
            </a:r>
          </a:p>
          <a:p>
            <a:pPr algn="ctr"/>
            <a:r>
              <a:rPr lang="cs-CZ" sz="2300" dirty="0" smtClean="0">
                <a:solidFill>
                  <a:schemeClr val="bg1"/>
                </a:solidFill>
              </a:rPr>
              <a:t>Tematický okruh/téma: Látky a těleso/Čas</a:t>
            </a:r>
          </a:p>
          <a:p>
            <a:pPr algn="ctr"/>
            <a:r>
              <a:rPr lang="cs-CZ" sz="2300" dirty="0" smtClean="0">
                <a:solidFill>
                  <a:schemeClr val="bg1"/>
                </a:solidFill>
              </a:rPr>
              <a:t>Vytvořeno: 20. 11. 2011</a:t>
            </a:r>
            <a:endParaRPr lang="cs-CZ" sz="2300" dirty="0">
              <a:solidFill>
                <a:schemeClr val="bg1"/>
              </a:solidFill>
            </a:endParaRPr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149080"/>
            <a:ext cx="1224136" cy="1047820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1763688" y="4437112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610160" cy="5760640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  <a:spcAft>
                <a:spcPts val="600"/>
              </a:spcAft>
            </a:pP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Jak dlouho trvá školní hodina?</a:t>
            </a:r>
          </a:p>
          <a:p>
            <a:pPr>
              <a:spcBef>
                <a:spcPts val="1800"/>
              </a:spcBef>
              <a:spcAft>
                <a:spcPts val="600"/>
              </a:spcAft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Jak dlouho trvá, než se naučíš na test z fyziky?</a:t>
            </a:r>
          </a:p>
          <a:p>
            <a:pPr>
              <a:spcBef>
                <a:spcPts val="1800"/>
              </a:spcBef>
              <a:spcAft>
                <a:spcPts val="600"/>
              </a:spcAft>
            </a:pP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Jak dlouho jdeš do školy?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 marL="273050" indent="0">
              <a:buNone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Která veličina ti pomůže odpovědět na tyto otázky?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5" name="Picture 7" descr="C:\Users\Terča\AppData\Local\Microsoft\Windows\Temporary Internet Files\Content.IE5\AESZZTCY\MP900405434[1].jpg"/>
          <p:cNvPicPr>
            <a:picLocks noChangeAspect="1" noChangeArrowheads="1"/>
          </p:cNvPicPr>
          <p:nvPr/>
        </p:nvPicPr>
        <p:blipFill>
          <a:blip r:embed="rId2" cstate="print"/>
          <a:srcRect l="16875" t="4328" r="18087" b="12001"/>
          <a:stretch>
            <a:fillRect/>
          </a:stretch>
        </p:blipFill>
        <p:spPr bwMode="auto">
          <a:xfrm>
            <a:off x="5975648" y="2204864"/>
            <a:ext cx="3168352" cy="291145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18654"/>
            <a:ext cx="7498080" cy="706090"/>
          </a:xfrm>
        </p:spPr>
        <p:txBody>
          <a:bodyPr>
            <a:noAutofit/>
          </a:bodyPr>
          <a:lstStyle/>
          <a:p>
            <a:r>
              <a:rPr lang="cs-CZ" sz="4400" u="sng" dirty="0" smtClean="0"/>
              <a:t>Určování času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54176" cy="5328592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200" dirty="0" smtClean="0"/>
              <a:t>Lidé měli odjakživa potřebu určovat aktuální období.</a:t>
            </a:r>
          </a:p>
          <a:p>
            <a:pPr>
              <a:spcBef>
                <a:spcPts val="1800"/>
              </a:spcBef>
            </a:pPr>
            <a:r>
              <a:rPr lang="cs-CZ" sz="3200" dirty="0" smtClean="0"/>
              <a:t>Od počátku se k tomuto určení využívalo jevů, které se pravidelně opakovali.</a:t>
            </a:r>
          </a:p>
          <a:p>
            <a:pPr>
              <a:spcBef>
                <a:spcPts val="1800"/>
              </a:spcBef>
            </a:pPr>
            <a:r>
              <a:rPr lang="cs-CZ" sz="3200" dirty="0" smtClean="0"/>
              <a:t>Pro kalendářní měření času se dříve používaly dobře viditelné fáze Měsíce, později roční pohyb Slunce.</a:t>
            </a:r>
          </a:p>
          <a:p>
            <a:endParaRPr lang="cs-CZ" sz="3200" dirty="0" smtClean="0"/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Jaké časové úseky se dříve používali?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7638560" cy="5805264"/>
          </a:xfrm>
        </p:spPr>
        <p:txBody>
          <a:bodyPr>
            <a:normAutofit/>
          </a:bodyPr>
          <a:lstStyle/>
          <a:p>
            <a:pPr marL="255588" indent="-255588">
              <a:spcBef>
                <a:spcPts val="1500"/>
              </a:spcBef>
            </a:pPr>
            <a:r>
              <a:rPr lang="cs-CZ" sz="3200" dirty="0" smtClean="0"/>
              <a:t>Pro určování denní doby se používal např. denní pohyb slunce, kdy se měřila délka stínu.</a:t>
            </a:r>
          </a:p>
          <a:p>
            <a:pPr marL="255588" indent="-255588">
              <a:spcBef>
                <a:spcPts val="1500"/>
              </a:spcBef>
            </a:pPr>
            <a:r>
              <a:rPr lang="cs-CZ" sz="3200" dirty="0" smtClean="0"/>
              <a:t>Za </a:t>
            </a:r>
            <a:r>
              <a:rPr lang="cs-CZ" sz="3200" u="sng" dirty="0" smtClean="0"/>
              <a:t>nejstarší</a:t>
            </a:r>
            <a:r>
              <a:rPr lang="cs-CZ" sz="3200" dirty="0" smtClean="0"/>
              <a:t> hodiny považujeme hodiny </a:t>
            </a:r>
            <a:r>
              <a:rPr lang="cs-CZ" sz="3200" b="1" dirty="0" smtClean="0"/>
              <a:t>sluneční</a:t>
            </a:r>
            <a:r>
              <a:rPr lang="cs-CZ" sz="3200" dirty="0" smtClean="0"/>
              <a:t> (Egypťané).</a:t>
            </a:r>
          </a:p>
          <a:p>
            <a:pPr marL="255588" indent="-255588">
              <a:spcBef>
                <a:spcPts val="1500"/>
              </a:spcBef>
            </a:pPr>
            <a:r>
              <a:rPr lang="cs-CZ" sz="3200" dirty="0" smtClean="0"/>
              <a:t>Římané (I. stol. n. l.) měřili čas přesýpacími hodinami. </a:t>
            </a:r>
          </a:p>
          <a:p>
            <a:pPr marL="255588" indent="-255588">
              <a:spcBef>
                <a:spcPts val="1500"/>
              </a:spcBef>
            </a:pPr>
            <a:r>
              <a:rPr lang="cs-CZ" sz="3200" dirty="0" smtClean="0"/>
              <a:t>První </a:t>
            </a:r>
            <a:r>
              <a:rPr lang="cs-CZ" sz="3200" u="sng" dirty="0" smtClean="0"/>
              <a:t>mechanické</a:t>
            </a:r>
            <a:r>
              <a:rPr lang="cs-CZ" sz="3200" dirty="0" smtClean="0"/>
              <a:t> hodiny – </a:t>
            </a:r>
            <a:r>
              <a:rPr lang="cs-CZ" sz="3200" b="1" dirty="0" smtClean="0"/>
              <a:t>kyvadlové hodiny </a:t>
            </a:r>
            <a:r>
              <a:rPr lang="cs-CZ" sz="3200" dirty="0" smtClean="0"/>
              <a:t>(fungují na principu kmitavého pohybu).</a:t>
            </a:r>
          </a:p>
          <a:p>
            <a:endParaRPr lang="cs-CZ" dirty="0"/>
          </a:p>
        </p:txBody>
      </p:sp>
      <p:pic>
        <p:nvPicPr>
          <p:cNvPr id="3074" name="Picture 2" descr="C:\Users\Terča\AppData\Local\Microsoft\Windows\Temporary Internet Files\Content.IE5\5A048W7Z\MP900430959[1].jpg"/>
          <p:cNvPicPr>
            <a:picLocks noChangeAspect="1" noChangeArrowheads="1"/>
          </p:cNvPicPr>
          <p:nvPr/>
        </p:nvPicPr>
        <p:blipFill>
          <a:blip r:embed="rId2" cstate="print"/>
          <a:srcRect l="21111" t="9598" r="21586" b="12884"/>
          <a:stretch>
            <a:fillRect/>
          </a:stretch>
        </p:blipFill>
        <p:spPr bwMode="auto">
          <a:xfrm>
            <a:off x="7740352" y="692696"/>
            <a:ext cx="1205620" cy="2220878"/>
          </a:xfrm>
          <a:prstGeom prst="rect">
            <a:avLst/>
          </a:prstGeom>
          <a:noFill/>
        </p:spPr>
      </p:pic>
      <p:pic>
        <p:nvPicPr>
          <p:cNvPr id="3077" name="Picture 5" descr="C:\Users\Terča\AppData\Local\Microsoft\Windows\Temporary Internet Files\Content.IE5\5A048W7Z\MP900407421[1].jpg"/>
          <p:cNvPicPr>
            <a:picLocks noChangeAspect="1" noChangeArrowheads="1"/>
          </p:cNvPicPr>
          <p:nvPr/>
        </p:nvPicPr>
        <p:blipFill>
          <a:blip r:embed="rId3" cstate="print"/>
          <a:srcRect t="5906" r="309"/>
          <a:stretch>
            <a:fillRect/>
          </a:stretch>
        </p:blipFill>
        <p:spPr bwMode="auto">
          <a:xfrm rot="5400000">
            <a:off x="6599838" y="2841322"/>
            <a:ext cx="1728192" cy="20394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8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58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67333"/>
            <a:ext cx="8640960" cy="4958011"/>
          </a:xfrm>
        </p:spPr>
        <p:txBody>
          <a:bodyPr>
            <a:normAutofit/>
          </a:bodyPr>
          <a:lstStyle/>
          <a:p>
            <a:pPr marL="324000">
              <a:spcBef>
                <a:spcPts val="0"/>
              </a:spcBef>
            </a:pPr>
            <a:r>
              <a:rPr lang="cs-CZ" sz="3200" dirty="0" smtClean="0"/>
              <a:t>Základní fyzikální veličina, která </a:t>
            </a:r>
          </a:p>
          <a:p>
            <a:pPr marL="324000">
              <a:spcBef>
                <a:spcPts val="0"/>
              </a:spcBef>
              <a:buNone/>
            </a:pPr>
            <a:r>
              <a:rPr lang="cs-CZ" sz="3200" dirty="0" smtClean="0"/>
              <a:t>	vyjadřuje </a:t>
            </a:r>
            <a:r>
              <a:rPr lang="cs-CZ" sz="3200" u="sng" dirty="0" smtClean="0"/>
              <a:t>dobu trvání děje</a:t>
            </a:r>
            <a:r>
              <a:rPr lang="cs-CZ" sz="3200" dirty="0" smtClean="0"/>
              <a:t>.</a:t>
            </a:r>
          </a:p>
          <a:p>
            <a:pPr marL="324000">
              <a:spcBef>
                <a:spcPts val="0"/>
              </a:spcBef>
              <a:buNone/>
            </a:pPr>
            <a:endParaRPr lang="cs-CZ" sz="3200" dirty="0" smtClean="0"/>
          </a:p>
          <a:p>
            <a:pPr marL="324000">
              <a:spcBef>
                <a:spcPts val="0"/>
              </a:spcBef>
            </a:pPr>
            <a:r>
              <a:rPr lang="cs-CZ" sz="3200" dirty="0" smtClean="0"/>
              <a:t>Označení: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  <a:p>
            <a:r>
              <a:rPr lang="cs-CZ" sz="3200" dirty="0" smtClean="0"/>
              <a:t>Základní jednotkou je sekunda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V současnosti je délka sekundy stanovena pomocí velmi pravidelných vlnění, které vychází z atomů cesia.</a:t>
            </a:r>
          </a:p>
          <a:p>
            <a:pPr marL="324000">
              <a:spcBef>
                <a:spcPts val="0"/>
              </a:spcBef>
              <a:buNone/>
            </a:pPr>
            <a:endParaRPr lang="cs-CZ" sz="3200" dirty="0" smtClean="0"/>
          </a:p>
          <a:p>
            <a:pPr marL="324000">
              <a:spcBef>
                <a:spcPts val="0"/>
              </a:spcBef>
              <a:buNone/>
            </a:pPr>
            <a:endParaRPr lang="cs-CZ" dirty="0" smtClean="0"/>
          </a:p>
          <a:p>
            <a:pPr marL="324000">
              <a:spcBef>
                <a:spcPts val="0"/>
              </a:spcBef>
              <a:buNone/>
            </a:pPr>
            <a:endParaRPr lang="cs-CZ" dirty="0" smtClean="0"/>
          </a:p>
          <a:p>
            <a:pPr marL="324000">
              <a:spcBef>
                <a:spcPts val="0"/>
              </a:spcBef>
              <a:buNone/>
            </a:pPr>
            <a:endParaRPr lang="cs-CZ" dirty="0"/>
          </a:p>
        </p:txBody>
      </p:sp>
      <p:pic>
        <p:nvPicPr>
          <p:cNvPr id="4" name="Picture 7" descr="C:\Users\Terča\AppData\Local\Microsoft\Windows\Temporary Internet Files\Content.IE5\5A048W7Z\MP900149124[1].jpg"/>
          <p:cNvPicPr>
            <a:picLocks noChangeAspect="1" noChangeArrowheads="1"/>
          </p:cNvPicPr>
          <p:nvPr/>
        </p:nvPicPr>
        <p:blipFill>
          <a:blip r:embed="rId2" cstate="print"/>
          <a:srcRect b="8889"/>
          <a:stretch>
            <a:fillRect/>
          </a:stretch>
        </p:blipFill>
        <p:spPr bwMode="auto">
          <a:xfrm>
            <a:off x="6660232" y="1412776"/>
            <a:ext cx="2192588" cy="29523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 rot="272652">
            <a:off x="1280648" y="570369"/>
            <a:ext cx="23042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ČAS</a:t>
            </a:r>
            <a:endParaRPr lang="cs-CZ" sz="66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82168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u="sng" dirty="0" smtClean="0">
                <a:solidFill>
                  <a:schemeClr val="tx2">
                    <a:lumMod val="90000"/>
                  </a:schemeClr>
                </a:solidFill>
                <a:latin typeface="+mj-lt"/>
              </a:rPr>
              <a:t>Dalšími jednotkami jsou:</a:t>
            </a:r>
          </a:p>
          <a:p>
            <a:endParaRPr lang="cs-CZ" sz="3200" b="1" u="sng" dirty="0" smtClean="0">
              <a:solidFill>
                <a:schemeClr val="tx2">
                  <a:lumMod val="90000"/>
                </a:schemeClr>
              </a:solidFill>
              <a:latin typeface="+mj-lt"/>
            </a:endParaRP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minuta	</a:t>
            </a:r>
            <a:r>
              <a:rPr lang="cs-CZ" sz="3200" b="1" dirty="0" smtClean="0"/>
              <a:t>min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	1min = 60s</a:t>
            </a:r>
          </a:p>
          <a:p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hodina</a:t>
            </a:r>
            <a:r>
              <a:rPr lang="cs-CZ" sz="3200" b="1" dirty="0" smtClean="0"/>
              <a:t>	h		</a:t>
            </a:r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1h = 60min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den</a:t>
            </a:r>
            <a:r>
              <a:rPr lang="cs-CZ" sz="3200" b="1" dirty="0" smtClean="0"/>
              <a:t>		d		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1d = 24h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err="1" smtClean="0"/>
              <a:t>Mimosoustavové</a:t>
            </a:r>
            <a:r>
              <a:rPr lang="cs-CZ" u="sng" dirty="0" smtClean="0"/>
              <a:t> jednotky:</a:t>
            </a:r>
          </a:p>
          <a:p>
            <a:r>
              <a:rPr lang="cs-CZ" dirty="0" smtClean="0"/>
              <a:t>týden	</a:t>
            </a:r>
          </a:p>
          <a:p>
            <a:r>
              <a:rPr lang="cs-CZ" dirty="0" smtClean="0"/>
              <a:t>měsíc</a:t>
            </a:r>
          </a:p>
          <a:p>
            <a:r>
              <a:rPr lang="cs-CZ" dirty="0" smtClean="0"/>
              <a:t>rok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Terča\AppData\Local\Microsoft\Windows\Temporary Internet Files\Content.IE5\AESZZTCY\MP900402848[1].jpg"/>
          <p:cNvPicPr>
            <a:picLocks noChangeAspect="1" noChangeArrowheads="1"/>
          </p:cNvPicPr>
          <p:nvPr/>
        </p:nvPicPr>
        <p:blipFill>
          <a:blip r:embed="rId2" cstate="print"/>
          <a:srcRect l="9837" t="13116" r="7097" b="5275"/>
          <a:stretch>
            <a:fillRect/>
          </a:stretch>
        </p:blipFill>
        <p:spPr bwMode="auto">
          <a:xfrm>
            <a:off x="4644008" y="3698082"/>
            <a:ext cx="4032448" cy="297127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4186808" cy="1066800"/>
          </a:xfrm>
        </p:spPr>
        <p:txBody>
          <a:bodyPr/>
          <a:lstStyle/>
          <a:p>
            <a:r>
              <a:rPr lang="cs-CZ" dirty="0" smtClean="0"/>
              <a:t>Atomové hodiny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435280" cy="5089752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cs-CZ" sz="3200" dirty="0" smtClean="0"/>
              <a:t>První atomové hodiny byly postaveny v roce 1949 v USA.</a:t>
            </a:r>
          </a:p>
          <a:p>
            <a:pPr>
              <a:spcBef>
                <a:spcPts val="1200"/>
              </a:spcBef>
            </a:pPr>
            <a:r>
              <a:rPr lang="cs-CZ" sz="3200" dirty="0" smtClean="0"/>
              <a:t>Nejpřesnější hodiny.</a:t>
            </a:r>
          </a:p>
          <a:p>
            <a:pPr marL="365125" indent="-9525">
              <a:spcBef>
                <a:spcPts val="1200"/>
              </a:spcBef>
              <a:buNone/>
            </a:pPr>
            <a:r>
              <a:rPr lang="cs-CZ" sz="3200" dirty="0" smtClean="0"/>
              <a:t>(možná odchylka maximálně jedna sekunda  za 150 milionů let).</a:t>
            </a:r>
          </a:p>
          <a:p>
            <a:endParaRPr lang="cs-CZ" sz="3200" dirty="0" smtClean="0"/>
          </a:p>
        </p:txBody>
      </p:sp>
      <p:pic>
        <p:nvPicPr>
          <p:cNvPr id="18434" name="Picture 2" descr="Soubor:Atomiccloc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077072"/>
            <a:ext cx="3563492" cy="236867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066800"/>
          </a:xfrm>
        </p:spPr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5233768"/>
          </a:xfrm>
        </p:spPr>
        <p:txBody>
          <a:bodyPr/>
          <a:lstStyle/>
          <a:p>
            <a:r>
              <a:rPr lang="cs-CZ" sz="3200" dirty="0" smtClean="0"/>
              <a:t>V začátku zmíníme způsoby, jak se měřil čas dříve.</a:t>
            </a:r>
          </a:p>
          <a:p>
            <a:r>
              <a:rPr lang="cs-CZ" sz="3200" dirty="0" smtClean="0"/>
              <a:t>Řekneme si o vlastnostech některých druhů hodin.</a:t>
            </a:r>
          </a:p>
          <a:p>
            <a:r>
              <a:rPr lang="cs-CZ" sz="3200" dirty="0" smtClean="0"/>
              <a:t>Povedeme s dětmi diskusi o tom, proč je potřeba znát čas.</a:t>
            </a:r>
          </a:p>
          <a:p>
            <a:r>
              <a:rPr lang="cs-CZ" sz="3200" dirty="0" smtClean="0"/>
              <a:t>Zavedeme fyzikální veličinu </a:t>
            </a:r>
            <a:r>
              <a:rPr lang="cs-CZ" sz="3200" b="1" dirty="0" smtClean="0"/>
              <a:t>čas</a:t>
            </a:r>
            <a:r>
              <a:rPr lang="cs-CZ" sz="3200" dirty="0" smtClean="0"/>
              <a:t> - definici, značení, její jednotky.</a:t>
            </a:r>
          </a:p>
          <a:p>
            <a:r>
              <a:rPr lang="cs-CZ" sz="3200" dirty="0" smtClean="0"/>
              <a:t>Ukážeme nejpřesnější hodiny.</a:t>
            </a:r>
          </a:p>
          <a:p>
            <a:r>
              <a:rPr lang="cs-CZ" sz="3200" dirty="0" smtClean="0"/>
              <a:t>Děti  si zkusí několik převodů času.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8435280" cy="4945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Uvedené zdroje [cit. </a:t>
            </a:r>
            <a:r>
              <a:rPr lang="cs-CZ" sz="2400" b="1" smtClean="0"/>
              <a:t>2011-11-20]. </a:t>
            </a:r>
            <a:r>
              <a:rPr lang="cs-CZ" sz="2400" b="1" dirty="0" smtClean="0"/>
              <a:t>Dostupné pod licencí Public </a:t>
            </a:r>
            <a:r>
              <a:rPr lang="cs-CZ" sz="2400" b="1" dirty="0" err="1" smtClean="0"/>
              <a:t>Domain</a:t>
            </a:r>
            <a:r>
              <a:rPr lang="cs-CZ" sz="2400" b="1" dirty="0" smtClean="0"/>
              <a:t> na WWW:</a:t>
            </a:r>
          </a:p>
          <a:p>
            <a:pPr>
              <a:buNone/>
            </a:pPr>
            <a:r>
              <a:rPr lang="cs-CZ" sz="2400" i="1" dirty="0" err="1" smtClean="0"/>
              <a:t>Svdmolen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http://cs.wikipedia.org/wiki/Soubor:Atomicclock.jpg</a:t>
            </a:r>
          </a:p>
          <a:p>
            <a:pPr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dirty="0" smtClean="0"/>
              <a:t>Kliparty Office [online]. 2011 [cit. 2011-11-20]. Dostupné z www: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http://office.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microsoft.com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cz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40">
      <a:dk1>
        <a:sysClr val="windowText" lastClr="000000"/>
      </a:dk1>
      <a:lt1>
        <a:sysClr val="window" lastClr="FFFFFF"/>
      </a:lt1>
      <a:dk2>
        <a:srgbClr val="2D67AD"/>
      </a:dk2>
      <a:lt2>
        <a:srgbClr val="9BBB59"/>
      </a:lt2>
      <a:accent1>
        <a:srgbClr val="2D67AD"/>
      </a:accent1>
      <a:accent2>
        <a:srgbClr val="C0504D"/>
      </a:accent2>
      <a:accent3>
        <a:srgbClr val="9BBB59"/>
      </a:accent3>
      <a:accent4>
        <a:srgbClr val="8064A2"/>
      </a:accent4>
      <a:accent5>
        <a:srgbClr val="163356"/>
      </a:accent5>
      <a:accent6>
        <a:srgbClr val="F79646"/>
      </a:accent6>
      <a:hlink>
        <a:srgbClr val="C6D9F0"/>
      </a:hlink>
      <a:folHlink>
        <a:srgbClr val="FE66FF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717</TotalTime>
  <Words>298</Words>
  <Application>Microsoft Office PowerPoint</Application>
  <PresentationFormat>Předvádění na obrazovce (4:3)</PresentationFormat>
  <Paragraphs>61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Prezentace aplikace PowerPoint</vt:lpstr>
      <vt:lpstr>Prezentace aplikace PowerPoint</vt:lpstr>
      <vt:lpstr>Určování času</vt:lpstr>
      <vt:lpstr>Prezentace aplikace PowerPoint</vt:lpstr>
      <vt:lpstr>Prezentace aplikace PowerPoint</vt:lpstr>
      <vt:lpstr>Prezentace aplikace PowerPoint</vt:lpstr>
      <vt:lpstr>Atomové hodiny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Terezka</cp:lastModifiedBy>
  <cp:revision>19</cp:revision>
  <dcterms:created xsi:type="dcterms:W3CDTF">2011-11-20T07:47:21Z</dcterms:created>
  <dcterms:modified xsi:type="dcterms:W3CDTF">2012-01-02T18:22:47Z</dcterms:modified>
</cp:coreProperties>
</file>