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5" r:id="rId11"/>
    <p:sldId id="264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5B2817D-28C8-4229-95D7-82A6140BAC7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C1F6914-9B8B-48E3-987A-65A8F7307D6E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                                    </a:t>
            </a:r>
            <a:r>
              <a:rPr lang="cs-CZ" sz="300" b="1" dirty="0" smtClean="0">
                <a:solidFill>
                  <a:schemeClr val="bg1"/>
                </a:solidFill>
                <a:cs typeface="Times New Roman" pitchFamily="18" charset="0"/>
              </a:rPr>
              <a:t>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zpracovaný  v rámci projektu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Registrační číslo projektu: </a:t>
            </a:r>
            <a:r>
              <a:rPr lang="cs-CZ" sz="2000" dirty="0" smtClean="0"/>
              <a:t>CZ 1.07/1.4.00/21.1886</a:t>
            </a:r>
            <a:endParaRPr lang="cs-CZ" sz="20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Šablona: </a:t>
            </a:r>
            <a:r>
              <a:rPr lang="cs-CZ" sz="2000" dirty="0" smtClean="0">
                <a:cs typeface="Times New Roman" pitchFamily="18" charset="0"/>
              </a:rPr>
              <a:t>Z 8/14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Předmět: </a:t>
            </a:r>
            <a:r>
              <a:rPr lang="cs-CZ" sz="2000" dirty="0" smtClean="0">
                <a:cs typeface="Times New Roman" pitchFamily="18" charset="0"/>
              </a:rPr>
              <a:t>Zeměpis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Ročník: </a:t>
            </a:r>
            <a:r>
              <a:rPr lang="cs-CZ" sz="2000" dirty="0" smtClean="0">
                <a:cs typeface="Times New Roman" pitchFamily="18" charset="0"/>
              </a:rPr>
              <a:t>8. ročník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Jméno autora (vč. </a:t>
            </a:r>
            <a:r>
              <a:rPr lang="cs-CZ" sz="2000" b="1" dirty="0" smtClean="0">
                <a:cs typeface="Times New Roman" pitchFamily="18" charset="0"/>
              </a:rPr>
              <a:t>titulu): </a:t>
            </a:r>
            <a:r>
              <a:rPr lang="cs-CZ" sz="2000" dirty="0" smtClean="0">
                <a:cs typeface="Times New Roman" pitchFamily="18" charset="0"/>
              </a:rPr>
              <a:t>Tomáš Szabo (Bc.)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Škola – adresa: </a:t>
            </a:r>
            <a:r>
              <a:rPr lang="cs-CZ" sz="2000" dirty="0" smtClean="0">
                <a:cs typeface="Times New Roman" pitchFamily="18" charset="0"/>
              </a:rPr>
              <a:t>ZŠ Ústí nad Labem – Hluboká 150 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5133" t="21875" r="10173" b="12500"/>
          <a:stretch>
            <a:fillRect/>
          </a:stretch>
        </p:blipFill>
        <p:spPr bwMode="auto">
          <a:xfrm>
            <a:off x="611560" y="188640"/>
            <a:ext cx="2708545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 t="24194" b="12903"/>
          <a:stretch>
            <a:fillRect/>
          </a:stretch>
        </p:blipFill>
        <p:spPr bwMode="auto">
          <a:xfrm>
            <a:off x="1571604" y="2285992"/>
            <a:ext cx="624840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2500306"/>
            <a:ext cx="8286808" cy="4357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324600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Česká republika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</a:t>
            </a:r>
            <a:r>
              <a:rPr lang="cs-CZ" sz="3000" b="1" dirty="0" smtClean="0"/>
              <a:t>Klíčová slova: </a:t>
            </a:r>
            <a:r>
              <a:rPr lang="cs-CZ" sz="2500" dirty="0" smtClean="0"/>
              <a:t>Česká republika, hospodářské sektory, </a:t>
            </a:r>
          </a:p>
          <a:p>
            <a:pPr>
              <a:buNone/>
            </a:pPr>
            <a:r>
              <a:rPr lang="cs-CZ" sz="2500" dirty="0" smtClean="0"/>
              <a:t>                                  </a:t>
            </a:r>
            <a:r>
              <a:rPr lang="cs-CZ" sz="300" dirty="0" smtClean="0"/>
              <a:t> </a:t>
            </a:r>
            <a:r>
              <a:rPr lang="cs-CZ" sz="2500" dirty="0" smtClean="0"/>
              <a:t>živočišná a rostlinná výroba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  </a:t>
            </a:r>
            <a:r>
              <a:rPr lang="cs-CZ" sz="3000" b="1" dirty="0" smtClean="0"/>
              <a:t>Anotace: </a:t>
            </a:r>
            <a:r>
              <a:rPr lang="cs-CZ" sz="2500" dirty="0" smtClean="0"/>
              <a:t>slouží k ověření základních znalostí v oblasti  </a:t>
            </a:r>
          </a:p>
          <a:p>
            <a:pPr>
              <a:buNone/>
            </a:pPr>
            <a:r>
              <a:rPr lang="cs-CZ" sz="2500" dirty="0" smtClean="0"/>
              <a:t>                       zemědělské výroby ČR   </a:t>
            </a:r>
            <a:endParaRPr lang="cs-CZ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6596" r="3758" b="12246"/>
          <a:stretch>
            <a:fillRect/>
          </a:stretch>
        </p:blipFill>
        <p:spPr bwMode="auto">
          <a:xfrm>
            <a:off x="500034" y="0"/>
            <a:ext cx="82868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endParaRPr lang="cs-CZ" sz="8000" b="1" dirty="0" smtClean="0"/>
          </a:p>
          <a:p>
            <a:pPr algn="ctr">
              <a:buNone/>
            </a:pPr>
            <a:r>
              <a:rPr lang="cs-CZ" sz="8000" b="1" dirty="0" smtClean="0"/>
              <a:t>Česká republika </a:t>
            </a:r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opakování - zemědělství </a:t>
            </a:r>
            <a:endParaRPr lang="cs-CZ" sz="5000" b="1" dirty="0">
              <a:solidFill>
                <a:srgbClr val="74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F:\Dumy\1254.jpg"/>
          <p:cNvPicPr>
            <a:picLocks noChangeAspect="1" noChangeArrowheads="1"/>
          </p:cNvPicPr>
          <p:nvPr/>
        </p:nvPicPr>
        <p:blipFill>
          <a:blip r:embed="rId2" cstate="print"/>
          <a:srcRect l="6951" t="66800" r="69950" b="23120"/>
          <a:stretch>
            <a:fillRect/>
          </a:stretch>
        </p:blipFill>
        <p:spPr bwMode="auto">
          <a:xfrm>
            <a:off x="2843808" y="2996952"/>
            <a:ext cx="1584176" cy="432048"/>
          </a:xfrm>
          <a:prstGeom prst="rect">
            <a:avLst/>
          </a:prstGeom>
          <a:noFill/>
        </p:spPr>
      </p:pic>
      <p:pic>
        <p:nvPicPr>
          <p:cNvPr id="6" name="Picture 2" descr="F:\Dumy\1254.jpg"/>
          <p:cNvPicPr>
            <a:picLocks noChangeAspect="1" noChangeArrowheads="1"/>
          </p:cNvPicPr>
          <p:nvPr/>
        </p:nvPicPr>
        <p:blipFill>
          <a:blip r:embed="rId2" cstate="print"/>
          <a:srcRect l="6951" t="48320" r="69950" b="39920"/>
          <a:stretch>
            <a:fillRect/>
          </a:stretch>
        </p:blipFill>
        <p:spPr bwMode="auto">
          <a:xfrm>
            <a:off x="611560" y="2924944"/>
            <a:ext cx="1584176" cy="504056"/>
          </a:xfrm>
          <a:prstGeom prst="rect">
            <a:avLst/>
          </a:prstGeom>
          <a:noFill/>
        </p:spPr>
      </p:pic>
      <p:pic>
        <p:nvPicPr>
          <p:cNvPr id="5" name="Picture 2" descr="F:\Dumy\1254.jpg"/>
          <p:cNvPicPr>
            <a:picLocks noChangeAspect="1" noChangeArrowheads="1"/>
          </p:cNvPicPr>
          <p:nvPr/>
        </p:nvPicPr>
        <p:blipFill>
          <a:blip r:embed="rId2" cstate="print"/>
          <a:srcRect l="6951" t="31520" r="79400" b="57482"/>
          <a:stretch>
            <a:fillRect/>
          </a:stretch>
        </p:blipFill>
        <p:spPr bwMode="auto">
          <a:xfrm>
            <a:off x="7517634" y="2309529"/>
            <a:ext cx="936104" cy="471399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rgbClr val="740000"/>
                </a:solidFill>
                <a:latin typeface="+mn-lt"/>
              </a:rPr>
              <a:t>Doplňte vhodná slova do textu. </a:t>
            </a:r>
            <a:endParaRPr lang="cs-CZ" sz="40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640960" cy="496855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cs-CZ" sz="2500" dirty="0" smtClean="0"/>
              <a:t>Česká republika je hospodářsky dobře rozvinutý stát. Přesto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2500" dirty="0" smtClean="0"/>
              <a:t>dovážíme jak ……………………. plodiny, tak například ………......,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2500" dirty="0" smtClean="0"/>
              <a:t>………………….. či ………………….... Zemědělství můžeme rozdělit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2500" dirty="0" smtClean="0"/>
              <a:t>na dvě hlavní části ………………………… a …………………….. výrobu. 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2500" dirty="0" smtClean="0"/>
              <a:t>Nejvíce se u nás pěstuje …………………… a ……………… Mimo jiné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2500" dirty="0" smtClean="0"/>
              <a:t>se na Žatecku pěstuje …………… a na jižní Moravě ………………….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2500" dirty="0" smtClean="0"/>
              <a:t>Naopak jižní Čechy jsou známy pro svůj výlov</a:t>
            </a:r>
            <a:r>
              <a:rPr lang="cs-CZ" sz="200" dirty="0" smtClean="0"/>
              <a:t>  </a:t>
            </a:r>
            <a:r>
              <a:rPr lang="cs-CZ" sz="2500" dirty="0" smtClean="0"/>
              <a:t>……………………...        </a:t>
            </a:r>
            <a:endParaRPr lang="cs-CZ" sz="2500" dirty="0"/>
          </a:p>
        </p:txBody>
      </p:sp>
      <p:pic>
        <p:nvPicPr>
          <p:cNvPr id="1026" name="Picture 2" descr="F:\Dumy\1254.jpg"/>
          <p:cNvPicPr>
            <a:picLocks noChangeAspect="1" noChangeArrowheads="1"/>
          </p:cNvPicPr>
          <p:nvPr/>
        </p:nvPicPr>
        <p:blipFill>
          <a:blip r:embed="rId2" cstate="print"/>
          <a:srcRect l="6951" t="13041" r="69950" b="76879"/>
          <a:stretch>
            <a:fillRect/>
          </a:stretch>
        </p:blipFill>
        <p:spPr bwMode="auto">
          <a:xfrm>
            <a:off x="2555776" y="2276872"/>
            <a:ext cx="1584176" cy="432048"/>
          </a:xfrm>
          <a:prstGeom prst="rect">
            <a:avLst/>
          </a:prstGeom>
          <a:noFill/>
        </p:spPr>
      </p:pic>
      <p:pic>
        <p:nvPicPr>
          <p:cNvPr id="1027" name="Picture 3" descr="F:\Dumy\1254.jpg"/>
          <p:cNvPicPr>
            <a:picLocks noChangeAspect="1" noChangeArrowheads="1"/>
          </p:cNvPicPr>
          <p:nvPr/>
        </p:nvPicPr>
        <p:blipFill>
          <a:blip r:embed="rId2" cstate="print"/>
          <a:srcRect l="38450" t="2961" r="35300" b="88639"/>
          <a:stretch>
            <a:fillRect/>
          </a:stretch>
        </p:blipFill>
        <p:spPr bwMode="auto">
          <a:xfrm>
            <a:off x="3275856" y="3645024"/>
            <a:ext cx="1800200" cy="360040"/>
          </a:xfrm>
          <a:prstGeom prst="rect">
            <a:avLst/>
          </a:prstGeom>
          <a:noFill/>
        </p:spPr>
      </p:pic>
      <p:pic>
        <p:nvPicPr>
          <p:cNvPr id="9" name="Picture 3" descr="F:\Dumy\1254.jpg"/>
          <p:cNvPicPr>
            <a:picLocks noChangeAspect="1" noChangeArrowheads="1"/>
          </p:cNvPicPr>
          <p:nvPr/>
        </p:nvPicPr>
        <p:blipFill>
          <a:blip r:embed="rId2" cstate="print"/>
          <a:srcRect l="38450" t="19760" r="35300" b="70160"/>
          <a:stretch>
            <a:fillRect/>
          </a:stretch>
        </p:blipFill>
        <p:spPr bwMode="auto">
          <a:xfrm>
            <a:off x="5796136" y="3573016"/>
            <a:ext cx="1800200" cy="432048"/>
          </a:xfrm>
          <a:prstGeom prst="rect">
            <a:avLst/>
          </a:prstGeom>
          <a:noFill/>
        </p:spPr>
      </p:pic>
      <p:pic>
        <p:nvPicPr>
          <p:cNvPr id="10" name="Picture 3" descr="F:\Dumy\1254.jpg"/>
          <p:cNvPicPr>
            <a:picLocks noChangeAspect="1" noChangeArrowheads="1"/>
          </p:cNvPicPr>
          <p:nvPr/>
        </p:nvPicPr>
        <p:blipFill>
          <a:blip r:embed="rId2" cstate="print"/>
          <a:srcRect l="38450" t="38240" r="48950" b="53360"/>
          <a:stretch>
            <a:fillRect/>
          </a:stretch>
        </p:blipFill>
        <p:spPr bwMode="auto">
          <a:xfrm>
            <a:off x="4139952" y="4293096"/>
            <a:ext cx="864096" cy="360040"/>
          </a:xfrm>
          <a:prstGeom prst="rect">
            <a:avLst/>
          </a:prstGeom>
          <a:noFill/>
        </p:spPr>
      </p:pic>
      <p:pic>
        <p:nvPicPr>
          <p:cNvPr id="11" name="Picture 3" descr="F:\Dumy\1254.jpg"/>
          <p:cNvPicPr>
            <a:picLocks noChangeAspect="1" noChangeArrowheads="1"/>
          </p:cNvPicPr>
          <p:nvPr/>
        </p:nvPicPr>
        <p:blipFill>
          <a:blip r:embed="rId2" cstate="print"/>
          <a:srcRect l="38450" t="56720" r="48950" b="34880"/>
          <a:stretch>
            <a:fillRect/>
          </a:stretch>
        </p:blipFill>
        <p:spPr bwMode="auto">
          <a:xfrm>
            <a:off x="6084168" y="4293096"/>
            <a:ext cx="864096" cy="360040"/>
          </a:xfrm>
          <a:prstGeom prst="rect">
            <a:avLst/>
          </a:prstGeom>
          <a:noFill/>
        </p:spPr>
      </p:pic>
      <p:pic>
        <p:nvPicPr>
          <p:cNvPr id="12" name="Picture 3" descr="F:\Dumy\1254.jpg"/>
          <p:cNvPicPr>
            <a:picLocks noChangeAspect="1" noChangeArrowheads="1"/>
          </p:cNvPicPr>
          <p:nvPr/>
        </p:nvPicPr>
        <p:blipFill>
          <a:blip r:embed="rId2" cstate="print"/>
          <a:srcRect l="38450" t="71840" r="44750" b="18080"/>
          <a:stretch>
            <a:fillRect/>
          </a:stretch>
        </p:blipFill>
        <p:spPr bwMode="auto">
          <a:xfrm>
            <a:off x="3491880" y="4869160"/>
            <a:ext cx="1152128" cy="432048"/>
          </a:xfrm>
          <a:prstGeom prst="rect">
            <a:avLst/>
          </a:prstGeom>
          <a:noFill/>
        </p:spPr>
      </p:pic>
      <p:pic>
        <p:nvPicPr>
          <p:cNvPr id="1028" name="Picture 4" descr="F:\Dumy\1254.jpg"/>
          <p:cNvPicPr>
            <a:picLocks noChangeAspect="1" noChangeArrowheads="1"/>
          </p:cNvPicPr>
          <p:nvPr/>
        </p:nvPicPr>
        <p:blipFill>
          <a:blip r:embed="rId2" cstate="print"/>
          <a:srcRect l="65750" t="38240" r="9051" b="53360"/>
          <a:stretch>
            <a:fillRect/>
          </a:stretch>
        </p:blipFill>
        <p:spPr bwMode="auto">
          <a:xfrm>
            <a:off x="7020272" y="4941168"/>
            <a:ext cx="1728192" cy="360040"/>
          </a:xfrm>
          <a:prstGeom prst="rect">
            <a:avLst/>
          </a:prstGeom>
          <a:noFill/>
        </p:spPr>
      </p:pic>
      <p:pic>
        <p:nvPicPr>
          <p:cNvPr id="15" name="Picture 4" descr="F:\Dumy\1254.jpg"/>
          <p:cNvPicPr>
            <a:picLocks noChangeAspect="1" noChangeArrowheads="1"/>
          </p:cNvPicPr>
          <p:nvPr/>
        </p:nvPicPr>
        <p:blipFill>
          <a:blip r:embed="rId2" cstate="print"/>
          <a:srcRect l="65750" t="55040" r="23750" b="34880"/>
          <a:stretch>
            <a:fillRect/>
          </a:stretch>
        </p:blipFill>
        <p:spPr bwMode="auto">
          <a:xfrm>
            <a:off x="7380312" y="5517232"/>
            <a:ext cx="720080" cy="4320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740000"/>
                </a:solidFill>
                <a:latin typeface="+mn-lt"/>
              </a:rPr>
              <a:t>Vyberte správně odpovědi!</a:t>
            </a:r>
            <a:endParaRPr lang="cs-CZ" sz="40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435280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000" b="1" dirty="0" smtClean="0"/>
              <a:t>1. Jaký kraj ČR má největší podíl sklizně obilí?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A) hlavní město Praha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B) Plzeňský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C) Středočeský 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3000" b="1" dirty="0" smtClean="0"/>
              <a:t>2. Co znamení pojem monokultura?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A) pole oseté více plodinami 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B) pole oseté pouze jednou plodinou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C) specifický druh pícnin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1.66667E-6 3.33333E-6 L -0.00295 -0.1773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-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507288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000" b="1" dirty="0" smtClean="0"/>
              <a:t>3. Co si máme představit pod pojmem brojleři? 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A) druh hrabavé drůbeže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B) sladkovodní ryba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C) hmyz 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000" b="1" dirty="0" smtClean="0"/>
              <a:t>4. Do jakého druhu výroby patří chmel a len?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A) olejniny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B) obiloviny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C) technické plodiny 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686800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000" b="1" dirty="0" smtClean="0"/>
              <a:t>5. Nejlesnatější oblastí pro těžbu dřeva je v ČR?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A) Vysočina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B) Jeseníky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C) Karlovarsko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3.88889E-6 3.33333E-6 L -0.00278 -0.1773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" y="-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F:\Dumy\Bez názvu.jpg"/>
          <p:cNvPicPr>
            <a:picLocks noChangeAspect="1" noChangeArrowheads="1"/>
          </p:cNvPicPr>
          <p:nvPr/>
        </p:nvPicPr>
        <p:blipFill>
          <a:blip r:embed="rId2" cstate="print"/>
          <a:srcRect l="10101" t="68480" r="52100" b="19760"/>
          <a:stretch>
            <a:fillRect/>
          </a:stretch>
        </p:blipFill>
        <p:spPr bwMode="auto">
          <a:xfrm>
            <a:off x="5364088" y="6353944"/>
            <a:ext cx="2592288" cy="504056"/>
          </a:xfrm>
          <a:prstGeom prst="rect">
            <a:avLst/>
          </a:prstGeom>
          <a:noFill/>
        </p:spPr>
      </p:pic>
      <p:pic>
        <p:nvPicPr>
          <p:cNvPr id="3074" name="Picture 2" descr="F:\Dumy\Bez názvu.jpg"/>
          <p:cNvPicPr>
            <a:picLocks noChangeAspect="1" noChangeArrowheads="1"/>
          </p:cNvPicPr>
          <p:nvPr/>
        </p:nvPicPr>
        <p:blipFill>
          <a:blip r:embed="rId2" cstate="print"/>
          <a:srcRect l="10101" t="14720" r="45800" b="73520"/>
          <a:stretch>
            <a:fillRect/>
          </a:stretch>
        </p:blipFill>
        <p:spPr bwMode="auto">
          <a:xfrm>
            <a:off x="899592" y="6353944"/>
            <a:ext cx="3024336" cy="504056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b="1" dirty="0" smtClean="0">
                <a:solidFill>
                  <a:srgbClr val="740000"/>
                </a:solidFill>
                <a:latin typeface="+mn-lt"/>
              </a:rPr>
              <a:t>O jaké zemědělské složky se jedná? </a:t>
            </a:r>
            <a:r>
              <a:rPr lang="cs-CZ" sz="4000" dirty="0" smtClean="0">
                <a:latin typeface="+mn-lt"/>
              </a:rPr>
              <a:t> </a:t>
            </a:r>
            <a:endParaRPr lang="cs-CZ" sz="4000" dirty="0">
              <a:latin typeface="+mn-lt"/>
            </a:endParaRPr>
          </a:p>
        </p:txBody>
      </p:sp>
      <p:pic>
        <p:nvPicPr>
          <p:cNvPr id="5" name="Obrázek 4" descr="File:Vrkoč, rybník u Pohořelic, výlov 201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908720"/>
            <a:ext cx="3672408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File:Mšec, Háj, Chmelnice III.JPG"/>
          <p:cNvPicPr/>
          <p:nvPr/>
        </p:nvPicPr>
        <p:blipFill>
          <a:blip r:embed="rId4" cstate="print"/>
          <a:srcRect r="18512" b="16079"/>
          <a:stretch>
            <a:fillRect/>
          </a:stretch>
        </p:blipFill>
        <p:spPr bwMode="auto">
          <a:xfrm>
            <a:off x="4860032" y="3933056"/>
            <a:ext cx="3744416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Zástupný symbol pro obsah 7" descr="File:Zabela tlejici drevo.jpg"/>
          <p:cNvPicPr>
            <a:picLocks noGrp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933056"/>
            <a:ext cx="3672408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File:Frýdlant, Hřbitovní, krávy 0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908720"/>
            <a:ext cx="3744416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F:\Dumy\Bez názvu.jpg"/>
          <p:cNvPicPr>
            <a:picLocks noChangeAspect="1" noChangeArrowheads="1"/>
          </p:cNvPicPr>
          <p:nvPr/>
        </p:nvPicPr>
        <p:blipFill>
          <a:blip r:embed="rId2" cstate="print"/>
          <a:srcRect l="10101" t="33200" r="45800" b="55040"/>
          <a:stretch>
            <a:fillRect/>
          </a:stretch>
        </p:blipFill>
        <p:spPr bwMode="auto">
          <a:xfrm>
            <a:off x="827584" y="3429000"/>
            <a:ext cx="3024336" cy="504056"/>
          </a:xfrm>
          <a:prstGeom prst="rect">
            <a:avLst/>
          </a:prstGeom>
          <a:noFill/>
        </p:spPr>
      </p:pic>
      <p:pic>
        <p:nvPicPr>
          <p:cNvPr id="12" name="Picture 2" descr="F:\Dumy\Bez názvu.jpg"/>
          <p:cNvPicPr>
            <a:picLocks noChangeAspect="1" noChangeArrowheads="1"/>
          </p:cNvPicPr>
          <p:nvPr/>
        </p:nvPicPr>
        <p:blipFill>
          <a:blip r:embed="rId2" cstate="print"/>
          <a:srcRect l="10101" t="50000" r="52100" b="38240"/>
          <a:stretch>
            <a:fillRect/>
          </a:stretch>
        </p:blipFill>
        <p:spPr bwMode="auto">
          <a:xfrm>
            <a:off x="5364088" y="3356992"/>
            <a:ext cx="2592288" cy="504056"/>
          </a:xfrm>
          <a:prstGeom prst="rect">
            <a:avLst/>
          </a:prstGeom>
          <a:noFill/>
        </p:spPr>
      </p:pic>
      <p:pic>
        <p:nvPicPr>
          <p:cNvPr id="16" name="Obrázek 15" descr="File:Vrkoč, rybník u Pohořelic, výlov 201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836712"/>
            <a:ext cx="8352928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Zástupný symbol pro obsah 4" descr="File:Frýdlant, Hřbitovní, krávy 01.jpg"/>
          <p:cNvPicPr>
            <a:picLocks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2229" y="808247"/>
            <a:ext cx="8352928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Zástupný symbol pro obsah 7" descr="File:Zabela tlejici drevo.jpg"/>
          <p:cNvPicPr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836712"/>
            <a:ext cx="8352928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Obrázek 18" descr="File:Mšec, Háj, Chmelnice III.JPG"/>
          <p:cNvPicPr/>
          <p:nvPr/>
        </p:nvPicPr>
        <p:blipFill>
          <a:blip r:embed="rId4" cstate="print"/>
          <a:srcRect r="18512" b="16079"/>
          <a:stretch>
            <a:fillRect/>
          </a:stretch>
        </p:blipFill>
        <p:spPr bwMode="auto">
          <a:xfrm>
            <a:off x="395536" y="764704"/>
            <a:ext cx="8352928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740000"/>
                </a:solidFill>
                <a:latin typeface="+mn-lt"/>
              </a:rPr>
              <a:t>Spojte správně </a:t>
            </a:r>
            <a:r>
              <a:rPr lang="cs-CZ" sz="4000" b="1" smtClean="0">
                <a:solidFill>
                  <a:srgbClr val="740000"/>
                </a:solidFill>
                <a:latin typeface="+mn-lt"/>
              </a:rPr>
              <a:t>následující </a:t>
            </a:r>
            <a:r>
              <a:rPr lang="cs-CZ" sz="4000" b="1" smtClean="0">
                <a:solidFill>
                  <a:srgbClr val="740000"/>
                </a:solidFill>
                <a:latin typeface="+mn-lt"/>
              </a:rPr>
              <a:t>dvojice</a:t>
            </a:r>
            <a:r>
              <a:rPr lang="cs-CZ" sz="4000" b="1" dirty="0" smtClean="0">
                <a:solidFill>
                  <a:srgbClr val="740000"/>
                </a:solidFill>
                <a:latin typeface="+mn-lt"/>
              </a:rPr>
              <a:t>. </a:t>
            </a:r>
            <a:endParaRPr lang="cs-CZ" sz="40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cs-CZ" sz="3000" dirty="0" smtClean="0"/>
              <a:t>1. obiloviny 	…..		A) jablka, hrušky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 smtClean="0"/>
              <a:t>2. okopaniny 	…..		B) hrách, fazole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 smtClean="0"/>
              <a:t>3. olejniny 		…..		C) okurky, cibule 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 smtClean="0"/>
              <a:t>4. ovoce 		…..		D) pšenice, žito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 smtClean="0"/>
              <a:t>5. zelenina 	…..		E) řepka olejka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 smtClean="0"/>
              <a:t>6. luštěniny 	…..		F) brambory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2050" name="Picture 2" descr="F:\Bez názvu.jpg"/>
          <p:cNvPicPr>
            <a:picLocks noChangeAspect="1" noChangeArrowheads="1"/>
          </p:cNvPicPr>
          <p:nvPr/>
        </p:nvPicPr>
        <p:blipFill>
          <a:blip r:embed="rId2" cstate="print"/>
          <a:srcRect l="9050" t="86959" r="85700" b="2961"/>
          <a:stretch>
            <a:fillRect/>
          </a:stretch>
        </p:blipFill>
        <p:spPr bwMode="auto">
          <a:xfrm>
            <a:off x="3347864" y="2708920"/>
            <a:ext cx="360040" cy="432048"/>
          </a:xfrm>
          <a:prstGeom prst="rect">
            <a:avLst/>
          </a:prstGeom>
          <a:noFill/>
        </p:spPr>
      </p:pic>
      <p:pic>
        <p:nvPicPr>
          <p:cNvPr id="5" name="Picture 2" descr="F:\Bez názvu.jpg"/>
          <p:cNvPicPr>
            <a:picLocks noChangeAspect="1" noChangeArrowheads="1"/>
          </p:cNvPicPr>
          <p:nvPr/>
        </p:nvPicPr>
        <p:blipFill>
          <a:blip r:embed="rId2" cstate="print"/>
          <a:srcRect l="9050" t="70160" r="85700" b="21440"/>
          <a:stretch>
            <a:fillRect/>
          </a:stretch>
        </p:blipFill>
        <p:spPr bwMode="auto">
          <a:xfrm>
            <a:off x="3347864" y="3501008"/>
            <a:ext cx="360040" cy="360040"/>
          </a:xfrm>
          <a:prstGeom prst="rect">
            <a:avLst/>
          </a:prstGeom>
          <a:noFill/>
        </p:spPr>
      </p:pic>
      <p:pic>
        <p:nvPicPr>
          <p:cNvPr id="6" name="Picture 2" descr="F:\Bez názvu.jpg"/>
          <p:cNvPicPr>
            <a:picLocks noChangeAspect="1" noChangeArrowheads="1"/>
          </p:cNvPicPr>
          <p:nvPr/>
        </p:nvPicPr>
        <p:blipFill>
          <a:blip r:embed="rId2" cstate="print"/>
          <a:srcRect l="9050" t="53360" r="85700" b="38240"/>
          <a:stretch>
            <a:fillRect/>
          </a:stretch>
        </p:blipFill>
        <p:spPr bwMode="auto">
          <a:xfrm>
            <a:off x="3347864" y="2060848"/>
            <a:ext cx="360040" cy="360040"/>
          </a:xfrm>
          <a:prstGeom prst="rect">
            <a:avLst/>
          </a:prstGeom>
          <a:noFill/>
        </p:spPr>
      </p:pic>
      <p:pic>
        <p:nvPicPr>
          <p:cNvPr id="7" name="Picture 2" descr="F:\Bez názvu.jpg"/>
          <p:cNvPicPr>
            <a:picLocks noChangeAspect="1" noChangeArrowheads="1"/>
          </p:cNvPicPr>
          <p:nvPr/>
        </p:nvPicPr>
        <p:blipFill>
          <a:blip r:embed="rId2" cstate="print"/>
          <a:srcRect l="9050" t="34880" r="85700" b="56720"/>
          <a:stretch>
            <a:fillRect/>
          </a:stretch>
        </p:blipFill>
        <p:spPr bwMode="auto">
          <a:xfrm>
            <a:off x="3347864" y="4941168"/>
            <a:ext cx="360040" cy="360040"/>
          </a:xfrm>
          <a:prstGeom prst="rect">
            <a:avLst/>
          </a:prstGeom>
          <a:noFill/>
        </p:spPr>
      </p:pic>
      <p:pic>
        <p:nvPicPr>
          <p:cNvPr id="8" name="Picture 2" descr="F:\Bez názvu.jpg"/>
          <p:cNvPicPr>
            <a:picLocks noChangeAspect="1" noChangeArrowheads="1"/>
          </p:cNvPicPr>
          <p:nvPr/>
        </p:nvPicPr>
        <p:blipFill>
          <a:blip r:embed="rId2" cstate="print"/>
          <a:srcRect l="9050" t="16400" r="85700" b="75200"/>
          <a:stretch>
            <a:fillRect/>
          </a:stretch>
        </p:blipFill>
        <p:spPr bwMode="auto">
          <a:xfrm>
            <a:off x="3347864" y="5661248"/>
            <a:ext cx="360040" cy="360040"/>
          </a:xfrm>
          <a:prstGeom prst="rect">
            <a:avLst/>
          </a:prstGeom>
          <a:noFill/>
        </p:spPr>
      </p:pic>
      <p:pic>
        <p:nvPicPr>
          <p:cNvPr id="9" name="Picture 2" descr="F:\Bez názvu.jpg"/>
          <p:cNvPicPr>
            <a:picLocks noChangeAspect="1" noChangeArrowheads="1"/>
          </p:cNvPicPr>
          <p:nvPr/>
        </p:nvPicPr>
        <p:blipFill>
          <a:blip r:embed="rId2" cstate="print"/>
          <a:srcRect l="9050" r="85700" b="91999"/>
          <a:stretch>
            <a:fillRect/>
          </a:stretch>
        </p:blipFill>
        <p:spPr bwMode="auto">
          <a:xfrm>
            <a:off x="3347864" y="4221088"/>
            <a:ext cx="360040" cy="3429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7431" r="3758" b="13265"/>
          <a:stretch>
            <a:fillRect/>
          </a:stretch>
        </p:blipFill>
        <p:spPr bwMode="auto">
          <a:xfrm>
            <a:off x="500034" y="1214422"/>
            <a:ext cx="8286808" cy="5643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-357214"/>
            <a:ext cx="8472518" cy="7000924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Citace</a:t>
            </a:r>
          </a:p>
          <a:p>
            <a:pPr>
              <a:buNone/>
            </a:pPr>
            <a:endParaRPr lang="cs-CZ" sz="11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900" dirty="0" smtClean="0"/>
          </a:p>
          <a:p>
            <a:pPr>
              <a:buNone/>
            </a:pPr>
            <a:r>
              <a:rPr lang="cs-CZ" sz="900" dirty="0" smtClean="0"/>
              <a:t>[1]-[cit. 2012-20-4]. Dostupný pod licencí Creative Commons z www: </a:t>
            </a:r>
          </a:p>
          <a:p>
            <a:pPr>
              <a:buNone/>
            </a:pPr>
            <a:r>
              <a:rPr lang="cs-CZ" sz="900" dirty="0" smtClean="0"/>
              <a:t>&lt;http://commons.wikimedia.org/wiki/File:Vrko%C4%8D,_rybn%C3%ADk_u_Poho%C5%99elic,_v%C3%BDlov_2011.JPG?uselang=cs&gt;</a:t>
            </a:r>
          </a:p>
          <a:p>
            <a:pPr>
              <a:buNone/>
            </a:pPr>
            <a:r>
              <a:rPr lang="cs-CZ" sz="900" dirty="0" smtClean="0"/>
              <a:t>[2]-[cit. 2012-20-4]. Dostupný pod licencí Creative Commons z </a:t>
            </a:r>
            <a:r>
              <a:rPr lang="cs-CZ" sz="900" smtClean="0"/>
              <a:t>www:&lt;</a:t>
            </a:r>
            <a:r>
              <a:rPr lang="cs-CZ" sz="900" dirty="0" smtClean="0"/>
              <a:t>http://commons.wikimedia.org/wiki/File:M%C5%A1ec,_H%C3%A1j,_Chmelnice_III.JPG&gt;</a:t>
            </a:r>
          </a:p>
          <a:p>
            <a:pPr>
              <a:buNone/>
            </a:pPr>
            <a:r>
              <a:rPr lang="cs-CZ" sz="900" dirty="0" smtClean="0"/>
              <a:t>[3]-[cit. 2012-20-4]. Dostupný pod licencí Creative Commons z www:&lt;http://commons.wikimedia.org/wiki/File:Zabela_tlejici_drevo.jpg?uselang=cs&gt;</a:t>
            </a:r>
          </a:p>
          <a:p>
            <a:pPr>
              <a:buNone/>
            </a:pPr>
            <a:r>
              <a:rPr lang="cs-CZ" sz="900" dirty="0" smtClean="0"/>
              <a:t>[4]-[cit. 2012-20-4]. Dostupný pod licencí Creative Commons z www: </a:t>
            </a:r>
          </a:p>
          <a:p>
            <a:pPr>
              <a:buNone/>
            </a:pPr>
            <a:r>
              <a:rPr lang="cs-CZ" sz="900" dirty="0" smtClean="0"/>
              <a:t>&lt;http://commons.wikimedia.org/wiki/File:Fr%C3%BDdlant,_H%C5%99bitovn%C3%AD,_kr%C3%A1vy_01.jpg?uselang=</a:t>
            </a:r>
            <a:r>
              <a:rPr lang="cs-CZ" sz="900" dirty="0" err="1" smtClean="0"/>
              <a:t>cs</a:t>
            </a:r>
            <a:r>
              <a:rPr lang="cs-CZ" sz="900" dirty="0" smtClean="0"/>
              <a:t>&gt;</a:t>
            </a:r>
            <a:endParaRPr lang="cs-CZ" sz="9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sz="900" dirty="0" smtClean="0"/>
              <a:t>[5]-</a:t>
            </a:r>
            <a:r>
              <a:rPr lang="cs-CZ" sz="900" dirty="0"/>
              <a:t>BORECKÝ Daniel, CHALUPA Petr, NOVÁK Svatopluk, Zeměpis pro 8. ročník, 2. díl Česká republika, nakladatelství Nová Škola, Brno 2009, 95 s.   </a:t>
            </a:r>
          </a:p>
          <a:p>
            <a:pPr marL="0" indent="0">
              <a:buNone/>
            </a:pPr>
            <a:r>
              <a:rPr lang="cs-CZ" sz="900" dirty="0" smtClean="0"/>
              <a:t>[6]-</a:t>
            </a:r>
            <a:r>
              <a:rPr lang="cs-CZ" sz="900" dirty="0"/>
              <a:t>JEŘÁBEK Milan, Anděl Jiří, PEŠTOVÁ Jana, KASTNER Jiří, Zeměpis 8 – učebnice pro základní školy a víceletá gymnázia, Nakladatelství Fraus, Plzeň 2006, 128 s.</a:t>
            </a:r>
          </a:p>
          <a:p>
            <a:pPr>
              <a:buNone/>
            </a:pPr>
            <a:endParaRPr lang="cs-CZ" sz="13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500" dirty="0" smtClean="0"/>
          </a:p>
          <a:p>
            <a:pPr>
              <a:buNone/>
            </a:pPr>
            <a:endParaRPr lang="cs-CZ" sz="15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109</TotalTime>
  <Words>255</Words>
  <Application>Microsoft Office PowerPoint</Application>
  <PresentationFormat>Předvádění na obrazovce (4:3)</PresentationFormat>
  <Paragraphs>103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Tok</vt:lpstr>
      <vt:lpstr>Snímek 1</vt:lpstr>
      <vt:lpstr>Snímek 2</vt:lpstr>
      <vt:lpstr>Snímek 3</vt:lpstr>
      <vt:lpstr>Doplňte vhodná slova do textu. </vt:lpstr>
      <vt:lpstr>Vyberte správně odpovědi!</vt:lpstr>
      <vt:lpstr>Snímek 6</vt:lpstr>
      <vt:lpstr>Snímek 7</vt:lpstr>
      <vt:lpstr>Snímek 8</vt:lpstr>
      <vt:lpstr>Snímek 9</vt:lpstr>
      <vt:lpstr>O jaké zemědělské složky se jedná?  </vt:lpstr>
      <vt:lpstr>Spojte správně následující dvojice. 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Pekklo</dc:creator>
  <cp:lastModifiedBy>Dum</cp:lastModifiedBy>
  <cp:revision>25</cp:revision>
  <dcterms:created xsi:type="dcterms:W3CDTF">2012-06-23T08:18:06Z</dcterms:created>
  <dcterms:modified xsi:type="dcterms:W3CDTF">2012-06-28T11:32:40Z</dcterms:modified>
</cp:coreProperties>
</file>