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9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AA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view3D>
      <c:rotX val="30"/>
      <c:perspective val="30"/>
    </c:view3D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Podíl výroby elektrické energie v ČR</c:v>
                </c:pt>
              </c:strCache>
            </c:strRef>
          </c:tx>
          <c:dLbls>
            <c:dLbl>
              <c:idx val="0"/>
              <c:layout>
                <c:manualLayout>
                  <c:x val="-0.24845057776274621"/>
                  <c:y val="-0.14176569115777299"/>
                </c:manualLayout>
              </c:layout>
              <c:showPercent val="1"/>
            </c:dLbl>
            <c:dLbl>
              <c:idx val="1"/>
              <c:layout>
                <c:manualLayout>
                  <c:x val="0.15795405721881442"/>
                  <c:y val="4.2264015418039973E-2"/>
                </c:manualLayout>
              </c:layout>
              <c:showPercent val="1"/>
            </c:dLbl>
            <c:dLbl>
              <c:idx val="2"/>
              <c:layout>
                <c:manualLayout>
                  <c:x val="3.6757469425717747E-2"/>
                  <c:y val="8.8890200471552758E-2"/>
                </c:manualLayout>
              </c:layout>
              <c:showPercent val="1"/>
            </c:dLbl>
            <c:showPercent val="1"/>
            <c:showLeaderLines val="1"/>
          </c:dLbls>
          <c:cat>
            <c:strRef>
              <c:f>List1!$A$2:$A$4</c:f>
              <c:strCache>
                <c:ptCount val="3"/>
                <c:pt idx="0">
                  <c:v>tepelné</c:v>
                </c:pt>
                <c:pt idx="1">
                  <c:v>jaderné</c:v>
                </c:pt>
                <c:pt idx="2">
                  <c:v>ostatní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0.65000000000000124</c:v>
                </c:pt>
                <c:pt idx="1">
                  <c:v>0.30000000000000032</c:v>
                </c:pt>
                <c:pt idx="2">
                  <c:v>5.0000000000000065E-2</c:v>
                </c:pt>
              </c:numCache>
            </c:numRef>
          </c:val>
        </c:ser>
        <c:dLbls>
          <c:showPercent val="1"/>
        </c:dLbls>
      </c:pie3DChart>
    </c:plotArea>
    <c:legend>
      <c:legendPos val="t"/>
      <c:layout/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EE1EFF-70C2-4BB6-8EA5-75A3B42DD461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5B886E-9BD6-4710-9A8E-0D7FD82B5DD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projektu: </a:t>
            </a:r>
            <a:r>
              <a:rPr lang="cs-CZ" sz="2000" dirty="0" smtClean="0"/>
              <a:t>CZ 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Šablona: </a:t>
            </a:r>
            <a:r>
              <a:rPr lang="cs-CZ" sz="2000" dirty="0" smtClean="0">
                <a:cs typeface="Times New Roman" pitchFamily="18" charset="0"/>
              </a:rPr>
              <a:t>Z 8/15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</a:t>
            </a:r>
            <a:r>
              <a:rPr lang="cs-CZ" sz="2000" b="1" dirty="0" smtClean="0">
                <a:cs typeface="Times New Roman" pitchFamily="18" charset="0"/>
              </a:rPr>
              <a:t>titulu): </a:t>
            </a:r>
            <a:r>
              <a:rPr lang="cs-CZ" sz="20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průmysl, rozdělení průmyslu, výroba</a:t>
            </a:r>
          </a:p>
          <a:p>
            <a:pPr>
              <a:buNone/>
            </a:pPr>
            <a:r>
              <a:rPr lang="cs-CZ" sz="2500" dirty="0" smtClean="0"/>
              <a:t>                                  elektrické energie,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 </a:t>
            </a:r>
          </a:p>
          <a:p>
            <a:pPr>
              <a:buNone/>
            </a:pPr>
            <a:r>
              <a:rPr lang="cs-CZ" sz="2500" dirty="0" smtClean="0"/>
              <a:t>                       znalostí v oblasti průmyslové výroby ČR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průmysl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Průmysl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→ je součástí ekonomiky </a:t>
            </a:r>
          </a:p>
          <a:p>
            <a:pPr>
              <a:buNone/>
            </a:pPr>
            <a:r>
              <a:rPr lang="cs-CZ" sz="3000" dirty="0" smtClean="0"/>
              <a:t>→ jiné slovo pro ekonomiku? -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co všechno do hospodářství patří?</a:t>
            </a:r>
          </a:p>
          <a:p>
            <a:pPr>
              <a:buNone/>
            </a:pPr>
            <a:r>
              <a:rPr lang="cs-CZ" sz="3000" dirty="0" smtClean="0"/>
              <a:t>						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- zemědělství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		- průmysl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		- služby </a:t>
            </a:r>
            <a:endParaRPr lang="cs-CZ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etra\Desktop\1258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7950" t="39920" r="34250" b="46640"/>
          <a:stretch>
            <a:fillRect/>
          </a:stretch>
        </p:blipFill>
        <p:spPr bwMode="auto">
          <a:xfrm>
            <a:off x="5652120" y="2492896"/>
            <a:ext cx="2592288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Rozdělení průmyslu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1.) TĚŽKÝ 			2.) LEHKÝ 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strojírenství 	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potravinářský 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hutnictví	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oděvní 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těžební 		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obuvnický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elektro-energetika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kožedělný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chemický 	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nábytkářský</a:t>
            </a:r>
          </a:p>
          <a:p>
            <a:pPr>
              <a:buNone/>
            </a:pP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farmaceutický 		</a:t>
            </a:r>
            <a:r>
              <a:rPr lang="cs-CZ" sz="3000" dirty="0" smtClean="0">
                <a:latin typeface="Century Schoolbook"/>
              </a:rPr>
              <a:t>→ </a:t>
            </a:r>
            <a:r>
              <a:rPr lang="cs-CZ" sz="3000" dirty="0" smtClean="0"/>
              <a:t>papírenský </a:t>
            </a:r>
            <a:r>
              <a:rPr lang="cs-CZ" sz="3000" dirty="0" smtClean="0">
                <a:latin typeface="Century Schoolbook"/>
              </a:rPr>
              <a:t> </a:t>
            </a:r>
            <a:r>
              <a:rPr lang="cs-CZ" sz="3000" dirty="0" smtClean="0"/>
              <a:t>	</a:t>
            </a:r>
          </a:p>
          <a:p>
            <a:pPr lvl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Těžba surovin</a:t>
            </a:r>
            <a:endParaRPr lang="cs-CZ" sz="4000" u="sng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→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těžba má u nás dlouhou tradici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→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těžba hnědého a černého uhlí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bohaté zásoby </a:t>
            </a:r>
            <a:r>
              <a:rPr lang="cs-CZ" sz="3000" b="1" dirty="0" smtClean="0"/>
              <a:t>kaolinu</a:t>
            </a:r>
            <a:r>
              <a:rPr lang="cs-CZ" sz="3000" dirty="0" smtClean="0"/>
              <a:t> a </a:t>
            </a:r>
            <a:r>
              <a:rPr lang="cs-CZ" sz="3000" b="1" dirty="0" smtClean="0"/>
              <a:t>sklářského písku 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→ dále se těží – štěrkopísek, vápenec a žula </a:t>
            </a:r>
          </a:p>
          <a:p>
            <a:pPr>
              <a:buNone/>
            </a:pPr>
            <a:endParaRPr lang="cs-CZ" dirty="0" smtClean="0">
              <a:latin typeface="Century Schoolbook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http://www.kyoprint.cz/individualni/papir/svatebni-oznameni/krida-mat/bily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3" cstate="print"/>
          <a:srcRect l="14465" t="8945" r="14651" b="14131"/>
          <a:stretch>
            <a:fillRect/>
          </a:stretch>
        </p:blipFill>
        <p:spPr bwMode="auto">
          <a:xfrm>
            <a:off x="179512" y="1529408"/>
            <a:ext cx="8712968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568952" cy="18722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>
                <a:solidFill>
                  <a:schemeClr val="tx1"/>
                </a:solidFill>
                <a:latin typeface="+mn-lt"/>
              </a:rPr>
              <a:t>	- uhlí					      - kaolin</a:t>
            </a:r>
            <a:br>
              <a:rPr lang="cs-CZ" sz="3000" dirty="0" smtClean="0">
                <a:solidFill>
                  <a:schemeClr val="tx1"/>
                </a:solidFill>
                <a:latin typeface="+mn-lt"/>
              </a:rPr>
            </a:br>
            <a:r>
              <a:rPr lang="cs-CZ" sz="3000" dirty="0" smtClean="0">
                <a:solidFill>
                  <a:schemeClr val="tx1"/>
                </a:solidFill>
                <a:latin typeface="+mn-lt"/>
              </a:rPr>
              <a:t>	- stavební kámen		      - zemní </a:t>
            </a:r>
            <a:r>
              <a:rPr lang="cs-CZ" sz="3000" dirty="0" smtClean="0">
                <a:solidFill>
                  <a:schemeClr val="tx1"/>
                </a:solidFill>
                <a:latin typeface="+mn-lt"/>
              </a:rPr>
              <a:t>plyny</a:t>
            </a:r>
            <a:r>
              <a:rPr lang="cs-CZ" sz="30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3000" dirty="0" smtClean="0">
                <a:solidFill>
                  <a:schemeClr val="tx1"/>
                </a:solidFill>
                <a:latin typeface="+mn-lt"/>
              </a:rPr>
            </a:br>
            <a:r>
              <a:rPr lang="cs-CZ" sz="3000" dirty="0" smtClean="0">
                <a:solidFill>
                  <a:schemeClr val="tx1"/>
                </a:solidFill>
                <a:latin typeface="+mn-lt"/>
              </a:rPr>
              <a:t>	- ropa				      - vápenec</a:t>
            </a:r>
            <a:endParaRPr lang="cs-CZ" sz="3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Krychle 4"/>
          <p:cNvSpPr/>
          <p:nvPr/>
        </p:nvSpPr>
        <p:spPr>
          <a:xfrm>
            <a:off x="1763688" y="2852936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267744" y="3068960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267744" y="2564904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6876256" y="4293096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6948264" y="3861048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7380312" y="4437112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7884368" y="4221088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7452320" y="4005064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ětiva 13"/>
          <p:cNvSpPr/>
          <p:nvPr/>
        </p:nvSpPr>
        <p:spPr>
          <a:xfrm rot="17545719">
            <a:off x="954658" y="3268042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ětiva 14"/>
          <p:cNvSpPr/>
          <p:nvPr/>
        </p:nvSpPr>
        <p:spPr>
          <a:xfrm rot="17545719">
            <a:off x="1170682" y="3556074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ětiva 15"/>
          <p:cNvSpPr/>
          <p:nvPr/>
        </p:nvSpPr>
        <p:spPr>
          <a:xfrm rot="17545719">
            <a:off x="1386706" y="3268042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ětiva 16"/>
          <p:cNvSpPr/>
          <p:nvPr/>
        </p:nvSpPr>
        <p:spPr>
          <a:xfrm rot="17545719">
            <a:off x="1890762" y="3988122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ětiva 17"/>
          <p:cNvSpPr/>
          <p:nvPr/>
        </p:nvSpPr>
        <p:spPr>
          <a:xfrm rot="17545719">
            <a:off x="2322810" y="4132138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4139952" y="2564904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4499992" y="2708920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588224" y="3356992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4716016" y="5229200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6228184" y="3573016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211960" y="5301208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4139952" y="3573016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419872" y="4077072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2843808" y="4653136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7020272" y="4941168"/>
            <a:ext cx="216024" cy="576064"/>
          </a:xfrm>
          <a:prstGeom prst="triangle">
            <a:avLst/>
          </a:prstGeom>
          <a:solidFill>
            <a:schemeClr val="accent6">
              <a:lumMod val="50000"/>
              <a:alpha val="40000"/>
            </a:schemeClr>
          </a:solidFill>
          <a:ln w="15875">
            <a:solidFill>
              <a:schemeClr val="accent6">
                <a:lumMod val="50000"/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6012160" y="5589240"/>
            <a:ext cx="216024" cy="576064"/>
          </a:xfrm>
          <a:prstGeom prst="triangle">
            <a:avLst/>
          </a:prstGeom>
          <a:solidFill>
            <a:schemeClr val="accent6">
              <a:lumMod val="50000"/>
              <a:alpha val="40000"/>
            </a:schemeClr>
          </a:solidFill>
          <a:ln w="15875">
            <a:solidFill>
              <a:schemeClr val="accent6">
                <a:lumMod val="50000"/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osočtverec 32"/>
          <p:cNvSpPr/>
          <p:nvPr/>
        </p:nvSpPr>
        <p:spPr>
          <a:xfrm>
            <a:off x="6300192" y="5301208"/>
            <a:ext cx="216024" cy="576064"/>
          </a:xfrm>
          <a:prstGeom prst="diamond">
            <a:avLst/>
          </a:prstGeom>
          <a:solidFill>
            <a:srgbClr val="7030A0">
              <a:alpha val="40000"/>
            </a:srgbClr>
          </a:solidFill>
          <a:ln w="15875">
            <a:solidFill>
              <a:srgbClr val="7030A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osočtverec 33"/>
          <p:cNvSpPr/>
          <p:nvPr/>
        </p:nvSpPr>
        <p:spPr>
          <a:xfrm>
            <a:off x="6228184" y="4725144"/>
            <a:ext cx="216024" cy="576064"/>
          </a:xfrm>
          <a:prstGeom prst="diamond">
            <a:avLst/>
          </a:prstGeom>
          <a:solidFill>
            <a:srgbClr val="7030A0">
              <a:alpha val="40000"/>
            </a:srgbClr>
          </a:solidFill>
          <a:ln w="15875">
            <a:solidFill>
              <a:srgbClr val="7030A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osočtverec 34"/>
          <p:cNvSpPr/>
          <p:nvPr/>
        </p:nvSpPr>
        <p:spPr>
          <a:xfrm>
            <a:off x="6516216" y="4869160"/>
            <a:ext cx="216024" cy="576064"/>
          </a:xfrm>
          <a:prstGeom prst="diamond">
            <a:avLst/>
          </a:prstGeom>
          <a:solidFill>
            <a:srgbClr val="7030A0">
              <a:alpha val="40000"/>
            </a:srgbClr>
          </a:solidFill>
          <a:ln w="15875">
            <a:solidFill>
              <a:srgbClr val="7030A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osoúhelník 35"/>
          <p:cNvSpPr/>
          <p:nvPr/>
        </p:nvSpPr>
        <p:spPr>
          <a:xfrm>
            <a:off x="2627784" y="3645024"/>
            <a:ext cx="360040" cy="216024"/>
          </a:xfrm>
          <a:prstGeom prst="parallelogram">
            <a:avLst/>
          </a:prstGeom>
          <a:solidFill>
            <a:schemeClr val="bg2">
              <a:lumMod val="75000"/>
            </a:schemeClr>
          </a:solidFill>
          <a:ln w="1587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osoúhelník 36"/>
          <p:cNvSpPr/>
          <p:nvPr/>
        </p:nvSpPr>
        <p:spPr>
          <a:xfrm>
            <a:off x="3059832" y="3573016"/>
            <a:ext cx="360040" cy="216024"/>
          </a:xfrm>
          <a:prstGeom prst="parallelogram">
            <a:avLst/>
          </a:prstGeom>
          <a:solidFill>
            <a:schemeClr val="bg2">
              <a:lumMod val="75000"/>
            </a:schemeClr>
          </a:solidFill>
          <a:ln w="1587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osoúhelník 37"/>
          <p:cNvSpPr/>
          <p:nvPr/>
        </p:nvSpPr>
        <p:spPr>
          <a:xfrm>
            <a:off x="5652120" y="4797152"/>
            <a:ext cx="360040" cy="216024"/>
          </a:xfrm>
          <a:prstGeom prst="parallelogram">
            <a:avLst/>
          </a:prstGeom>
          <a:solidFill>
            <a:schemeClr val="bg2">
              <a:lumMod val="75000"/>
            </a:schemeClr>
          </a:solidFill>
          <a:ln w="1587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683568" y="332656"/>
            <a:ext cx="432048" cy="360040"/>
          </a:xfrm>
          <a:prstGeom prst="cube">
            <a:avLst/>
          </a:prstGeom>
          <a:solidFill>
            <a:schemeClr val="tx1">
              <a:alpha val="40000"/>
            </a:schemeClr>
          </a:solidFill>
          <a:ln w="12700">
            <a:solidFill>
              <a:schemeClr val="tx1"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755576" y="1052736"/>
            <a:ext cx="288032" cy="288032"/>
          </a:xfrm>
          <a:prstGeom prst="cube">
            <a:avLst/>
          </a:prstGeom>
          <a:solidFill>
            <a:srgbClr val="DAA600">
              <a:alpha val="40000"/>
            </a:srgbClr>
          </a:solidFill>
          <a:ln w="12700">
            <a:solidFill>
              <a:srgbClr val="DAA60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osočtverec 40"/>
          <p:cNvSpPr/>
          <p:nvPr/>
        </p:nvSpPr>
        <p:spPr>
          <a:xfrm>
            <a:off x="755576" y="1628800"/>
            <a:ext cx="216024" cy="576064"/>
          </a:xfrm>
          <a:prstGeom prst="diamond">
            <a:avLst/>
          </a:prstGeom>
          <a:solidFill>
            <a:srgbClr val="7030A0">
              <a:alpha val="40000"/>
            </a:srgbClr>
          </a:solidFill>
          <a:ln w="15875">
            <a:solidFill>
              <a:srgbClr val="7030A0">
                <a:alpha val="4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ětiva 41"/>
          <p:cNvSpPr/>
          <p:nvPr/>
        </p:nvSpPr>
        <p:spPr>
          <a:xfrm rot="17545719">
            <a:off x="5851202" y="243706"/>
            <a:ext cx="360040" cy="360040"/>
          </a:xfrm>
          <a:prstGeom prst="chord">
            <a:avLst/>
          </a:prstGeom>
          <a:solidFill>
            <a:schemeClr val="bg1">
              <a:lumMod val="50000"/>
            </a:schemeClr>
          </a:solidFill>
          <a:ln w="158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Rovnoramenný trojúhelník 42"/>
          <p:cNvSpPr/>
          <p:nvPr/>
        </p:nvSpPr>
        <p:spPr>
          <a:xfrm>
            <a:off x="5940152" y="836712"/>
            <a:ext cx="216024" cy="576064"/>
          </a:xfrm>
          <a:prstGeom prst="triangle">
            <a:avLst/>
          </a:prstGeom>
          <a:solidFill>
            <a:schemeClr val="accent6">
              <a:lumMod val="50000"/>
              <a:alpha val="40000"/>
            </a:schemeClr>
          </a:solidFill>
          <a:ln w="15875">
            <a:solidFill>
              <a:schemeClr val="accent6">
                <a:lumMod val="50000"/>
                <a:alpha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osoúhelník 43"/>
          <p:cNvSpPr/>
          <p:nvPr/>
        </p:nvSpPr>
        <p:spPr>
          <a:xfrm>
            <a:off x="5868144" y="1772816"/>
            <a:ext cx="360040" cy="216024"/>
          </a:xfrm>
          <a:prstGeom prst="parallelogram">
            <a:avLst/>
          </a:prstGeom>
          <a:solidFill>
            <a:schemeClr val="bg2">
              <a:lumMod val="75000"/>
            </a:schemeClr>
          </a:solidFill>
          <a:ln w="15875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Výroba elektrické energie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52797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→ tvoří oporu českého průmyslu</a:t>
            </a:r>
          </a:p>
          <a:p>
            <a:pPr>
              <a:buNone/>
            </a:pPr>
            <a:r>
              <a:rPr lang="cs-CZ" sz="3200" dirty="0" smtClean="0"/>
              <a:t>→ elektrickou energii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vyvážíme do zahraničí </a:t>
            </a:r>
            <a:endParaRPr lang="cs-CZ" sz="3200" dirty="0" smtClean="0"/>
          </a:p>
          <a:p>
            <a:pPr>
              <a:lnSpc>
                <a:spcPct val="160000"/>
              </a:lnSpc>
              <a:buNone/>
            </a:pPr>
            <a:r>
              <a:rPr lang="cs-CZ" sz="3200" dirty="0" smtClean="0"/>
              <a:t>		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1.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Tepelné elektrárny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60000"/>
              </a:lnSpc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	2.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Jaderné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60000"/>
              </a:lnSpc>
              <a:buNone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			3.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Alternativní zdroje energie 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200" dirty="0" smtClean="0"/>
              <a:t>				- větrné, sluneční</a:t>
            </a:r>
          </a:p>
          <a:p>
            <a:pPr>
              <a:buNone/>
            </a:pPr>
            <a:r>
              <a:rPr lang="cs-CZ" sz="3200" dirty="0" smtClean="0"/>
              <a:t>				- vodní, geotermální 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356"/>
            <a:ext cx="9144000" cy="71438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Podíl výroby elektrické energie v ČR. </a:t>
            </a:r>
            <a:endParaRPr lang="cs-CZ" sz="4000" dirty="0"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500175"/>
          <a:ext cx="9144000" cy="53578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pPr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CVIČENÍ – POMOCÍ ATLASU VYHLEDEJ  </a:t>
            </a:r>
          </a:p>
          <a:p>
            <a:pPr marL="514350" indent="-514350">
              <a:buNone/>
            </a:pPr>
            <a:r>
              <a:rPr lang="cs-CZ" dirty="0" smtClean="0"/>
              <a:t>1. Pět tepelných elektráren. </a:t>
            </a:r>
          </a:p>
          <a:p>
            <a:pPr marL="514350" indent="-514350">
              <a:buNone/>
            </a:pPr>
            <a:r>
              <a:rPr lang="cs-CZ" dirty="0" smtClean="0"/>
              <a:t>2. </a:t>
            </a:r>
            <a:r>
              <a:rPr lang="cs-CZ" dirty="0" smtClean="0"/>
              <a:t>Čtyři vodní elektrárny </a:t>
            </a:r>
            <a:r>
              <a:rPr lang="cs-CZ" dirty="0" smtClean="0"/>
              <a:t>+ </a:t>
            </a:r>
            <a:r>
              <a:rPr lang="cs-CZ" dirty="0" smtClean="0"/>
              <a:t>řeku, </a:t>
            </a:r>
            <a:r>
              <a:rPr lang="cs-CZ" dirty="0" smtClean="0"/>
              <a:t>na které leží. </a:t>
            </a:r>
          </a:p>
          <a:p>
            <a:pPr marL="514350" indent="-514350">
              <a:buNone/>
            </a:pPr>
            <a:r>
              <a:rPr lang="cs-CZ" dirty="0" smtClean="0"/>
              <a:t>3. Dvě jaderné elektrárny + bližší poloha. </a:t>
            </a:r>
          </a:p>
          <a:p>
            <a:pPr marL="514350" indent="-514350">
              <a:buNone/>
            </a:pPr>
            <a:r>
              <a:rPr lang="cs-CZ" dirty="0" smtClean="0"/>
              <a:t>4. </a:t>
            </a:r>
            <a:r>
              <a:rPr lang="cs-CZ" dirty="0" smtClean="0"/>
              <a:t>Oblasti, </a:t>
            </a:r>
            <a:r>
              <a:rPr lang="cs-CZ" dirty="0" smtClean="0"/>
              <a:t>kde se vyskytují větrné elektrárny. 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1. Počerady, Tušimice, Prunéřov, Ledvice, Chvaletice </a:t>
            </a:r>
          </a:p>
          <a:p>
            <a:pPr marL="514350" indent="-514350">
              <a:buNone/>
            </a:pPr>
            <a:r>
              <a:rPr lang="cs-CZ" dirty="0" smtClean="0"/>
              <a:t>2. Spaly, Kamýk, Orlík – Vltava, Vranov nad Dyjí – Dyje </a:t>
            </a:r>
          </a:p>
          <a:p>
            <a:pPr marL="514350" indent="-514350">
              <a:buNone/>
            </a:pPr>
            <a:r>
              <a:rPr lang="cs-CZ" dirty="0" smtClean="0"/>
              <a:t>3. Dukovany - Morava, Temelín – Jižní Čechy  </a:t>
            </a:r>
          </a:p>
          <a:p>
            <a:pPr marL="514350" indent="-514350">
              <a:buNone/>
            </a:pPr>
            <a:r>
              <a:rPr lang="cs-CZ" dirty="0" smtClean="0"/>
              <a:t>4. Krušné hory- Dlouhá Louka, Jeseníky – Ostružná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900" dirty="0"/>
              <a:t>[1]-BORECKÝ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/>
              <a:t>[2]-JEŘÁBEK 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268</TotalTime>
  <Words>285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Snímek 3</vt:lpstr>
      <vt:lpstr>Průmysl</vt:lpstr>
      <vt:lpstr>Rozdělení průmyslu</vt:lpstr>
      <vt:lpstr>Těžba surovin</vt:lpstr>
      <vt:lpstr> - uhlí           - kaolin  - stavební kámen        - zemní plyny  - ropa          - vápenec</vt:lpstr>
      <vt:lpstr>Výroba elektrické energie</vt:lpstr>
      <vt:lpstr>Podíl výroby elektrické energie v ČR. 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Dum</cp:lastModifiedBy>
  <cp:revision>43</cp:revision>
  <dcterms:created xsi:type="dcterms:W3CDTF">2012-06-17T11:11:25Z</dcterms:created>
  <dcterms:modified xsi:type="dcterms:W3CDTF">2012-06-28T11:37:21Z</dcterms:modified>
</cp:coreProperties>
</file>