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57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</a:t>
            </a:r>
            <a:r>
              <a:rPr lang="cs-CZ" sz="2000" b="1" dirty="0" smtClean="0">
                <a:cs typeface="Times New Roman" pitchFamily="18" charset="0"/>
              </a:rPr>
              <a:t>: </a:t>
            </a:r>
            <a:r>
              <a:rPr lang="cs-CZ" sz="2000" dirty="0"/>
              <a:t>CZ </a:t>
            </a:r>
            <a:r>
              <a:rPr lang="cs-CZ" sz="2000" dirty="0" smtClean="0"/>
              <a:t>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</a:t>
            </a:r>
            <a:r>
              <a:rPr lang="cs-CZ" sz="2000" b="1" dirty="0" smtClean="0">
                <a:cs typeface="Times New Roman" pitchFamily="18" charset="0"/>
              </a:rPr>
              <a:t>: </a:t>
            </a:r>
            <a:r>
              <a:rPr lang="cs-CZ" sz="2000" dirty="0" smtClean="0">
                <a:cs typeface="Times New Roman" pitchFamily="18" charset="0"/>
              </a:rPr>
              <a:t>Z 8/16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</a:t>
            </a:r>
            <a:r>
              <a:rPr lang="cs-CZ" sz="2000" dirty="0" smtClean="0">
                <a:cs typeface="Times New Roman" pitchFamily="18" charset="0"/>
              </a:rPr>
              <a:t>ročník</a:t>
            </a:r>
            <a:r>
              <a:rPr lang="cs-CZ" sz="2000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</a:t>
            </a:r>
            <a:r>
              <a:rPr lang="cs-CZ" sz="2000" b="1" smtClean="0">
                <a:cs typeface="Times New Roman" pitchFamily="18" charset="0"/>
              </a:rPr>
              <a:t>: </a:t>
            </a:r>
            <a:r>
              <a:rPr lang="cs-CZ" sz="2000" smtClean="0">
                <a:cs typeface="Times New Roman" pitchFamily="18" charset="0"/>
              </a:rPr>
              <a:t>ZŠ Ústí nad Labem </a:t>
            </a:r>
            <a:r>
              <a:rPr lang="cs-CZ" sz="2000" dirty="0" smtClean="0">
                <a:cs typeface="Times New Roman" pitchFamily="18" charset="0"/>
              </a:rPr>
              <a:t>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708545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2500306"/>
            <a:ext cx="8286808" cy="4357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3246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Česká republika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3000" b="1" dirty="0" smtClean="0"/>
              <a:t>Klíčová slova: </a:t>
            </a:r>
            <a:r>
              <a:rPr lang="cs-CZ" sz="2500" dirty="0" smtClean="0"/>
              <a:t>průmysl, hospodářské sektory,      </a:t>
            </a:r>
          </a:p>
          <a:p>
            <a:pPr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</a:t>
            </a:r>
            <a:r>
              <a:rPr lang="cs-CZ" sz="200" dirty="0" smtClean="0"/>
              <a:t>      </a:t>
            </a:r>
            <a:r>
              <a:rPr lang="cs-CZ" sz="2500" dirty="0" smtClean="0"/>
              <a:t>kaolín, Zetor, geotermální energie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ověření základních znalostí v  </a:t>
            </a:r>
          </a:p>
          <a:p>
            <a:pPr>
              <a:buNone/>
            </a:pPr>
            <a:r>
              <a:rPr lang="cs-CZ" sz="2500" dirty="0" smtClean="0"/>
              <a:t>                       oblasti průmyslové výroby ČR  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6596" r="3758" b="12246"/>
          <a:stretch>
            <a:fillRect/>
          </a:stretch>
        </p:blipFill>
        <p:spPr bwMode="auto">
          <a:xfrm>
            <a:off x="500034" y="0"/>
            <a:ext cx="828680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</a:pPr>
            <a:endParaRPr lang="cs-CZ" sz="8000" b="1" dirty="0" smtClean="0"/>
          </a:p>
          <a:p>
            <a:pPr algn="ctr">
              <a:buNone/>
            </a:pPr>
            <a:r>
              <a:rPr lang="cs-CZ" sz="8000" b="1" dirty="0" smtClean="0"/>
              <a:t>Česká republika </a:t>
            </a:r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opakování - průmysl </a:t>
            </a:r>
            <a:endParaRPr lang="cs-CZ" sz="5000" b="1" dirty="0">
              <a:solidFill>
                <a:srgbClr val="74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F:\Dumy\2154.jpg"/>
          <p:cNvPicPr>
            <a:picLocks noChangeAspect="1" noChangeArrowheads="1"/>
          </p:cNvPicPr>
          <p:nvPr/>
        </p:nvPicPr>
        <p:blipFill>
          <a:blip r:embed="rId2" cstate="print"/>
          <a:srcRect l="60500" t="24800" r="19550" b="65120"/>
          <a:stretch>
            <a:fillRect/>
          </a:stretch>
        </p:blipFill>
        <p:spPr bwMode="auto">
          <a:xfrm>
            <a:off x="5652120" y="5805264"/>
            <a:ext cx="1368152" cy="432048"/>
          </a:xfrm>
          <a:prstGeom prst="rect">
            <a:avLst/>
          </a:prstGeom>
          <a:noFill/>
        </p:spPr>
      </p:pic>
      <p:pic>
        <p:nvPicPr>
          <p:cNvPr id="1033" name="Picture 9" descr="F:\Dumy\2154.jpg"/>
          <p:cNvPicPr>
            <a:picLocks noChangeAspect="1" noChangeArrowheads="1"/>
          </p:cNvPicPr>
          <p:nvPr/>
        </p:nvPicPr>
        <p:blipFill>
          <a:blip r:embed="rId2" cstate="print"/>
          <a:srcRect l="60500" t="9680" r="18500" b="80240"/>
          <a:stretch>
            <a:fillRect/>
          </a:stretch>
        </p:blipFill>
        <p:spPr bwMode="auto">
          <a:xfrm>
            <a:off x="3779912" y="5805264"/>
            <a:ext cx="1440160" cy="432048"/>
          </a:xfrm>
          <a:prstGeom prst="rect">
            <a:avLst/>
          </a:prstGeom>
          <a:noFill/>
        </p:spPr>
      </p:pic>
      <p:pic>
        <p:nvPicPr>
          <p:cNvPr id="38" name="Picture 8" descr="F:\Dumy\2154.jpg"/>
          <p:cNvPicPr>
            <a:picLocks noChangeAspect="1" noChangeArrowheads="1"/>
          </p:cNvPicPr>
          <p:nvPr/>
        </p:nvPicPr>
        <p:blipFill>
          <a:blip r:embed="rId2" cstate="print"/>
          <a:srcRect l="37400" t="70160" r="41600" b="19760"/>
          <a:stretch>
            <a:fillRect/>
          </a:stretch>
        </p:blipFill>
        <p:spPr bwMode="auto">
          <a:xfrm>
            <a:off x="5868144" y="4005064"/>
            <a:ext cx="1440160" cy="432048"/>
          </a:xfrm>
          <a:prstGeom prst="rect">
            <a:avLst/>
          </a:prstGeom>
          <a:noFill/>
        </p:spPr>
      </p:pic>
      <p:pic>
        <p:nvPicPr>
          <p:cNvPr id="37" name="Picture 8" descr="F:\Dumy\2154.jpg"/>
          <p:cNvPicPr>
            <a:picLocks noChangeAspect="1" noChangeArrowheads="1"/>
          </p:cNvPicPr>
          <p:nvPr/>
        </p:nvPicPr>
        <p:blipFill>
          <a:blip r:embed="rId2" cstate="print"/>
          <a:srcRect l="37400" t="56720" r="41600" b="33200"/>
          <a:stretch>
            <a:fillRect/>
          </a:stretch>
        </p:blipFill>
        <p:spPr bwMode="auto">
          <a:xfrm>
            <a:off x="4283968" y="4077072"/>
            <a:ext cx="1440160" cy="432048"/>
          </a:xfrm>
          <a:prstGeom prst="rect">
            <a:avLst/>
          </a:prstGeom>
          <a:noFill/>
        </p:spPr>
      </p:pic>
      <p:pic>
        <p:nvPicPr>
          <p:cNvPr id="36" name="Picture 8" descr="F:\Dumy\2154.jpg"/>
          <p:cNvPicPr>
            <a:picLocks noChangeAspect="1" noChangeArrowheads="1"/>
          </p:cNvPicPr>
          <p:nvPr/>
        </p:nvPicPr>
        <p:blipFill>
          <a:blip r:embed="rId2" cstate="print"/>
          <a:srcRect l="37400" t="41600" r="47900" b="48320"/>
          <a:stretch>
            <a:fillRect/>
          </a:stretch>
        </p:blipFill>
        <p:spPr bwMode="auto">
          <a:xfrm>
            <a:off x="683568" y="4077072"/>
            <a:ext cx="1008112" cy="432048"/>
          </a:xfrm>
          <a:prstGeom prst="rect">
            <a:avLst/>
          </a:prstGeom>
          <a:noFill/>
        </p:spPr>
      </p:pic>
      <p:pic>
        <p:nvPicPr>
          <p:cNvPr id="1032" name="Picture 8" descr="F:\Dumy\2154.jpg"/>
          <p:cNvPicPr>
            <a:picLocks noChangeAspect="1" noChangeArrowheads="1"/>
          </p:cNvPicPr>
          <p:nvPr/>
        </p:nvPicPr>
        <p:blipFill>
          <a:blip r:embed="rId2" cstate="print"/>
          <a:srcRect l="37400" t="11360" r="50000" b="78560"/>
          <a:stretch>
            <a:fillRect/>
          </a:stretch>
        </p:blipFill>
        <p:spPr bwMode="auto">
          <a:xfrm>
            <a:off x="827584" y="3429000"/>
            <a:ext cx="864096" cy="432048"/>
          </a:xfrm>
          <a:prstGeom prst="rect">
            <a:avLst/>
          </a:prstGeom>
          <a:noFill/>
        </p:spPr>
      </p:pic>
      <p:pic>
        <p:nvPicPr>
          <p:cNvPr id="33" name="Picture 7" descr="F:\Dumy\2154.jpg"/>
          <p:cNvPicPr>
            <a:picLocks noChangeAspect="1" noChangeArrowheads="1"/>
          </p:cNvPicPr>
          <p:nvPr/>
        </p:nvPicPr>
        <p:blipFill>
          <a:blip r:embed="rId2" cstate="print"/>
          <a:srcRect l="9050" t="83600" r="78350" b="8000"/>
          <a:stretch>
            <a:fillRect/>
          </a:stretch>
        </p:blipFill>
        <p:spPr bwMode="auto">
          <a:xfrm>
            <a:off x="7524328" y="2924944"/>
            <a:ext cx="864096" cy="360040"/>
          </a:xfrm>
          <a:prstGeom prst="rect">
            <a:avLst/>
          </a:prstGeom>
          <a:noFill/>
        </p:spPr>
      </p:pic>
      <p:pic>
        <p:nvPicPr>
          <p:cNvPr id="32" name="Picture 7" descr="F:\Dumy\2154.jpg"/>
          <p:cNvPicPr>
            <a:picLocks noChangeAspect="1" noChangeArrowheads="1"/>
          </p:cNvPicPr>
          <p:nvPr/>
        </p:nvPicPr>
        <p:blipFill>
          <a:blip r:embed="rId2" cstate="print"/>
          <a:srcRect l="9050" t="68480" r="77300" b="21593"/>
          <a:stretch>
            <a:fillRect/>
          </a:stretch>
        </p:blipFill>
        <p:spPr bwMode="auto">
          <a:xfrm>
            <a:off x="6876256" y="2348880"/>
            <a:ext cx="792088" cy="360040"/>
          </a:xfrm>
          <a:prstGeom prst="rect">
            <a:avLst/>
          </a:prstGeom>
          <a:noFill/>
        </p:spPr>
      </p:pic>
      <p:pic>
        <p:nvPicPr>
          <p:cNvPr id="31" name="Picture 7" descr="F:\Dumy\2154.jpg"/>
          <p:cNvPicPr>
            <a:picLocks noChangeAspect="1" noChangeArrowheads="1"/>
          </p:cNvPicPr>
          <p:nvPr/>
        </p:nvPicPr>
        <p:blipFill>
          <a:blip r:embed="rId2" cstate="print"/>
          <a:srcRect l="9050" t="53360" r="74150" b="35120"/>
          <a:stretch>
            <a:fillRect/>
          </a:stretch>
        </p:blipFill>
        <p:spPr bwMode="auto">
          <a:xfrm>
            <a:off x="5364088" y="2276872"/>
            <a:ext cx="1008112" cy="432048"/>
          </a:xfrm>
          <a:prstGeom prst="rect">
            <a:avLst/>
          </a:prstGeom>
          <a:noFill/>
        </p:spPr>
      </p:pic>
      <p:pic>
        <p:nvPicPr>
          <p:cNvPr id="30" name="Picture 7" descr="F:\Dumy\2154.jpg"/>
          <p:cNvPicPr>
            <a:picLocks noChangeAspect="1" noChangeArrowheads="1"/>
          </p:cNvPicPr>
          <p:nvPr/>
        </p:nvPicPr>
        <p:blipFill>
          <a:blip r:embed="rId2" cstate="print"/>
          <a:srcRect l="9050" t="39920" r="66800" b="51680"/>
          <a:stretch>
            <a:fillRect/>
          </a:stretch>
        </p:blipFill>
        <p:spPr bwMode="auto">
          <a:xfrm>
            <a:off x="3563888" y="2348880"/>
            <a:ext cx="1440160" cy="313078"/>
          </a:xfrm>
          <a:prstGeom prst="rect">
            <a:avLst/>
          </a:prstGeom>
          <a:noFill/>
        </p:spPr>
      </p:pic>
      <p:pic>
        <p:nvPicPr>
          <p:cNvPr id="29" name="Picture 7" descr="F:\Dumy\2154.jpg"/>
          <p:cNvPicPr>
            <a:picLocks noChangeAspect="1" noChangeArrowheads="1"/>
          </p:cNvPicPr>
          <p:nvPr/>
        </p:nvPicPr>
        <p:blipFill>
          <a:blip r:embed="rId2" cstate="print"/>
          <a:srcRect l="9050" t="24800" r="75200" b="65120"/>
          <a:stretch>
            <a:fillRect/>
          </a:stretch>
        </p:blipFill>
        <p:spPr bwMode="auto">
          <a:xfrm>
            <a:off x="539552" y="2348880"/>
            <a:ext cx="900100" cy="360040"/>
          </a:xfrm>
          <a:prstGeom prst="rect">
            <a:avLst/>
          </a:prstGeom>
          <a:noFill/>
        </p:spPr>
      </p:pic>
      <p:pic>
        <p:nvPicPr>
          <p:cNvPr id="1031" name="Picture 7" descr="F:\Dumy\2154.jpg"/>
          <p:cNvPicPr>
            <a:picLocks noChangeAspect="1" noChangeArrowheads="1"/>
          </p:cNvPicPr>
          <p:nvPr/>
        </p:nvPicPr>
        <p:blipFill>
          <a:blip r:embed="rId2" cstate="print"/>
          <a:srcRect l="9050" t="9680" r="78350" b="80240"/>
          <a:stretch>
            <a:fillRect/>
          </a:stretch>
        </p:blipFill>
        <p:spPr bwMode="auto">
          <a:xfrm>
            <a:off x="5652120" y="1700808"/>
            <a:ext cx="864096" cy="43204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9144000" cy="708688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>
                <a:solidFill>
                  <a:srgbClr val="740000"/>
                </a:solidFill>
                <a:latin typeface="+mn-lt"/>
              </a:rPr>
              <a:t>Doplňte vhodná slova do textu. 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91264" cy="5229200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500" dirty="0" smtClean="0"/>
              <a:t>Hospodářství České republiky je tvořeno  ………  hospodářskými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500" dirty="0" smtClean="0"/>
              <a:t>………… Řadíme mezi ně ………………..  , …………….. a …………… Mezi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500" dirty="0" smtClean="0"/>
              <a:t>nejvýznamnější patří průmysl. Můžeme ho rozdělit na ……………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500" dirty="0" smtClean="0"/>
              <a:t>a ………...... Mezi nejbohatší nerostné suroviny u nás patří ………..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500" dirty="0" smtClean="0"/>
              <a:t>a …………. uhlí, které se těží na ………………. a ………………. Díky této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500" dirty="0" smtClean="0"/>
              <a:t>těžbě je zde silně znečištěno ………….... Další významnou oporou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500" dirty="0" smtClean="0"/>
              <a:t>českého průmyslu je </a:t>
            </a:r>
            <a:r>
              <a:rPr lang="cs-CZ" sz="300" dirty="0" smtClean="0"/>
              <a:t>     </a:t>
            </a:r>
            <a:r>
              <a:rPr lang="cs-CZ" sz="2500" dirty="0" smtClean="0"/>
              <a:t>výroba </a:t>
            </a:r>
            <a:r>
              <a:rPr lang="cs-CZ" sz="300" dirty="0" smtClean="0"/>
              <a:t>    </a:t>
            </a:r>
            <a:r>
              <a:rPr lang="cs-CZ" sz="2500" dirty="0" smtClean="0"/>
              <a:t>elektrické energie. Tu získáváme ze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500" dirty="0" smtClean="0"/>
              <a:t>dvou hlavních složek a to ………………… a ………………….. elektráren.  </a:t>
            </a:r>
            <a:endParaRPr lang="cs-CZ" sz="2500" dirty="0"/>
          </a:p>
        </p:txBody>
      </p:sp>
      <p:pic>
        <p:nvPicPr>
          <p:cNvPr id="35" name="Picture 8" descr="F:\Dumy\2154.jpg"/>
          <p:cNvPicPr>
            <a:picLocks noChangeAspect="1" noChangeArrowheads="1"/>
          </p:cNvPicPr>
          <p:nvPr/>
        </p:nvPicPr>
        <p:blipFill>
          <a:blip r:embed="rId2" cstate="print"/>
          <a:srcRect l="37400" t="26480" r="50000" b="65120"/>
          <a:stretch>
            <a:fillRect/>
          </a:stretch>
        </p:blipFill>
        <p:spPr bwMode="auto">
          <a:xfrm>
            <a:off x="7668344" y="3429000"/>
            <a:ext cx="864096" cy="360040"/>
          </a:xfrm>
          <a:prstGeom prst="rect">
            <a:avLst/>
          </a:prstGeom>
          <a:noFill/>
        </p:spPr>
      </p:pic>
      <p:pic>
        <p:nvPicPr>
          <p:cNvPr id="39" name="Picture 8" descr="F:\Dumy\2154.jpg"/>
          <p:cNvPicPr>
            <a:picLocks noChangeAspect="1" noChangeArrowheads="1"/>
          </p:cNvPicPr>
          <p:nvPr/>
        </p:nvPicPr>
        <p:blipFill>
          <a:blip r:embed="rId2" cstate="print"/>
          <a:srcRect l="37400" t="85280" r="45800" b="6320"/>
          <a:stretch>
            <a:fillRect/>
          </a:stretch>
        </p:blipFill>
        <p:spPr bwMode="auto">
          <a:xfrm>
            <a:off x="4139952" y="4653136"/>
            <a:ext cx="1152128" cy="3600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740000"/>
                </a:solidFill>
                <a:latin typeface="+mn-lt"/>
              </a:rPr>
              <a:t>Vyberte správně odpovědi!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3000" b="1" dirty="0" smtClean="0"/>
              <a:t>1. Největší zásoby kaolínu se nachází?</a:t>
            </a:r>
          </a:p>
          <a:p>
            <a:pPr marL="514350" indent="-514350">
              <a:buNone/>
            </a:pPr>
            <a:endParaRPr lang="cs-CZ" sz="3000" dirty="0" smtClean="0"/>
          </a:p>
          <a:p>
            <a:pPr marL="514350" indent="-514350">
              <a:buNone/>
            </a:pPr>
            <a:r>
              <a:rPr lang="cs-CZ" sz="3000" dirty="0" smtClean="0"/>
              <a:t>A) na Žatecku</a:t>
            </a:r>
          </a:p>
          <a:p>
            <a:pPr marL="514350" indent="-514350">
              <a:buNone/>
            </a:pPr>
            <a:endParaRPr lang="cs-CZ" sz="3000" dirty="0" smtClean="0"/>
          </a:p>
          <a:p>
            <a:pPr marL="514350" indent="-514350">
              <a:buNone/>
            </a:pPr>
            <a:r>
              <a:rPr lang="cs-CZ" sz="3000" dirty="0" smtClean="0"/>
              <a:t>B) na jižní Moravě </a:t>
            </a:r>
          </a:p>
          <a:p>
            <a:pPr marL="514350" indent="-514350">
              <a:buNone/>
            </a:pPr>
            <a:endParaRPr lang="cs-CZ" sz="3000" dirty="0" smtClean="0"/>
          </a:p>
          <a:p>
            <a:pPr marL="514350" indent="-514350">
              <a:buNone/>
            </a:pPr>
            <a:r>
              <a:rPr lang="cs-CZ" sz="3000" dirty="0" smtClean="0"/>
              <a:t>C) na Karlovarsku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507288" cy="50558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/>
              <a:t>2. Geotermální energie čerpá svou energii ze?</a:t>
            </a:r>
          </a:p>
          <a:p>
            <a:pPr marL="514350" indent="-514350">
              <a:buNone/>
            </a:pPr>
            <a:endParaRPr lang="cs-CZ" sz="3000" dirty="0" smtClean="0"/>
          </a:p>
          <a:p>
            <a:pPr marL="514350" indent="-514350">
              <a:buNone/>
            </a:pPr>
            <a:r>
              <a:rPr lang="cs-CZ" sz="3000" dirty="0" smtClean="0"/>
              <a:t>A) slunce</a:t>
            </a:r>
          </a:p>
          <a:p>
            <a:pPr marL="514350" indent="-514350">
              <a:buNone/>
            </a:pPr>
            <a:endParaRPr lang="cs-CZ" sz="3000" dirty="0" smtClean="0"/>
          </a:p>
          <a:p>
            <a:pPr marL="514350" indent="-514350">
              <a:buNone/>
            </a:pPr>
            <a:r>
              <a:rPr lang="cs-CZ" sz="3000" dirty="0" smtClean="0"/>
              <a:t>B) přílivu a odlivu</a:t>
            </a:r>
          </a:p>
          <a:p>
            <a:pPr marL="514350" indent="-514350">
              <a:buNone/>
            </a:pPr>
            <a:endParaRPr lang="cs-CZ" sz="3000" dirty="0" smtClean="0"/>
          </a:p>
          <a:p>
            <a:pPr marL="514350" indent="-514350">
              <a:buNone/>
            </a:pPr>
            <a:r>
              <a:rPr lang="cs-CZ" sz="3000" dirty="0" smtClean="0"/>
              <a:t>C) středu země   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/>
              <a:t>3. Ve Vodovodech se vyrábí?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A) součástky do vlaků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B) gumové pryže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C) dopravní letadla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507288" cy="4767808"/>
          </a:xfrm>
        </p:spPr>
        <p:txBody>
          <a:bodyPr/>
          <a:lstStyle/>
          <a:p>
            <a:pPr>
              <a:buNone/>
            </a:pPr>
            <a:r>
              <a:rPr lang="cs-CZ" sz="3000" b="1" dirty="0" smtClean="0"/>
              <a:t>4. Město Litvínov je známé převážně díky </a:t>
            </a:r>
          </a:p>
          <a:p>
            <a:pPr>
              <a:buNone/>
            </a:pPr>
            <a:r>
              <a:rPr lang="cs-CZ" sz="3000" b="1" dirty="0" smtClean="0"/>
              <a:t>    </a:t>
            </a:r>
            <a:r>
              <a:rPr lang="cs-CZ" sz="300" b="1" dirty="0" smtClean="0"/>
              <a:t>     </a:t>
            </a:r>
            <a:r>
              <a:rPr lang="cs-CZ" sz="3000" b="1" dirty="0" smtClean="0"/>
              <a:t>jakému druhu průmyslu?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A) chemický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B) strojírenský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C) potravinářský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/>
              <a:t>5. Klasické traktory Zetor se vyrábí?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A) Praha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B) Brno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C) Olomouc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3.61111E-6 0 L -3.61111E-6 -0.1756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722344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740000"/>
                </a:solidFill>
                <a:latin typeface="+mn-lt"/>
              </a:rPr>
              <a:t>Zakreslete do obrysové mapy:</a:t>
            </a:r>
            <a:endParaRPr lang="cs-CZ" sz="4000" dirty="0">
              <a:latin typeface="+mn-lt"/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14465" t="8945" r="14651" b="14131"/>
          <a:stretch>
            <a:fillRect/>
          </a:stretch>
        </p:blipFill>
        <p:spPr bwMode="auto">
          <a:xfrm>
            <a:off x="395536" y="2276872"/>
            <a:ext cx="8280920" cy="4581128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 descr="F:\Dumy\asdsafdsf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5901" t="16800" r="36350" b="74800"/>
          <a:stretch>
            <a:fillRect/>
          </a:stretch>
        </p:blipFill>
        <p:spPr bwMode="auto">
          <a:xfrm>
            <a:off x="395536" y="908720"/>
            <a:ext cx="3960440" cy="360040"/>
          </a:xfrm>
          <a:prstGeom prst="rect">
            <a:avLst/>
          </a:prstGeom>
          <a:noFill/>
        </p:spPr>
      </p:pic>
      <p:pic>
        <p:nvPicPr>
          <p:cNvPr id="11" name="Picture 3" descr="F:\Dumy\asdsafdsf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l="5901" t="25200" r="36350" b="66400"/>
          <a:stretch>
            <a:fillRect/>
          </a:stretch>
        </p:blipFill>
        <p:spPr bwMode="auto">
          <a:xfrm>
            <a:off x="395536" y="1268760"/>
            <a:ext cx="3960440" cy="360040"/>
          </a:xfrm>
          <a:prstGeom prst="rect">
            <a:avLst/>
          </a:prstGeom>
          <a:noFill/>
        </p:spPr>
      </p:pic>
      <p:pic>
        <p:nvPicPr>
          <p:cNvPr id="14" name="Picture 3" descr="F:\Dumy\asdsafdsf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5901" t="47039" r="36350" b="44561"/>
          <a:stretch>
            <a:fillRect/>
          </a:stretch>
        </p:blipFill>
        <p:spPr bwMode="auto">
          <a:xfrm>
            <a:off x="395536" y="1628800"/>
            <a:ext cx="3960440" cy="360040"/>
          </a:xfrm>
          <a:prstGeom prst="rect">
            <a:avLst/>
          </a:prstGeom>
          <a:noFill/>
        </p:spPr>
      </p:pic>
      <p:pic>
        <p:nvPicPr>
          <p:cNvPr id="2052" name="Picture 4" descr="F:\Dumy\+ěš+ěš+ěš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6951" t="14720" r="75200" b="76880"/>
          <a:stretch>
            <a:fillRect/>
          </a:stretch>
        </p:blipFill>
        <p:spPr bwMode="auto">
          <a:xfrm rot="20194693">
            <a:off x="1646448" y="3214509"/>
            <a:ext cx="1551539" cy="456335"/>
          </a:xfrm>
          <a:prstGeom prst="rect">
            <a:avLst/>
          </a:prstGeom>
          <a:noFill/>
        </p:spPr>
      </p:pic>
      <p:pic>
        <p:nvPicPr>
          <p:cNvPr id="16" name="Picture 4" descr="F:\Dumy\+ěš+ěš+ěš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6951" t="28160" r="75200" b="61760"/>
          <a:stretch>
            <a:fillRect/>
          </a:stretch>
        </p:blipFill>
        <p:spPr bwMode="auto">
          <a:xfrm rot="1002432">
            <a:off x="6543197" y="4364498"/>
            <a:ext cx="1505608" cy="531391"/>
          </a:xfrm>
          <a:prstGeom prst="rect">
            <a:avLst/>
          </a:prstGeom>
          <a:noFill/>
        </p:spPr>
      </p:pic>
      <p:pic>
        <p:nvPicPr>
          <p:cNvPr id="17" name="Picture 4" descr="F:\Dumy\+ěš+ěš+ěš.jpg"/>
          <p:cNvPicPr>
            <a:picLocks noChangeAspect="1" noChangeArrowheads="1"/>
          </p:cNvPicPr>
          <p:nvPr/>
        </p:nvPicPr>
        <p:blipFill>
          <a:blip r:embed="rId4" cstate="print"/>
          <a:srcRect l="6951" t="43280" r="73100" b="48320"/>
          <a:stretch>
            <a:fillRect/>
          </a:stretch>
        </p:blipFill>
        <p:spPr bwMode="auto">
          <a:xfrm>
            <a:off x="3923928" y="4581128"/>
            <a:ext cx="1368152" cy="360040"/>
          </a:xfrm>
          <a:prstGeom prst="rect">
            <a:avLst/>
          </a:prstGeom>
          <a:noFill/>
        </p:spPr>
      </p:pic>
      <p:pic>
        <p:nvPicPr>
          <p:cNvPr id="18" name="Picture 4" descr="F:\Dumy\+ěš+ěš+ěš.jpg"/>
          <p:cNvPicPr>
            <a:picLocks noChangeAspect="1" noChangeArrowheads="1"/>
          </p:cNvPicPr>
          <p:nvPr/>
        </p:nvPicPr>
        <p:blipFill>
          <a:blip r:embed="rId4" cstate="print"/>
          <a:srcRect l="6951" t="58400" r="73100" b="33200"/>
          <a:stretch>
            <a:fillRect/>
          </a:stretch>
        </p:blipFill>
        <p:spPr bwMode="auto">
          <a:xfrm>
            <a:off x="4644008" y="4005064"/>
            <a:ext cx="1152128" cy="303192"/>
          </a:xfrm>
          <a:prstGeom prst="rect">
            <a:avLst/>
          </a:prstGeom>
          <a:noFill/>
        </p:spPr>
      </p:pic>
      <p:pic>
        <p:nvPicPr>
          <p:cNvPr id="20" name="Picture 4" descr="F:\Dumy\+ěš+ěš+ěš.jpg"/>
          <p:cNvPicPr>
            <a:picLocks noChangeAspect="1" noChangeArrowheads="1"/>
          </p:cNvPicPr>
          <p:nvPr/>
        </p:nvPicPr>
        <p:blipFill>
          <a:blip r:embed="rId4" cstate="print">
            <a:grayscl/>
          </a:blip>
          <a:srcRect l="6951" t="73520" r="79932" b="18080"/>
          <a:stretch>
            <a:fillRect/>
          </a:stretch>
        </p:blipFill>
        <p:spPr bwMode="auto">
          <a:xfrm>
            <a:off x="1259632" y="4365104"/>
            <a:ext cx="899592" cy="360040"/>
          </a:xfrm>
          <a:prstGeom prst="rect">
            <a:avLst/>
          </a:prstGeom>
          <a:noFill/>
        </p:spPr>
      </p:pic>
      <p:pic>
        <p:nvPicPr>
          <p:cNvPr id="21" name="Picture 4" descr="F:\Dumy\+ěš+ěš+ěš.jpg"/>
          <p:cNvPicPr>
            <a:picLocks noChangeAspect="1" noChangeArrowheads="1"/>
          </p:cNvPicPr>
          <p:nvPr/>
        </p:nvPicPr>
        <p:blipFill>
          <a:blip r:embed="rId4" cstate="print">
            <a:grayscl/>
          </a:blip>
          <a:srcRect l="6951" t="86959" r="77832" b="4641"/>
          <a:stretch>
            <a:fillRect/>
          </a:stretch>
        </p:blipFill>
        <p:spPr bwMode="auto">
          <a:xfrm>
            <a:off x="1619672" y="3933056"/>
            <a:ext cx="1043608" cy="360040"/>
          </a:xfrm>
          <a:prstGeom prst="rect">
            <a:avLst/>
          </a:prstGeom>
          <a:noFill/>
        </p:spPr>
      </p:pic>
      <p:pic>
        <p:nvPicPr>
          <p:cNvPr id="2053" name="Picture 5" descr="F:\Dumy\+ěš+ěš+ěš.jpg"/>
          <p:cNvPicPr>
            <a:picLocks noChangeAspect="1" noChangeArrowheads="1"/>
          </p:cNvPicPr>
          <p:nvPr/>
        </p:nvPicPr>
        <p:blipFill>
          <a:blip r:embed="rId4" cstate="print"/>
          <a:srcRect l="38450" t="14721" r="48950" b="78559"/>
          <a:stretch>
            <a:fillRect/>
          </a:stretch>
        </p:blipFill>
        <p:spPr bwMode="auto">
          <a:xfrm>
            <a:off x="4644008" y="3501008"/>
            <a:ext cx="720080" cy="240027"/>
          </a:xfrm>
          <a:prstGeom prst="rect">
            <a:avLst/>
          </a:prstGeom>
          <a:noFill/>
        </p:spPr>
      </p:pic>
      <p:pic>
        <p:nvPicPr>
          <p:cNvPr id="26" name="Picture 5" descr="F:\Dumy\+ěš+ěš+ěš.jpg"/>
          <p:cNvPicPr>
            <a:picLocks noChangeAspect="1" noChangeArrowheads="1"/>
          </p:cNvPicPr>
          <p:nvPr/>
        </p:nvPicPr>
        <p:blipFill>
          <a:blip r:embed="rId4" cstate="print"/>
          <a:srcRect l="38450" t="73520" r="43700" b="19760"/>
          <a:stretch>
            <a:fillRect/>
          </a:stretch>
        </p:blipFill>
        <p:spPr bwMode="auto">
          <a:xfrm>
            <a:off x="6372200" y="5301208"/>
            <a:ext cx="1224136" cy="288032"/>
          </a:xfrm>
          <a:prstGeom prst="rect">
            <a:avLst/>
          </a:prstGeom>
          <a:noFill/>
        </p:spPr>
      </p:pic>
      <p:pic>
        <p:nvPicPr>
          <p:cNvPr id="27" name="Picture 5" descr="F:\Dumy\+ěš+ěš+ěš.jpg"/>
          <p:cNvPicPr>
            <a:picLocks noChangeAspect="1" noChangeArrowheads="1"/>
          </p:cNvPicPr>
          <p:nvPr/>
        </p:nvPicPr>
        <p:blipFill>
          <a:blip r:embed="rId4" cstate="print"/>
          <a:srcRect l="38450" t="86960" r="34250" b="4641"/>
          <a:stretch>
            <a:fillRect/>
          </a:stretch>
        </p:blipFill>
        <p:spPr bwMode="auto">
          <a:xfrm>
            <a:off x="4067944" y="5229200"/>
            <a:ext cx="1584176" cy="304649"/>
          </a:xfrm>
          <a:prstGeom prst="rect">
            <a:avLst/>
          </a:prstGeom>
          <a:noFill/>
        </p:spPr>
      </p:pic>
      <p:pic>
        <p:nvPicPr>
          <p:cNvPr id="2054" name="Picture 6" descr="F:\Dumy\+ěš+ěš+ěš.jpg"/>
          <p:cNvPicPr>
            <a:picLocks noChangeAspect="1" noChangeArrowheads="1"/>
          </p:cNvPicPr>
          <p:nvPr/>
        </p:nvPicPr>
        <p:blipFill>
          <a:blip r:embed="rId4" cstate="print"/>
          <a:srcRect l="66800" t="9680" r="19550" b="83600"/>
          <a:stretch>
            <a:fillRect/>
          </a:stretch>
        </p:blipFill>
        <p:spPr bwMode="auto">
          <a:xfrm>
            <a:off x="3635896" y="3068960"/>
            <a:ext cx="936104" cy="288032"/>
          </a:xfrm>
          <a:prstGeom prst="rect">
            <a:avLst/>
          </a:prstGeom>
          <a:noFill/>
        </p:spPr>
      </p:pic>
      <p:sp>
        <p:nvSpPr>
          <p:cNvPr id="29" name="Elipsa 28"/>
          <p:cNvSpPr/>
          <p:nvPr/>
        </p:nvSpPr>
        <p:spPr>
          <a:xfrm>
            <a:off x="1475656" y="3933056"/>
            <a:ext cx="144016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1187624" y="4293096"/>
            <a:ext cx="144016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4788024" y="3356992"/>
            <a:ext cx="144016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4499992" y="4005064"/>
            <a:ext cx="144016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3851920" y="4509120"/>
            <a:ext cx="144016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3851920" y="2924944"/>
            <a:ext cx="144016" cy="144016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4644008" y="5085184"/>
            <a:ext cx="144016" cy="144016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6300192" y="5229200"/>
            <a:ext cx="144016" cy="144016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F:\Dumy\PÍSMENKA.jpg"/>
          <p:cNvPicPr>
            <a:picLocks noChangeAspect="1" noChangeArrowheads="1"/>
          </p:cNvPicPr>
          <p:nvPr/>
        </p:nvPicPr>
        <p:blipFill>
          <a:blip r:embed="rId2" cstate="print"/>
          <a:srcRect l="13250" t="85279" r="80450" b="2961"/>
          <a:stretch>
            <a:fillRect/>
          </a:stretch>
        </p:blipFill>
        <p:spPr bwMode="auto">
          <a:xfrm>
            <a:off x="3563888" y="5661248"/>
            <a:ext cx="432048" cy="504056"/>
          </a:xfrm>
          <a:prstGeom prst="rect">
            <a:avLst/>
          </a:prstGeom>
          <a:noFill/>
        </p:spPr>
      </p:pic>
      <p:pic>
        <p:nvPicPr>
          <p:cNvPr id="7" name="Picture 2" descr="F:\Dumy\PÍSMENKA.jpg"/>
          <p:cNvPicPr>
            <a:picLocks noChangeAspect="1" noChangeArrowheads="1"/>
          </p:cNvPicPr>
          <p:nvPr/>
        </p:nvPicPr>
        <p:blipFill>
          <a:blip r:embed="rId2" cstate="print"/>
          <a:srcRect l="13250" t="66799" r="80450" b="21441"/>
          <a:stretch>
            <a:fillRect/>
          </a:stretch>
        </p:blipFill>
        <p:spPr bwMode="auto">
          <a:xfrm>
            <a:off x="3563888" y="4653136"/>
            <a:ext cx="432048" cy="504056"/>
          </a:xfrm>
          <a:prstGeom prst="rect">
            <a:avLst/>
          </a:prstGeom>
          <a:noFill/>
        </p:spPr>
      </p:pic>
      <p:pic>
        <p:nvPicPr>
          <p:cNvPr id="6" name="Picture 2" descr="F:\Dumy\PÍSMENKA.jpg"/>
          <p:cNvPicPr>
            <a:picLocks noChangeAspect="1" noChangeArrowheads="1"/>
          </p:cNvPicPr>
          <p:nvPr/>
        </p:nvPicPr>
        <p:blipFill>
          <a:blip r:embed="rId2" cstate="print"/>
          <a:srcRect l="13250" t="50000" r="80450" b="38240"/>
          <a:stretch>
            <a:fillRect/>
          </a:stretch>
        </p:blipFill>
        <p:spPr bwMode="auto">
          <a:xfrm>
            <a:off x="3563888" y="3789040"/>
            <a:ext cx="432048" cy="504056"/>
          </a:xfrm>
          <a:prstGeom prst="rect">
            <a:avLst/>
          </a:prstGeom>
          <a:noFill/>
        </p:spPr>
      </p:pic>
      <p:pic>
        <p:nvPicPr>
          <p:cNvPr id="5" name="Picture 2" descr="F:\Dumy\PÍSMENKA.jpg"/>
          <p:cNvPicPr>
            <a:picLocks noChangeAspect="1" noChangeArrowheads="1"/>
          </p:cNvPicPr>
          <p:nvPr/>
        </p:nvPicPr>
        <p:blipFill>
          <a:blip r:embed="rId2" cstate="print"/>
          <a:srcRect l="13250" t="31520" r="80450" b="56720"/>
          <a:stretch>
            <a:fillRect/>
          </a:stretch>
        </p:blipFill>
        <p:spPr bwMode="auto">
          <a:xfrm>
            <a:off x="3563888" y="2780928"/>
            <a:ext cx="432048" cy="504056"/>
          </a:xfrm>
          <a:prstGeom prst="rect">
            <a:avLst/>
          </a:prstGeom>
          <a:noFill/>
        </p:spPr>
      </p:pic>
      <p:pic>
        <p:nvPicPr>
          <p:cNvPr id="3074" name="Picture 2" descr="F:\Dumy\PÍSMENKA.jpg"/>
          <p:cNvPicPr>
            <a:picLocks noChangeAspect="1" noChangeArrowheads="1"/>
          </p:cNvPicPr>
          <p:nvPr/>
        </p:nvPicPr>
        <p:blipFill>
          <a:blip r:embed="rId2" cstate="print"/>
          <a:srcRect l="13250" t="14720" r="80450" b="75200"/>
          <a:stretch>
            <a:fillRect/>
          </a:stretch>
        </p:blipFill>
        <p:spPr bwMode="auto">
          <a:xfrm>
            <a:off x="3563888" y="1916832"/>
            <a:ext cx="432048" cy="43204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740000"/>
                </a:solidFill>
                <a:latin typeface="+mn-lt"/>
              </a:rPr>
              <a:t>Spojte správně následující dvojce. 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507288" cy="466187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1. Vltavská kaskáda	   ……		A) automobilka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Vítkovice		   ……		B) elektrická energie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Mladá Boleslav	   ……		C) chemický průmysl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4. Litvínov		   ……		D) jaderná elektrárna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5. Dukovany		   ……		E) železárny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7431" r="3758" b="13265"/>
          <a:stretch>
            <a:fillRect/>
          </a:stretch>
        </p:blipFill>
        <p:spPr bwMode="auto">
          <a:xfrm>
            <a:off x="500034" y="1214422"/>
            <a:ext cx="8286808" cy="5643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-357214"/>
            <a:ext cx="8472518" cy="700092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Citace</a:t>
            </a:r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sz="900" dirty="0" smtClean="0"/>
              <a:t>[1]-[</a:t>
            </a:r>
            <a:r>
              <a:rPr lang="cs-CZ" sz="900" dirty="0"/>
              <a:t>cit. </a:t>
            </a:r>
            <a:r>
              <a:rPr lang="cs-CZ" sz="900" dirty="0" smtClean="0"/>
              <a:t>2012-20-4]. </a:t>
            </a:r>
            <a:r>
              <a:rPr lang="cs-CZ" sz="900" dirty="0"/>
              <a:t>Dostupný pod licencí Creative Commons z www:</a:t>
            </a:r>
          </a:p>
          <a:p>
            <a:pPr>
              <a:buNone/>
            </a:pPr>
            <a:r>
              <a:rPr lang="cs-CZ" sz="900" b="1" dirty="0"/>
              <a:t>&lt;</a:t>
            </a:r>
            <a:r>
              <a:rPr lang="cs-CZ" sz="900" dirty="0"/>
              <a:t>http://commons.wikimedia.org/wiki/File:Z%C3%A1kladn%C3%AD_mapka_%C4%8Ceska.PNG?uselang=</a:t>
            </a:r>
            <a:r>
              <a:rPr lang="cs-CZ" sz="900" dirty="0" err="1"/>
              <a:t>cs</a:t>
            </a:r>
            <a:r>
              <a:rPr lang="cs-CZ" sz="900" b="1" dirty="0"/>
              <a:t>&gt;</a:t>
            </a:r>
            <a:r>
              <a:rPr lang="cs-CZ" sz="900" dirty="0"/>
              <a:t> 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[2]-</a:t>
            </a:r>
            <a:r>
              <a:rPr lang="cs-CZ" sz="900" dirty="0"/>
              <a:t>BORECKÝ Daniel, CHALUPA Petr, NOVÁK Svatopluk, Zeměpis pro 8. ročník, 2. díl Česká republika, nakladatelství Nová Škola, Brno 2009, 95 s.   </a:t>
            </a:r>
          </a:p>
          <a:p>
            <a:pPr marL="0" indent="0">
              <a:buNone/>
            </a:pPr>
            <a:r>
              <a:rPr lang="cs-CZ" sz="900" dirty="0" smtClean="0"/>
              <a:t>[3]-</a:t>
            </a:r>
            <a:r>
              <a:rPr lang="cs-CZ" sz="900" dirty="0"/>
              <a:t>JEŘÁBEK Milan, Anděl Jiří, PEŠTOVÁ Jana, KASTNER Jiří, Zeměpis 8 – učebnice pro základní školy a víceletá gymnázia, Nakladatelství Fraus, Plzeň 2006, 128 s</a:t>
            </a:r>
            <a:r>
              <a:rPr lang="cs-CZ" sz="900" dirty="0" smtClean="0"/>
              <a:t>.</a:t>
            </a:r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3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150</TotalTime>
  <Words>341</Words>
  <Application>Microsoft Office PowerPoint</Application>
  <PresentationFormat>Předvádění na obrazovce (4:3)</PresentationFormat>
  <Paragraphs>105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Prezentace aplikace PowerPoint</vt:lpstr>
      <vt:lpstr>Prezentace aplikace PowerPoint</vt:lpstr>
      <vt:lpstr>Doplňte vhodná slova do textu. </vt:lpstr>
      <vt:lpstr>Vyberte správně odpovědi!</vt:lpstr>
      <vt:lpstr>Prezentace aplikace PowerPoint</vt:lpstr>
      <vt:lpstr>Prezentace aplikace PowerPoint</vt:lpstr>
      <vt:lpstr>Prezentace aplikace PowerPoint</vt:lpstr>
      <vt:lpstr>Prezentace aplikace PowerPoint</vt:lpstr>
      <vt:lpstr>Zakreslete do obrysové mapy:</vt:lpstr>
      <vt:lpstr>Spojte správně následující dvojce.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Pekklo</dc:creator>
  <cp:lastModifiedBy>pc</cp:lastModifiedBy>
  <cp:revision>32</cp:revision>
  <dcterms:created xsi:type="dcterms:W3CDTF">2012-06-23T08:18:06Z</dcterms:created>
  <dcterms:modified xsi:type="dcterms:W3CDTF">2012-06-28T06:06:03Z</dcterms:modified>
</cp:coreProperties>
</file>