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69" r:id="rId3"/>
    <p:sldId id="262" r:id="rId4"/>
    <p:sldId id="257" r:id="rId5"/>
    <p:sldId id="259" r:id="rId6"/>
    <p:sldId id="264" r:id="rId7"/>
    <p:sldId id="258" r:id="rId8"/>
    <p:sldId id="260" r:id="rId9"/>
    <p:sldId id="263" r:id="rId10"/>
    <p:sldId id="265" r:id="rId11"/>
    <p:sldId id="261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9" autoAdjust="0"/>
    <p:restoredTop sz="94656" autoAdjust="0"/>
  </p:normalViewPr>
  <p:slideViewPr>
    <p:cSldViewPr>
      <p:cViewPr>
        <p:scale>
          <a:sx n="60" d="100"/>
          <a:sy n="60" d="100"/>
        </p:scale>
        <p:origin x="-882" y="-3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6" y="525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3DC261-32B0-49E8-94D4-EFA85DFCBC65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5E1D53-2A90-4F0C-9BF8-4C94B18624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5E1D53-2A90-4F0C-9BF8-4C94B186240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CEE33DB-4B42-472E-B1C0-DD0290873594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0B539DD-6D63-4909-BF71-0DE75C289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EE33DB-4B42-472E-B1C0-DD0290873594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B539DD-6D63-4909-BF71-0DE75C289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EE33DB-4B42-472E-B1C0-DD0290873594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0B539DD-6D63-4909-BF71-0DE75C289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EE33DB-4B42-472E-B1C0-DD0290873594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B539DD-6D63-4909-BF71-0DE75C289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EE33DB-4B42-472E-B1C0-DD0290873594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B539DD-6D63-4909-BF71-0DE75C289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EE33DB-4B42-472E-B1C0-DD0290873594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B539DD-6D63-4909-BF71-0DE75C289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EE33DB-4B42-472E-B1C0-DD0290873594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B539DD-6D63-4909-BF71-0DE75C289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EE33DB-4B42-472E-B1C0-DD0290873594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B539DD-6D63-4909-BF71-0DE75C289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EE33DB-4B42-472E-B1C0-DD0290873594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B539DD-6D63-4909-BF71-0DE75C2896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EE33DB-4B42-472E-B1C0-DD0290873594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B539DD-6D63-4909-BF71-0DE75C289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CEE33DB-4B42-472E-B1C0-DD0290873594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0B539DD-6D63-4909-BF71-0DE75C289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CEE33DB-4B42-472E-B1C0-DD0290873594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0B539DD-6D63-4909-BF71-0DE75C2896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1/1b/European_Starling_2006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9269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11560" y="2492896"/>
            <a:ext cx="4521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Základní škola a Mateřská škola, Potštejn,</a:t>
            </a:r>
          </a:p>
          <a:p>
            <a:r>
              <a:rPr lang="cs-CZ" dirty="0" smtClean="0"/>
              <a:t>okres Rychnov nad Kněžnou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229200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Marie </a:t>
            </a:r>
            <a:r>
              <a:rPr lang="cs-CZ" dirty="0" err="1" smtClean="0"/>
              <a:t>Říčařová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645024"/>
            <a:ext cx="5208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VY_32_INOVACE_01_ 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ČTENÍ 2.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139952" y="4365104"/>
            <a:ext cx="34002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Špaček zpívá na rozloučenou,</a:t>
            </a:r>
          </a:p>
          <a:p>
            <a:r>
              <a:rPr lang="cs-CZ" b="1" dirty="0" smtClean="0"/>
              <a:t>Nina Naděždina</a:t>
            </a:r>
            <a:endParaRPr lang="cs-CZ" b="1" dirty="0"/>
          </a:p>
        </p:txBody>
      </p:sp>
    </p:spTree>
  </p:cSld>
  <p:clrMapOvr>
    <a:masterClrMapping/>
  </p:clrMapOvr>
  <p:transition spd="med" advTm="0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340768"/>
            <a:ext cx="7468711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Špaček zpívá na rozloučenou</a:t>
            </a:r>
          </a:p>
          <a:p>
            <a:endParaRPr lang="cs-CZ" dirty="0" smtClean="0"/>
          </a:p>
          <a:p>
            <a:r>
              <a:rPr lang="cs-CZ" dirty="0" smtClean="0"/>
              <a:t>Ověření ve výuce : 8.9. 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Ročník: 2.</a:t>
            </a:r>
          </a:p>
          <a:p>
            <a:endParaRPr lang="cs-CZ" dirty="0" smtClean="0"/>
          </a:p>
          <a:p>
            <a:r>
              <a:rPr lang="cs-CZ" dirty="0" smtClean="0"/>
              <a:t>Klíčová slova: zurčet, skřípat, rodný dům, odchovat, hodovat,</a:t>
            </a:r>
          </a:p>
          <a:p>
            <a:r>
              <a:rPr lang="cs-CZ" dirty="0" smtClean="0"/>
              <a:t>odposlouchat, učenlivý žák.</a:t>
            </a:r>
          </a:p>
          <a:p>
            <a:endParaRPr lang="cs-CZ" dirty="0" smtClean="0"/>
          </a:p>
          <a:p>
            <a:r>
              <a:rPr lang="cs-CZ" dirty="0" smtClean="0"/>
              <a:t>Anotace : DUM ověřuje porozumění textu </a:t>
            </a:r>
            <a:r>
              <a:rPr lang="cs-CZ" dirty="0" smtClean="0"/>
              <a:t> po tichém čtení a </a:t>
            </a:r>
            <a:r>
              <a:rPr lang="cs-CZ" dirty="0" smtClean="0"/>
              <a:t>rozšiřuje </a:t>
            </a:r>
          </a:p>
          <a:p>
            <a:r>
              <a:rPr lang="cs-CZ" dirty="0" smtClean="0"/>
              <a:t>               slovní zásobu žáků. 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892917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b="1" dirty="0" smtClean="0"/>
              <a:t>Špaček zpívá na rozloučenou,Nina Naděždina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Za jasného podzimního rána starý sadař uslyšel u svého domu zpívat</a:t>
            </a:r>
          </a:p>
          <a:p>
            <a:pPr algn="just"/>
            <a:r>
              <a:rPr lang="cs-CZ" dirty="0" smtClean="0"/>
              <a:t>špačka.</a:t>
            </a:r>
          </a:p>
          <a:p>
            <a:pPr algn="just"/>
            <a:r>
              <a:rPr lang="cs-CZ" dirty="0" smtClean="0"/>
              <a:t>Je to zajímavá píseň. Hned zní jako flétna, hned jako štěbetání vlaštovky,</a:t>
            </a:r>
          </a:p>
          <a:p>
            <a:pPr algn="just"/>
            <a:r>
              <a:rPr lang="cs-CZ" dirty="0" smtClean="0"/>
              <a:t>hned zurčí jako stříbrné trylky skřivánkovy. Špaček je učenlivý pták! </a:t>
            </a:r>
          </a:p>
          <a:p>
            <a:pPr algn="just"/>
            <a:r>
              <a:rPr lang="cs-CZ" dirty="0" smtClean="0"/>
              <a:t>Zpívá o všem, co slyšel ve světě, co si zapamatoval.</a:t>
            </a:r>
          </a:p>
          <a:p>
            <a:pPr algn="just"/>
            <a:r>
              <a:rPr lang="cs-CZ" dirty="0" smtClean="0"/>
              <a:t>Napodobí skřípání vozu, práskání biče, jednotvárné klapání mlýnského kola.</a:t>
            </a:r>
          </a:p>
          <a:p>
            <a:pPr algn="just"/>
            <a:r>
              <a:rPr lang="cs-CZ" dirty="0" smtClean="0"/>
              <a:t>To vše špaček odposlouchal a vtělil do svých písní.</a:t>
            </a:r>
          </a:p>
          <a:p>
            <a:pPr algn="just"/>
            <a:r>
              <a:rPr lang="cs-CZ" dirty="0" smtClean="0"/>
              <a:t>Chvílemi zpívá i cizí, nám neznámé zvuky a tóny….Ty, které si zapamatoval</a:t>
            </a:r>
          </a:p>
          <a:p>
            <a:pPr algn="just"/>
            <a:r>
              <a:rPr lang="cs-CZ" dirty="0" smtClean="0"/>
              <a:t>při svém přezimování v Africe.</a:t>
            </a:r>
          </a:p>
          <a:p>
            <a:pPr algn="just"/>
            <a:r>
              <a:rPr lang="cs-CZ" dirty="0" smtClean="0"/>
              <a:t>Od března až doprostřed léta slyšíme u domu špaččí štěbetání. A pak nastane ticho. </a:t>
            </a:r>
          </a:p>
          <a:p>
            <a:pPr algn="just"/>
            <a:r>
              <a:rPr lang="cs-CZ" dirty="0" smtClean="0"/>
              <a:t>Špaček odchoval mláďata a vydal se na toulky do polí, kde hoduje s veselým</a:t>
            </a:r>
          </a:p>
          <a:p>
            <a:pPr algn="just"/>
            <a:r>
              <a:rPr lang="cs-CZ" dirty="0" smtClean="0"/>
              <a:t>hejnem kamarádů. </a:t>
            </a:r>
          </a:p>
          <a:p>
            <a:pPr algn="just"/>
            <a:r>
              <a:rPr lang="cs-CZ" dirty="0" smtClean="0"/>
              <a:t>A teprve, když se schyluje k podzimu a on se spolu s ostatními chytá na cestu </a:t>
            </a:r>
          </a:p>
          <a:p>
            <a:pPr algn="just"/>
            <a:r>
              <a:rPr lang="cs-CZ" dirty="0" smtClean="0"/>
              <a:t>na jih, nakoukne, tulák domů. Sedne si na bidýlko před budkou, začne </a:t>
            </a:r>
          </a:p>
          <a:p>
            <a:pPr algn="just"/>
            <a:r>
              <a:rPr lang="cs-CZ" dirty="0" smtClean="0"/>
              <a:t>skřípat, trylkovat a zpívat podle zvyku.</a:t>
            </a:r>
          </a:p>
          <a:p>
            <a:pPr algn="just"/>
            <a:r>
              <a:rPr lang="cs-CZ" dirty="0" smtClean="0"/>
              <a:t>Na prahu rodného domu zpívá píseň na rozloučenou.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Soubor:European Starling 200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556792"/>
            <a:ext cx="3024336" cy="4540294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všechno umím?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67544" y="1600201"/>
            <a:ext cx="8219256" cy="197281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láček 9"/>
          <p:cNvSpPr/>
          <p:nvPr/>
        </p:nvSpPr>
        <p:spPr>
          <a:xfrm>
            <a:off x="2555776" y="1988840"/>
            <a:ext cx="2448272" cy="244827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Znít jako flétna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5220072" y="1700808"/>
            <a:ext cx="2160240" cy="180020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Štěbetat jako vlaštovka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7343800" y="692696"/>
            <a:ext cx="1800200" cy="183678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Zurčet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6372200" y="3429000"/>
            <a:ext cx="2232248" cy="205280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Skřípat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si představuješ: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204864"/>
            <a:ext cx="237199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Skřípání vozu</a:t>
            </a:r>
          </a:p>
          <a:p>
            <a:endParaRPr lang="cs-CZ" dirty="0"/>
          </a:p>
          <a:p>
            <a:r>
              <a:rPr lang="cs-CZ" dirty="0" smtClean="0"/>
              <a:t>Práskání biče</a:t>
            </a:r>
          </a:p>
          <a:p>
            <a:endParaRPr lang="cs-CZ" dirty="0"/>
          </a:p>
          <a:p>
            <a:r>
              <a:rPr lang="cs-CZ" dirty="0" smtClean="0"/>
              <a:t>Klapání mlýnského kola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65313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Vysvětli slova</a:t>
            </a:r>
            <a:endParaRPr lang="cs-CZ" b="1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 </a:t>
            </a:r>
            <a:r>
              <a:rPr lang="cs-CZ" dirty="0" err="1" smtClean="0"/>
              <a:t>vÝznam</a:t>
            </a:r>
            <a:r>
              <a:rPr lang="cs-CZ" dirty="0" smtClean="0"/>
              <a:t>  slov: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132856"/>
            <a:ext cx="2105063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Rodný dům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Hodovat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Odposlouchat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Odchovat mláďata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2132856"/>
            <a:ext cx="4910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Dům, kde jsem se narodil a žil se svými rodiči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2996952"/>
            <a:ext cx="4011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Dopřát si hojnost dobrého jídla a pití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3789040"/>
            <a:ext cx="3142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Naslouchat a zapamatovat si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4653136"/>
            <a:ext cx="4057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Krmit a naučit vše potřebné pro život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Vysvětli pojem: „učenlivý žák“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348880"/>
            <a:ext cx="300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Žák, který se snadno a rád učí.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3717032"/>
            <a:ext cx="4289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Žák, který se  nerad učí, ale musí učit.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5085184"/>
            <a:ext cx="1973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Žák, který se neučí.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Vysvětli slovo“přezimování“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276872"/>
            <a:ext cx="436850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Přečkat zimu  v nějaké části  zeměkoule</a:t>
            </a:r>
          </a:p>
          <a:p>
            <a:endParaRPr lang="cs-CZ" dirty="0"/>
          </a:p>
          <a:p>
            <a:r>
              <a:rPr lang="cs-CZ" dirty="0" smtClean="0"/>
              <a:t>Přemrznout</a:t>
            </a:r>
          </a:p>
          <a:p>
            <a:endParaRPr lang="cs-CZ" dirty="0"/>
          </a:p>
          <a:p>
            <a:r>
              <a:rPr lang="cs-CZ" dirty="0" smtClean="0"/>
              <a:t>Přečkat někde v úkrytu nepohodu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548680"/>
            <a:ext cx="6264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 kterém  hudebním nástroji se v článku hovoří?</a:t>
            </a:r>
          </a:p>
          <a:p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VYBER:</a:t>
            </a:r>
            <a:endParaRPr lang="cs-CZ" dirty="0"/>
          </a:p>
        </p:txBody>
      </p:sp>
      <p:pic>
        <p:nvPicPr>
          <p:cNvPr id="15364" name="Picture 4" descr="http://www.lena-hracky.cz/foto/product/200/20081111152344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933056"/>
            <a:ext cx="2592288" cy="2125676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</p:pic>
      <p:pic>
        <p:nvPicPr>
          <p:cNvPr id="4098" name="Picture 2" descr="http://www.cmias.cz/editor/image/eshop_products/image_l_264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1916832"/>
            <a:ext cx="3096344" cy="1665834"/>
          </a:xfrm>
          <a:prstGeom prst="rect">
            <a:avLst/>
          </a:prstGeom>
          <a:noFill/>
        </p:spPr>
      </p:pic>
      <p:pic>
        <p:nvPicPr>
          <p:cNvPr id="4100" name="Picture 4" descr="http://kytary.cz/resources/p/v/4a/997939.jpg?__EVENTTARGET=ctl00%24ctl00%24contentBody%24obsah%24kartaZbozi%24foto%24ctl0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1772816"/>
            <a:ext cx="2808312" cy="188405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 descr="http://afrika.bloger.cz/obrazky/afrika.bloger.cz/afrika-fyz-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212976"/>
            <a:ext cx="2211482" cy="2952328"/>
          </a:xfrm>
          <a:prstGeom prst="rect">
            <a:avLst/>
          </a:prstGeom>
          <a:solidFill>
            <a:schemeClr val="accent2"/>
          </a:solidFill>
          <a:ln>
            <a:solidFill>
              <a:schemeClr val="accent1"/>
            </a:solidFill>
          </a:ln>
        </p:spPr>
      </p:pic>
      <p:pic>
        <p:nvPicPr>
          <p:cNvPr id="22534" name="Picture 6" descr="http://www.puzzle-prodej.cz/gallery/d11113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708920"/>
            <a:ext cx="3295650" cy="3295651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971600" y="1052736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Kam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létá špaček na zimu?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4283968" y="260648"/>
            <a:ext cx="2232248" cy="187220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1124744"/>
            <a:ext cx="14496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 AFRIKY</a:t>
            </a:r>
            <a:endParaRPr lang="cs-CZ" sz="2000" b="1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503266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Použitá literatura:</a:t>
            </a:r>
          </a:p>
          <a:p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Čítanka pro druhý ročník 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ZŠ,str. </a:t>
            </a:r>
            <a:r>
              <a:rPr lang="cs-CZ" sz="24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9</a:t>
            </a:r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Nakladatelství DIDAKTIS s.r.o.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Kaštanová 141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Brno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2003 První vydání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11560" y="3501008"/>
            <a:ext cx="69429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http://cs.wikipedia.org/wiki/%C5%A0pa%C4%8Dek_obecn%C3%BD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140968"/>
            <a:ext cx="1334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Fotografie: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3789040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 smtClean="0"/>
              <a:t>Smyccove</a:t>
            </a:r>
            <a:r>
              <a:rPr lang="cs-CZ" dirty="0" smtClean="0"/>
              <a:t>-</a:t>
            </a:r>
            <a:r>
              <a:rPr lang="cs-CZ" dirty="0" err="1" smtClean="0"/>
              <a:t>nastroje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 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[cit. 2011-09-15]. Dostupné z WWW: &lt;http://www.</a:t>
            </a:r>
            <a:r>
              <a:rPr lang="cs-CZ" dirty="0" err="1" smtClean="0"/>
              <a:t>cmias.cz</a:t>
            </a:r>
            <a:r>
              <a:rPr lang="cs-CZ" dirty="0" smtClean="0"/>
              <a:t>/</a:t>
            </a:r>
            <a:r>
              <a:rPr lang="cs-CZ" dirty="0" err="1" smtClean="0"/>
              <a:t>hudebni</a:t>
            </a:r>
            <a:r>
              <a:rPr lang="cs-CZ" dirty="0" smtClean="0"/>
              <a:t>-</a:t>
            </a:r>
            <a:r>
              <a:rPr lang="cs-CZ" dirty="0" err="1" smtClean="0"/>
              <a:t>nastroje</a:t>
            </a:r>
            <a:r>
              <a:rPr lang="cs-CZ" dirty="0" smtClean="0"/>
              <a:t>/</a:t>
            </a:r>
            <a:r>
              <a:rPr lang="cs-CZ" dirty="0" err="1" smtClean="0"/>
              <a:t>smyccove</a:t>
            </a:r>
            <a:r>
              <a:rPr lang="cs-CZ" dirty="0" smtClean="0"/>
              <a:t>-</a:t>
            </a:r>
            <a:r>
              <a:rPr lang="cs-CZ" dirty="0" err="1" smtClean="0"/>
              <a:t>nastroje</a:t>
            </a:r>
            <a:r>
              <a:rPr lang="cs-CZ" dirty="0" smtClean="0"/>
              <a:t>/</a:t>
            </a:r>
            <a:r>
              <a:rPr lang="cs-CZ" dirty="0" err="1" smtClean="0"/>
              <a:t>akusticke</a:t>
            </a:r>
            <a:r>
              <a:rPr lang="cs-CZ" dirty="0" smtClean="0"/>
              <a:t>-</a:t>
            </a:r>
            <a:r>
              <a:rPr lang="cs-CZ" dirty="0" err="1" smtClean="0"/>
              <a:t>nastroje</a:t>
            </a:r>
            <a:r>
              <a:rPr lang="cs-CZ" dirty="0" smtClean="0"/>
              <a:t>/housle/housle-</a:t>
            </a:r>
            <a:r>
              <a:rPr lang="cs-CZ" dirty="0" err="1" smtClean="0"/>
              <a:t>ashton</a:t>
            </a:r>
            <a:r>
              <a:rPr lang="cs-CZ" dirty="0" smtClean="0"/>
              <a:t>-</a:t>
            </a:r>
            <a:r>
              <a:rPr lang="cs-CZ" dirty="0" err="1" smtClean="0"/>
              <a:t>av</a:t>
            </a:r>
            <a:r>
              <a:rPr lang="cs-CZ" dirty="0" smtClean="0"/>
              <a:t>-500-</a:t>
            </a:r>
            <a:r>
              <a:rPr lang="cs-CZ" dirty="0" err="1" smtClean="0"/>
              <a:t>av</a:t>
            </a:r>
            <a:r>
              <a:rPr lang="cs-CZ" dirty="0" smtClean="0"/>
              <a:t>-500.html&gt;.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 smtClean="0"/>
              <a:t>Smyccove</a:t>
            </a:r>
            <a:r>
              <a:rPr lang="cs-CZ" dirty="0" smtClean="0"/>
              <a:t>-</a:t>
            </a:r>
            <a:r>
              <a:rPr lang="cs-CZ" dirty="0" err="1" smtClean="0"/>
              <a:t>nastroje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 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[cit. 2011-09-15]. Dostupné z WWW: &lt;http://www.</a:t>
            </a:r>
            <a:r>
              <a:rPr lang="cs-CZ" dirty="0" err="1" smtClean="0"/>
              <a:t>cmias.cz</a:t>
            </a:r>
            <a:r>
              <a:rPr lang="cs-CZ" dirty="0" smtClean="0"/>
              <a:t>/</a:t>
            </a:r>
            <a:r>
              <a:rPr lang="cs-CZ" dirty="0" err="1" smtClean="0"/>
              <a:t>hudebni</a:t>
            </a:r>
            <a:r>
              <a:rPr lang="cs-CZ" dirty="0" smtClean="0"/>
              <a:t>-</a:t>
            </a:r>
            <a:r>
              <a:rPr lang="cs-CZ" dirty="0" err="1" smtClean="0"/>
              <a:t>nastroje</a:t>
            </a:r>
            <a:r>
              <a:rPr lang="cs-CZ" dirty="0" smtClean="0"/>
              <a:t>/</a:t>
            </a:r>
            <a:r>
              <a:rPr lang="cs-CZ" dirty="0" err="1" smtClean="0"/>
              <a:t>smyccove</a:t>
            </a:r>
            <a:r>
              <a:rPr lang="cs-CZ" dirty="0" smtClean="0"/>
              <a:t>-</a:t>
            </a:r>
            <a:r>
              <a:rPr lang="cs-CZ" dirty="0" err="1" smtClean="0"/>
              <a:t>nastroje</a:t>
            </a:r>
            <a:r>
              <a:rPr lang="cs-CZ" dirty="0" smtClean="0"/>
              <a:t>/</a:t>
            </a:r>
            <a:r>
              <a:rPr lang="cs-CZ" dirty="0" err="1" smtClean="0"/>
              <a:t>akusticke</a:t>
            </a:r>
            <a:r>
              <a:rPr lang="cs-CZ" dirty="0" smtClean="0"/>
              <a:t>-</a:t>
            </a:r>
            <a:r>
              <a:rPr lang="cs-CZ" dirty="0" err="1" smtClean="0"/>
              <a:t>nastroje</a:t>
            </a:r>
            <a:r>
              <a:rPr lang="cs-CZ" dirty="0" smtClean="0"/>
              <a:t>/housle/housle-</a:t>
            </a:r>
            <a:r>
              <a:rPr lang="cs-CZ" dirty="0" err="1" smtClean="0"/>
              <a:t>ashton</a:t>
            </a:r>
            <a:r>
              <a:rPr lang="cs-CZ" dirty="0" smtClean="0"/>
              <a:t>-</a:t>
            </a:r>
            <a:r>
              <a:rPr lang="cs-CZ" dirty="0" err="1" smtClean="0"/>
              <a:t>av</a:t>
            </a:r>
            <a:r>
              <a:rPr lang="cs-CZ" dirty="0" smtClean="0"/>
              <a:t>-500-</a:t>
            </a:r>
            <a:r>
              <a:rPr lang="cs-CZ" dirty="0" err="1" smtClean="0"/>
              <a:t>av</a:t>
            </a:r>
            <a:r>
              <a:rPr lang="cs-CZ" dirty="0" smtClean="0"/>
              <a:t>-500.html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28529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 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[cit. 2011-09-15]. Dostupné z WWW: &lt;http://www.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</a:t>
            </a:r>
            <a:r>
              <a:rPr lang="cs-CZ" dirty="0" err="1" smtClean="0"/>
              <a:t>fl</a:t>
            </a:r>
            <a:r>
              <a:rPr lang="cs-CZ" dirty="0" smtClean="0"/>
              <a:t>%C3%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4581128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 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[cit. 2011-09-15]. Dostupné z WWW: &lt;http://www.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</a:t>
            </a:r>
            <a:r>
              <a:rPr lang="cs-CZ" dirty="0" err="1" smtClean="0"/>
              <a:t>bub</a:t>
            </a:r>
            <a:r>
              <a:rPr lang="cs-CZ" dirty="0" smtClean="0"/>
              <a:t>%C3%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368</TotalTime>
  <Words>561</Words>
  <Application>Microsoft Office PowerPoint</Application>
  <PresentationFormat>Předvádění na obrazovce (4:3)</PresentationFormat>
  <Paragraphs>93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Snímek 1</vt:lpstr>
      <vt:lpstr>Snímek 2</vt:lpstr>
      <vt:lpstr>Snímek 3</vt:lpstr>
      <vt:lpstr>Co všechno umím?</vt:lpstr>
      <vt:lpstr>Jak si představuješ:</vt:lpstr>
      <vt:lpstr>Vysvětli  vÝznam  slov:</vt:lpstr>
      <vt:lpstr>Vysvětli pojem: „učenlivý žák“</vt:lpstr>
      <vt:lpstr>Vysvětli slovo“přezimování“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VY_II/2_INOVACE_01ČTENÍ</dc:title>
  <dc:creator>uživatel</dc:creator>
  <cp:lastModifiedBy>Škola</cp:lastModifiedBy>
  <cp:revision>87</cp:revision>
  <dcterms:created xsi:type="dcterms:W3CDTF">2011-06-16T14:07:33Z</dcterms:created>
  <dcterms:modified xsi:type="dcterms:W3CDTF">2012-02-04T12:53:01Z</dcterms:modified>
</cp:coreProperties>
</file>