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2006</c:v>
                </c:pt>
              </c:strCache>
            </c:strRef>
          </c:tx>
          <c:dLbls>
            <c:dLbl>
              <c:idx val="0"/>
              <c:layout>
                <c:manualLayout>
                  <c:x val="-5.7495260230308647E-2"/>
                  <c:y val="8.6044017189730967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1"/>
              <c:layout>
                <c:manualLayout>
                  <c:x val="-0.2666190096805528"/>
                  <c:y val="-8.3615430848234598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dLbl>
              <c:idx val="2"/>
              <c:layout>
                <c:manualLayout>
                  <c:x val="0.24634838031888293"/>
                  <c:y val="-5.4164807692193138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txPr>
              <a:bodyPr/>
              <a:lstStyle/>
              <a:p>
                <a:pPr>
                  <a:defRPr sz="1500" baseline="0"/>
                </a:pPr>
                <a:endParaRPr lang="cs-CZ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0"/>
          </c:dLbls>
          <c:cat>
            <c:strRef>
              <c:f>List1!$A$2:$A$4</c:f>
              <c:strCache>
                <c:ptCount val="3"/>
                <c:pt idx="0">
                  <c:v>I. Zemědělství</c:v>
                </c:pt>
                <c:pt idx="1">
                  <c:v>II. Průmysl</c:v>
                </c:pt>
                <c:pt idx="2">
                  <c:v>III. Služby</c:v>
                </c:pt>
              </c:strCache>
            </c:strRef>
          </c:cat>
          <c:val>
            <c:numRef>
              <c:f>List1!$B$2:$B$4</c:f>
              <c:numCache>
                <c:formatCode>0%</c:formatCode>
                <c:ptCount val="3"/>
                <c:pt idx="0">
                  <c:v>7.0000000000000034E-2</c:v>
                </c:pt>
                <c:pt idx="1">
                  <c:v>0.4</c:v>
                </c:pt>
                <c:pt idx="2">
                  <c:v>0.53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</c:pie3DChart>
    </c:plotArea>
    <c:legend>
      <c:legendPos val="t"/>
      <c:overlay val="0"/>
    </c:legend>
    <c:plotVisOnly val="1"/>
    <c:dispBlanksAs val="zero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5B2817D-28C8-4229-95D7-82A6140BAC7C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1F6914-9B8B-48E3-987A-65A8F7307D6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jpeg"/><Relationship Id="rId7" Type="http://schemas.microsoft.com/office/2007/relationships/hdphoto" Target="../media/hdphoto1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dirty="0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Registrační číslo projektu</a:t>
            </a:r>
            <a:r>
              <a:rPr lang="cs-CZ" sz="2000" b="1" dirty="0" smtClean="0">
                <a:cs typeface="Times New Roman" pitchFamily="18" charset="0"/>
              </a:rPr>
              <a:t>: </a:t>
            </a:r>
            <a:r>
              <a:rPr lang="cs-CZ" sz="2000" dirty="0"/>
              <a:t>CZ </a:t>
            </a:r>
            <a:r>
              <a:rPr lang="cs-CZ" sz="2000" dirty="0" smtClean="0"/>
              <a:t>1.07/1.4.00/21.1886</a:t>
            </a:r>
            <a:endParaRPr lang="cs-CZ" sz="20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Šablona</a:t>
            </a:r>
            <a:r>
              <a:rPr lang="cs-CZ" sz="2000" b="1" dirty="0" smtClean="0">
                <a:cs typeface="Times New Roman" pitchFamily="18" charset="0"/>
              </a:rPr>
              <a:t>: </a:t>
            </a:r>
            <a:r>
              <a:rPr lang="cs-CZ" sz="2000" dirty="0" smtClean="0">
                <a:cs typeface="Times New Roman" pitchFamily="18" charset="0"/>
              </a:rPr>
              <a:t>Z 8/18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Předmět: </a:t>
            </a:r>
            <a:r>
              <a:rPr lang="cs-CZ" sz="20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Ročník: </a:t>
            </a:r>
            <a:r>
              <a:rPr lang="cs-CZ" sz="2000" dirty="0" smtClean="0">
                <a:cs typeface="Times New Roman" pitchFamily="18" charset="0"/>
              </a:rPr>
              <a:t>8</a:t>
            </a:r>
            <a:r>
              <a:rPr lang="cs-CZ" sz="2000" dirty="0" smtClean="0">
                <a:cs typeface="Times New Roman" pitchFamily="18" charset="0"/>
              </a:rPr>
              <a:t>. ročník</a:t>
            </a:r>
            <a:endParaRPr lang="cs-CZ" sz="2000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Jméno autora (vč. titul): </a:t>
            </a:r>
            <a:r>
              <a:rPr lang="cs-CZ" sz="20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</a:t>
            </a:r>
            <a:r>
              <a:rPr lang="cs-CZ" sz="2000" dirty="0" smtClean="0">
                <a:cs typeface="Times New Roman" pitchFamily="18" charset="0"/>
              </a:rPr>
              <a:t>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 l="5133" t="21875" r="10173" b="12500"/>
          <a:stretch>
            <a:fillRect/>
          </a:stretch>
        </p:blipFill>
        <p:spPr bwMode="auto">
          <a:xfrm>
            <a:off x="611560" y="188640"/>
            <a:ext cx="2708545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/>
          <a:srcRect t="24194" b="12903"/>
          <a:stretch>
            <a:fillRect/>
          </a:stretch>
        </p:blipFill>
        <p:spPr bwMode="auto">
          <a:xfrm>
            <a:off x="1571604" y="2285992"/>
            <a:ext cx="624840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2500306"/>
            <a:ext cx="8286808" cy="4357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324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Česká republika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3000" b="1" dirty="0" smtClean="0"/>
              <a:t>Klíčová slova: </a:t>
            </a:r>
            <a:r>
              <a:rPr lang="cs-CZ" sz="2500" dirty="0" smtClean="0"/>
              <a:t>Česká republika, služby, hospodářské </a:t>
            </a:r>
          </a:p>
          <a:p>
            <a:pPr>
              <a:buNone/>
            </a:pPr>
            <a:r>
              <a:rPr lang="cs-CZ" sz="2500" dirty="0" smtClean="0"/>
              <a:t>                                  </a:t>
            </a:r>
            <a:r>
              <a:rPr lang="cs-CZ" sz="300" dirty="0" smtClean="0"/>
              <a:t> </a:t>
            </a:r>
            <a:r>
              <a:rPr lang="cs-CZ" sz="2500" dirty="0" smtClean="0"/>
              <a:t>sektory, cestovní ruch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  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základních znalostí v  </a:t>
            </a:r>
          </a:p>
          <a:p>
            <a:pPr>
              <a:buNone/>
            </a:pPr>
            <a:r>
              <a:rPr lang="cs-CZ" sz="2500" dirty="0" smtClean="0"/>
              <a:t>                       oblasti služeb a cestovního ruchu v ČR  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6596" r="3758" b="12246"/>
          <a:stretch>
            <a:fillRect/>
          </a:stretch>
        </p:blipFill>
        <p:spPr bwMode="auto">
          <a:xfrm>
            <a:off x="500034" y="0"/>
            <a:ext cx="828680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None/>
            </a:pPr>
            <a:endParaRPr lang="cs-CZ" sz="8000" b="1" dirty="0" smtClean="0"/>
          </a:p>
          <a:p>
            <a:pPr algn="ctr">
              <a:buNone/>
            </a:pPr>
            <a:r>
              <a:rPr lang="cs-CZ" sz="8000" b="1" dirty="0" smtClean="0"/>
              <a:t>Česká republika </a:t>
            </a:r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služby </a:t>
            </a:r>
            <a:endParaRPr lang="cs-CZ" sz="5000" b="1" dirty="0">
              <a:solidFill>
                <a:srgbClr val="74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Služby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0823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Co je to služba?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rgbClr val="740000"/>
                </a:solidFill>
              </a:rPr>
              <a:t> </a:t>
            </a:r>
            <a:r>
              <a:rPr lang="cs-CZ" sz="3000" dirty="0" smtClean="0"/>
              <a:t>→ třetí část </a:t>
            </a:r>
            <a:r>
              <a:rPr lang="cs-CZ" sz="3000" b="1" dirty="0" smtClean="0"/>
              <a:t>hospodářského sektoru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 → obklopují nás na </a:t>
            </a:r>
            <a:r>
              <a:rPr lang="cs-CZ" sz="3000" b="1" dirty="0" smtClean="0"/>
              <a:t>každém rohu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 → </a:t>
            </a:r>
            <a:r>
              <a:rPr lang="cs-CZ" sz="3000" b="1" dirty="0" smtClean="0"/>
              <a:t>využíváme je dennodenně  </a:t>
            </a:r>
          </a:p>
          <a:p>
            <a:pPr>
              <a:buNone/>
            </a:pPr>
            <a:endParaRPr lang="cs-CZ" sz="3000" dirty="0" smtClean="0"/>
          </a:p>
          <a:p>
            <a:pPr>
              <a:buFont typeface="Wingdings" pitchFamily="2" charset="2"/>
              <a:buChar char="§"/>
            </a:pP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Služba je druh ekonomické činnosti, která uspokojuje potřeby každého z nás. </a:t>
            </a:r>
            <a:endParaRPr lang="cs-CZ" sz="3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500" dirty="0" smtClean="0"/>
              <a:t>	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85794"/>
            <a:ext cx="8229600" cy="64294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740000"/>
                </a:solidFill>
                <a:latin typeface="+mn-lt"/>
              </a:rPr>
              <a:t>Vytvoříme si myšlenkovou mapu…</a:t>
            </a:r>
            <a:endParaRPr lang="cs-CZ" sz="4000" dirty="0">
              <a:latin typeface="+mn-lt"/>
            </a:endParaRPr>
          </a:p>
        </p:txBody>
      </p:sp>
      <p:pic>
        <p:nvPicPr>
          <p:cNvPr id="1026" name="Picture 2" descr="H:\Dumy\Služby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5691" t="13548" r="79675" b="79156"/>
          <a:stretch>
            <a:fillRect/>
          </a:stretch>
        </p:blipFill>
        <p:spPr bwMode="auto">
          <a:xfrm>
            <a:off x="3571868" y="3357562"/>
            <a:ext cx="1785950" cy="694536"/>
          </a:xfrm>
          <a:prstGeom prst="rect">
            <a:avLst/>
          </a:prstGeom>
          <a:blipFill>
            <a:blip r:embed="rId3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12700">
            <a:noFill/>
          </a:ln>
        </p:spPr>
      </p:pic>
      <p:pic>
        <p:nvPicPr>
          <p:cNvPr id="5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85" t="58363" r="52033" b="35383"/>
          <a:stretch>
            <a:fillRect/>
          </a:stretch>
        </p:blipFill>
        <p:spPr bwMode="auto">
          <a:xfrm>
            <a:off x="1214414" y="5929330"/>
            <a:ext cx="1000132" cy="428628"/>
          </a:xfrm>
          <a:prstGeom prst="rect">
            <a:avLst/>
          </a:prstGeom>
          <a:noFill/>
        </p:spPr>
      </p:pic>
      <p:pic>
        <p:nvPicPr>
          <p:cNvPr id="6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4227" t="38562" r="21952" b="54143"/>
          <a:stretch>
            <a:fillRect/>
          </a:stretch>
        </p:blipFill>
        <p:spPr bwMode="auto">
          <a:xfrm>
            <a:off x="1357290" y="1500174"/>
            <a:ext cx="1214446" cy="500066"/>
          </a:xfrm>
          <a:prstGeom prst="rect">
            <a:avLst/>
          </a:prstGeom>
          <a:noFill/>
        </p:spPr>
      </p:pic>
      <p:pic>
        <p:nvPicPr>
          <p:cNvPr id="7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691" t="23970" r="77236" b="68734"/>
          <a:stretch>
            <a:fillRect/>
          </a:stretch>
        </p:blipFill>
        <p:spPr bwMode="auto">
          <a:xfrm>
            <a:off x="6143636" y="2714620"/>
            <a:ext cx="1500198" cy="500066"/>
          </a:xfrm>
          <a:prstGeom prst="rect">
            <a:avLst/>
          </a:prstGeom>
          <a:noFill/>
        </p:spPr>
      </p:pic>
      <p:pic>
        <p:nvPicPr>
          <p:cNvPr id="8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691" t="34392" r="79675" b="59354"/>
          <a:stretch>
            <a:fillRect/>
          </a:stretch>
        </p:blipFill>
        <p:spPr bwMode="auto">
          <a:xfrm>
            <a:off x="7500958" y="1785926"/>
            <a:ext cx="1285884" cy="428628"/>
          </a:xfrm>
          <a:prstGeom prst="rect">
            <a:avLst/>
          </a:prstGeom>
          <a:noFill/>
        </p:spPr>
      </p:pic>
      <p:pic>
        <p:nvPicPr>
          <p:cNvPr id="9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691" t="43772" r="78862" b="48932"/>
          <a:stretch>
            <a:fillRect/>
          </a:stretch>
        </p:blipFill>
        <p:spPr bwMode="auto">
          <a:xfrm>
            <a:off x="4857752" y="1714488"/>
            <a:ext cx="1357322" cy="500066"/>
          </a:xfrm>
          <a:prstGeom prst="rect">
            <a:avLst/>
          </a:prstGeom>
          <a:noFill/>
        </p:spPr>
      </p:pic>
      <p:pic>
        <p:nvPicPr>
          <p:cNvPr id="10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691" t="54194" r="82927" b="39552"/>
          <a:stretch>
            <a:fillRect/>
          </a:stretch>
        </p:blipFill>
        <p:spPr bwMode="auto">
          <a:xfrm>
            <a:off x="5786446" y="4500570"/>
            <a:ext cx="1000132" cy="428628"/>
          </a:xfrm>
          <a:prstGeom prst="rect">
            <a:avLst/>
          </a:prstGeom>
          <a:noFill/>
        </p:spPr>
      </p:pic>
      <p:pic>
        <p:nvPicPr>
          <p:cNvPr id="11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5691" t="64616" r="75610" b="29130"/>
          <a:stretch>
            <a:fillRect/>
          </a:stretch>
        </p:blipFill>
        <p:spPr bwMode="auto">
          <a:xfrm>
            <a:off x="6286512" y="5929330"/>
            <a:ext cx="1643074" cy="428628"/>
          </a:xfrm>
          <a:prstGeom prst="rect">
            <a:avLst/>
          </a:prstGeom>
          <a:noFill/>
        </p:spPr>
      </p:pic>
      <p:pic>
        <p:nvPicPr>
          <p:cNvPr id="12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85" t="48983" r="52846" b="44763"/>
          <a:stretch>
            <a:fillRect/>
          </a:stretch>
        </p:blipFill>
        <p:spPr bwMode="auto">
          <a:xfrm>
            <a:off x="3714744" y="6072206"/>
            <a:ext cx="928694" cy="428628"/>
          </a:xfrm>
          <a:prstGeom prst="rect">
            <a:avLst/>
          </a:prstGeom>
          <a:noFill/>
        </p:spPr>
      </p:pic>
      <p:pic>
        <p:nvPicPr>
          <p:cNvPr id="13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85" t="38561" r="38212" b="55185"/>
          <a:stretch>
            <a:fillRect/>
          </a:stretch>
        </p:blipFill>
        <p:spPr bwMode="auto">
          <a:xfrm>
            <a:off x="2643174" y="4929198"/>
            <a:ext cx="2214578" cy="428628"/>
          </a:xfrm>
          <a:prstGeom prst="rect">
            <a:avLst/>
          </a:prstGeom>
          <a:noFill/>
          <a:ln w="0">
            <a:noFill/>
          </a:ln>
        </p:spPr>
      </p:pic>
      <p:pic>
        <p:nvPicPr>
          <p:cNvPr id="14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85" t="28139" r="52846" b="64566"/>
          <a:stretch>
            <a:fillRect/>
          </a:stretch>
        </p:blipFill>
        <p:spPr bwMode="auto">
          <a:xfrm>
            <a:off x="500034" y="4572008"/>
            <a:ext cx="928694" cy="500066"/>
          </a:xfrm>
          <a:prstGeom prst="rect">
            <a:avLst/>
          </a:prstGeom>
          <a:noFill/>
        </p:spPr>
      </p:pic>
      <p:pic>
        <p:nvPicPr>
          <p:cNvPr id="16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36585" t="17717" r="52846" b="76030"/>
          <a:stretch>
            <a:fillRect/>
          </a:stretch>
        </p:blipFill>
        <p:spPr bwMode="auto">
          <a:xfrm>
            <a:off x="928662" y="3000372"/>
            <a:ext cx="928694" cy="428628"/>
          </a:xfrm>
          <a:prstGeom prst="rect">
            <a:avLst/>
          </a:prstGeom>
          <a:noFill/>
        </p:spPr>
      </p:pic>
      <p:pic>
        <p:nvPicPr>
          <p:cNvPr id="17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4227" t="48983" r="27643" b="44763"/>
          <a:stretch>
            <a:fillRect/>
          </a:stretch>
        </p:blipFill>
        <p:spPr bwMode="auto">
          <a:xfrm>
            <a:off x="7786710" y="4000504"/>
            <a:ext cx="714380" cy="428652"/>
          </a:xfrm>
          <a:prstGeom prst="rect">
            <a:avLst/>
          </a:prstGeom>
          <a:noFill/>
        </p:spPr>
      </p:pic>
      <p:pic>
        <p:nvPicPr>
          <p:cNvPr id="18" name="Picture 2" descr="H:\Dumy\Služby.pn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 l="64227" t="29182" r="21139" b="64565"/>
          <a:stretch>
            <a:fillRect/>
          </a:stretch>
        </p:blipFill>
        <p:spPr bwMode="auto">
          <a:xfrm>
            <a:off x="2714612" y="2214554"/>
            <a:ext cx="1285884" cy="428604"/>
          </a:xfrm>
          <a:prstGeom prst="rect">
            <a:avLst/>
          </a:prstGeom>
          <a:noFill/>
        </p:spPr>
      </p:pic>
      <p:cxnSp>
        <p:nvCxnSpPr>
          <p:cNvPr id="32" name="Přímá spojovací šipka 31"/>
          <p:cNvCxnSpPr>
            <a:endCxn id="13" idx="0"/>
          </p:cNvCxnSpPr>
          <p:nvPr/>
        </p:nvCxnSpPr>
        <p:spPr>
          <a:xfrm rot="5400000">
            <a:off x="3482572" y="4339836"/>
            <a:ext cx="857254" cy="32147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>
            <a:endCxn id="5" idx="3"/>
          </p:cNvCxnSpPr>
          <p:nvPr/>
        </p:nvCxnSpPr>
        <p:spPr>
          <a:xfrm rot="10800000" flipV="1">
            <a:off x="2214546" y="5357828"/>
            <a:ext cx="1143008" cy="78581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>
            <a:stCxn id="13" idx="2"/>
            <a:endCxn id="12" idx="0"/>
          </p:cNvCxnSpPr>
          <p:nvPr/>
        </p:nvCxnSpPr>
        <p:spPr>
          <a:xfrm rot="16200000" flipH="1">
            <a:off x="3607587" y="5500702"/>
            <a:ext cx="714380" cy="42862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>
            <a:endCxn id="14" idx="3"/>
          </p:cNvCxnSpPr>
          <p:nvPr/>
        </p:nvCxnSpPr>
        <p:spPr>
          <a:xfrm rot="10800000" flipV="1">
            <a:off x="1428728" y="3857627"/>
            <a:ext cx="2143140" cy="96441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>
            <a:endCxn id="16" idx="3"/>
          </p:cNvCxnSpPr>
          <p:nvPr/>
        </p:nvCxnSpPr>
        <p:spPr>
          <a:xfrm rot="10800000">
            <a:off x="1857356" y="3214686"/>
            <a:ext cx="1714512" cy="28575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šipka 66"/>
          <p:cNvCxnSpPr>
            <a:endCxn id="18" idx="2"/>
          </p:cNvCxnSpPr>
          <p:nvPr/>
        </p:nvCxnSpPr>
        <p:spPr>
          <a:xfrm rot="10800000">
            <a:off x="3357554" y="2643158"/>
            <a:ext cx="857256" cy="71440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>
            <a:stCxn id="18" idx="1"/>
            <a:endCxn id="6" idx="2"/>
          </p:cNvCxnSpPr>
          <p:nvPr/>
        </p:nvCxnSpPr>
        <p:spPr>
          <a:xfrm rot="10800000">
            <a:off x="1964514" y="2000240"/>
            <a:ext cx="750099" cy="428616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>
            <a:stCxn id="1026" idx="2"/>
            <a:endCxn id="10" idx="1"/>
          </p:cNvCxnSpPr>
          <p:nvPr/>
        </p:nvCxnSpPr>
        <p:spPr>
          <a:xfrm rot="16200000" flipH="1">
            <a:off x="4794251" y="3722689"/>
            <a:ext cx="662786" cy="132160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šipka 77"/>
          <p:cNvCxnSpPr>
            <a:endCxn id="17" idx="1"/>
          </p:cNvCxnSpPr>
          <p:nvPr/>
        </p:nvCxnSpPr>
        <p:spPr>
          <a:xfrm>
            <a:off x="5357818" y="3857628"/>
            <a:ext cx="2428892" cy="35720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šipka 80"/>
          <p:cNvCxnSpPr>
            <a:stCxn id="10" idx="2"/>
            <a:endCxn id="11" idx="0"/>
          </p:cNvCxnSpPr>
          <p:nvPr/>
        </p:nvCxnSpPr>
        <p:spPr>
          <a:xfrm rot="16200000" flipH="1">
            <a:off x="6197214" y="5018495"/>
            <a:ext cx="1000132" cy="82153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šipka 86"/>
          <p:cNvCxnSpPr>
            <a:endCxn id="9" idx="2"/>
          </p:cNvCxnSpPr>
          <p:nvPr/>
        </p:nvCxnSpPr>
        <p:spPr>
          <a:xfrm rot="5400000" flipH="1" flipV="1">
            <a:off x="4625578" y="2446728"/>
            <a:ext cx="1143008" cy="67866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šipka 90"/>
          <p:cNvCxnSpPr>
            <a:endCxn id="7" idx="1"/>
          </p:cNvCxnSpPr>
          <p:nvPr/>
        </p:nvCxnSpPr>
        <p:spPr>
          <a:xfrm flipV="1">
            <a:off x="5357820" y="2964653"/>
            <a:ext cx="785816" cy="60722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šipka 93"/>
          <p:cNvCxnSpPr>
            <a:stCxn id="7" idx="0"/>
            <a:endCxn id="8" idx="2"/>
          </p:cNvCxnSpPr>
          <p:nvPr/>
        </p:nvCxnSpPr>
        <p:spPr>
          <a:xfrm rot="5400000" flipH="1" flipV="1">
            <a:off x="7268784" y="1839505"/>
            <a:ext cx="500066" cy="1250165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Rozdělení služeb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636792"/>
          </a:xfrm>
        </p:spPr>
        <p:txBody>
          <a:bodyPr/>
          <a:lstStyle/>
          <a:p>
            <a:pPr marL="514350" indent="-514350"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VEŘEJNÉ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</a:t>
            </a: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KOMERČNÍ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zajišťuje stát			 → zajišťuje soukromník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školství				 → obchody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zdravotnictví			 → restaurace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policie, hasiči			 → cestovní kanceláře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obrana státu			 → hypermarkety</a:t>
            </a:r>
          </a:p>
          <a:p>
            <a:pPr marL="514350" indent="-514350">
              <a:lnSpc>
                <a:spcPct val="150000"/>
              </a:lnSpc>
              <a:buNone/>
            </a:pPr>
            <a:r>
              <a:rPr lang="cs-CZ" dirty="0" smtClean="0"/>
              <a:t>→ osvětlení ulic  			 → kina, zábavná centra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543956" cy="535785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PLACENÉ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				</a:t>
            </a:r>
            <a:r>
              <a:rPr lang="cs-CZ" sz="3000" b="1" u="sng" dirty="0" smtClean="0">
                <a:solidFill>
                  <a:schemeClr val="accent1">
                    <a:lumMod val="75000"/>
                  </a:schemeClr>
                </a:solidFill>
              </a:rPr>
              <a:t>NEPLACENÉ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takřka všechny			 → veřejné záchody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restaurace			 → infocentra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obchody				 → neplacená parkoviště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kadeřnictví 			 → sportovní areály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kina				 → parky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→ čistírny  				 → informace na úřadech </a:t>
            </a:r>
          </a:p>
          <a:p>
            <a:pPr>
              <a:buNone/>
            </a:pPr>
            <a:r>
              <a:rPr lang="cs-CZ" sz="3000" b="1" u="sng" dirty="0" smtClean="0"/>
              <a:t> </a:t>
            </a:r>
            <a:endParaRPr lang="cs-CZ" sz="30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561228"/>
          </a:xfrm>
        </p:spPr>
        <p:txBody>
          <a:bodyPr>
            <a:norm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  <a:latin typeface="+mn-lt"/>
              </a:rPr>
              <a:t>Poznáte jaké služby jsou na obrázcích?</a:t>
            </a:r>
            <a:endParaRPr lang="cs-CZ" sz="3000" b="1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4" name="Zástupný symbol pro obsah 3" descr="File:Restaurace Ješt&amp;ecaron;d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785794"/>
            <a:ext cx="3643338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File:Vr, Pendolino.jpg"/>
          <p:cNvPicPr>
            <a:picLocks noChangeAspect="1" noChangeArrowheads="1"/>
          </p:cNvPicPr>
          <p:nvPr/>
        </p:nvPicPr>
        <p:blipFill>
          <a:blip r:embed="rId3" cstate="print"/>
          <a:srcRect r="9062"/>
          <a:stretch>
            <a:fillRect/>
          </a:stretch>
        </p:blipFill>
        <p:spPr bwMode="auto">
          <a:xfrm>
            <a:off x="4857752" y="785794"/>
            <a:ext cx="3643338" cy="2500330"/>
          </a:xfrm>
          <a:prstGeom prst="rect">
            <a:avLst/>
          </a:prstGeom>
          <a:noFill/>
        </p:spPr>
      </p:pic>
      <p:pic>
        <p:nvPicPr>
          <p:cNvPr id="8" name="Obrázek 7" descr="File:D&amp;ecaron;tské h&amp;rcaron;išt&amp;ecaron;.jpg"/>
          <p:cNvPicPr/>
          <p:nvPr/>
        </p:nvPicPr>
        <p:blipFill>
          <a:blip r:embed="rId4" cstate="print"/>
          <a:srcRect r="11221"/>
          <a:stretch>
            <a:fillRect/>
          </a:stretch>
        </p:blipFill>
        <p:spPr bwMode="auto">
          <a:xfrm>
            <a:off x="4857752" y="3857628"/>
            <a:ext cx="3643338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File:Interier knihovny.JPG"/>
          <p:cNvPicPr/>
          <p:nvPr/>
        </p:nvPicPr>
        <p:blipFill>
          <a:blip r:embed="rId5" cstate="print"/>
          <a:srcRect l="13793" t="26667"/>
          <a:stretch>
            <a:fillRect/>
          </a:stretch>
        </p:blipFill>
        <p:spPr bwMode="auto">
          <a:xfrm>
            <a:off x="500034" y="3857628"/>
            <a:ext cx="3643338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H:\Dumy\obrázky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300"/>
                    </a14:imgEffect>
                  </a14:imgLayer>
                </a14:imgProps>
              </a:ext>
            </a:extLst>
          </a:blip>
          <a:srcRect l="6034" t="55989" r="78730" b="38430"/>
          <a:stretch>
            <a:fillRect/>
          </a:stretch>
        </p:blipFill>
        <p:spPr bwMode="auto">
          <a:xfrm>
            <a:off x="1428728" y="6429372"/>
            <a:ext cx="1500198" cy="428628"/>
          </a:xfrm>
          <a:prstGeom prst="rect">
            <a:avLst/>
          </a:prstGeom>
          <a:noFill/>
        </p:spPr>
      </p:pic>
      <p:pic>
        <p:nvPicPr>
          <p:cNvPr id="11" name="Picture 3" descr="H:\Dumy\obrázky.png"/>
          <p:cNvPicPr>
            <a:picLocks noChangeAspect="1" noChangeArrowheads="1"/>
          </p:cNvPicPr>
          <p:nvPr/>
        </p:nvPicPr>
        <p:blipFill>
          <a:blip r:embed="rId8" cstate="print"/>
          <a:srcRect l="6034" t="40178" r="73652" b="53311"/>
          <a:stretch>
            <a:fillRect/>
          </a:stretch>
        </p:blipFill>
        <p:spPr bwMode="auto">
          <a:xfrm>
            <a:off x="5715008" y="6357934"/>
            <a:ext cx="2000264" cy="500066"/>
          </a:xfrm>
          <a:prstGeom prst="rect">
            <a:avLst/>
          </a:prstGeom>
          <a:noFill/>
        </p:spPr>
      </p:pic>
      <p:pic>
        <p:nvPicPr>
          <p:cNvPr id="12" name="Picture 3" descr="H:\Dumy\obrázky.png"/>
          <p:cNvPicPr>
            <a:picLocks noChangeAspect="1" noChangeArrowheads="1"/>
          </p:cNvPicPr>
          <p:nvPr/>
        </p:nvPicPr>
        <p:blipFill>
          <a:blip r:embed="rId8" cstate="print"/>
          <a:srcRect l="6034" t="11346" r="77279" b="84003"/>
          <a:stretch>
            <a:fillRect/>
          </a:stretch>
        </p:blipFill>
        <p:spPr bwMode="auto">
          <a:xfrm>
            <a:off x="1357290" y="3357562"/>
            <a:ext cx="1643074" cy="357190"/>
          </a:xfrm>
          <a:prstGeom prst="rect">
            <a:avLst/>
          </a:prstGeom>
          <a:noFill/>
        </p:spPr>
      </p:pic>
      <p:pic>
        <p:nvPicPr>
          <p:cNvPr id="13" name="Picture 3" descr="H:\Dumy\obrázky.png"/>
          <p:cNvPicPr>
            <a:picLocks noChangeAspect="1" noChangeArrowheads="1"/>
          </p:cNvPicPr>
          <p:nvPr/>
        </p:nvPicPr>
        <p:blipFill>
          <a:blip r:embed="rId8" cstate="print"/>
          <a:srcRect l="6034" t="26227" r="80907" b="68192"/>
          <a:stretch>
            <a:fillRect/>
          </a:stretch>
        </p:blipFill>
        <p:spPr bwMode="auto">
          <a:xfrm>
            <a:off x="6000760" y="3357562"/>
            <a:ext cx="1285884" cy="428628"/>
          </a:xfrm>
          <a:prstGeom prst="rect">
            <a:avLst/>
          </a:prstGeom>
          <a:noFill/>
        </p:spPr>
      </p:pic>
      <p:pic>
        <p:nvPicPr>
          <p:cNvPr id="17" name="Zástupný symbol pro obsah 3" descr="File:Restaurace Ješt&amp;ecaron;d.jp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785794"/>
            <a:ext cx="8286808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File:Vr, Pendolino.jpg"/>
          <p:cNvPicPr>
            <a:picLocks noChangeAspect="1" noChangeArrowheads="1"/>
          </p:cNvPicPr>
          <p:nvPr/>
        </p:nvPicPr>
        <p:blipFill>
          <a:blip r:embed="rId3" cstate="print"/>
          <a:srcRect r="9062"/>
          <a:stretch>
            <a:fillRect/>
          </a:stretch>
        </p:blipFill>
        <p:spPr bwMode="auto">
          <a:xfrm>
            <a:off x="428596" y="785794"/>
            <a:ext cx="8286808" cy="5687025"/>
          </a:xfrm>
          <a:prstGeom prst="rect">
            <a:avLst/>
          </a:prstGeom>
          <a:noFill/>
        </p:spPr>
      </p:pic>
      <p:pic>
        <p:nvPicPr>
          <p:cNvPr id="19" name="Obrázek 18" descr="File:Interier knihovny.JPG"/>
          <p:cNvPicPr/>
          <p:nvPr/>
        </p:nvPicPr>
        <p:blipFill>
          <a:blip r:embed="rId5" cstate="print"/>
          <a:srcRect l="13793" t="26667"/>
          <a:stretch>
            <a:fillRect/>
          </a:stretch>
        </p:blipFill>
        <p:spPr bwMode="auto">
          <a:xfrm>
            <a:off x="428596" y="785794"/>
            <a:ext cx="8286808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File:D&amp;ecaron;tské h&amp;rcaron;išt&amp;ecaron;.jpg"/>
          <p:cNvPicPr/>
          <p:nvPr/>
        </p:nvPicPr>
        <p:blipFill>
          <a:blip r:embed="rId4" cstate="print"/>
          <a:srcRect r="11221"/>
          <a:stretch>
            <a:fillRect/>
          </a:stretch>
        </p:blipFill>
        <p:spPr bwMode="auto">
          <a:xfrm>
            <a:off x="428596" y="785794"/>
            <a:ext cx="8286808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Služby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71678"/>
            <a:ext cx="8686800" cy="4572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součást ekonomiky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pracuje v nich  53% populace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jsou hlavní podmínkou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rozvoj cestovního ruchu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čím kvalitnější služby tím vyšší ekonomika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→ ČR se řadí mezi </a:t>
            </a:r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</a:rPr>
              <a:t>vyspělé státy  </a:t>
            </a:r>
            <a:endParaRPr lang="cs-CZ" sz="30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143372" y="142852"/>
          <a:ext cx="4857784" cy="32861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7431" r="3758" b="13265"/>
          <a:stretch>
            <a:fillRect/>
          </a:stretch>
        </p:blipFill>
        <p:spPr bwMode="auto">
          <a:xfrm>
            <a:off x="500034" y="1214422"/>
            <a:ext cx="8286808" cy="5643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1645" t="14583" r="3758" b="10417"/>
          <a:stretch>
            <a:fillRect/>
          </a:stretch>
        </p:blipFill>
        <p:spPr bwMode="auto">
          <a:xfrm>
            <a:off x="500034" y="0"/>
            <a:ext cx="8286808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357214"/>
            <a:ext cx="8472518" cy="700092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000" b="1" dirty="0" smtClean="0">
                <a:solidFill>
                  <a:srgbClr val="740000"/>
                </a:solidFill>
              </a:rPr>
              <a:t>Citace</a:t>
            </a:r>
          </a:p>
          <a:p>
            <a:pPr>
              <a:buNone/>
            </a:pPr>
            <a:endParaRPr lang="cs-CZ" sz="11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900" dirty="0" smtClean="0"/>
              <a:t>[1]-[cit. 2012-20-4]. Dostupný pod licencí Creative Commons z www:&lt;http://commons.wikimedia.org/wiki/File:Restaurace_Je%C5%A1t%C4%9Bd.jpg?uselang=&gt;</a:t>
            </a:r>
          </a:p>
          <a:p>
            <a:pPr>
              <a:buNone/>
            </a:pPr>
            <a:r>
              <a:rPr lang="cs-CZ" sz="900" dirty="0" smtClean="0"/>
              <a:t>[2]-[cit. 2012-20-4]. Dostupný pod licencí Creative Commons z www:&lt;http://commons.wikimedia.org/wiki/File:Vr,_Pendolino.jpg?uselang=cs&gt;</a:t>
            </a:r>
          </a:p>
          <a:p>
            <a:pPr>
              <a:buNone/>
            </a:pPr>
            <a:r>
              <a:rPr lang="cs-CZ" sz="900" dirty="0" smtClean="0"/>
              <a:t>[3]-[cit. 2012-20-4]. Dostupný pod licencí Creative Commons z www: </a:t>
            </a:r>
          </a:p>
          <a:p>
            <a:pPr>
              <a:buNone/>
            </a:pPr>
            <a:r>
              <a:rPr lang="cs-CZ" sz="900" dirty="0" smtClean="0"/>
              <a:t>&lt;http://commons.wikimedia.org/wiki/File:D%C4%9Btsk%C3%A9_h%C5%99i%C5%A1t%C4%9B.jpg?uselang=cs&gt;</a:t>
            </a:r>
          </a:p>
          <a:p>
            <a:pPr>
              <a:buNone/>
            </a:pPr>
            <a:r>
              <a:rPr lang="cs-CZ" sz="900" dirty="0" smtClean="0"/>
              <a:t>[4]-[cit. 2012-20-4]. Dostupný pod licencí Creative Commons z www:&lt;http://commons.wikimedia.org/wiki/File:Interier_knihovny.JPG?uselang=cs&gt;</a:t>
            </a:r>
            <a:endParaRPr lang="cs-CZ" sz="9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900" dirty="0" smtClean="0"/>
              <a:t>[5]-</a:t>
            </a:r>
            <a:r>
              <a:rPr lang="cs-CZ" sz="900" dirty="0"/>
              <a:t>BORECKÝ Daniel, CHALUPA Petr, NOVÁK Svatopluk, Zeměpis pro 8. ročník, 2. díl Česká republika, nakladatelství Nová Škola, Brno 2009, 95 s.   </a:t>
            </a:r>
          </a:p>
          <a:p>
            <a:pPr marL="0" indent="0">
              <a:buNone/>
            </a:pPr>
            <a:r>
              <a:rPr lang="cs-CZ" sz="900" dirty="0" smtClean="0"/>
              <a:t>[6]-</a:t>
            </a:r>
            <a:r>
              <a:rPr lang="cs-CZ" sz="900" dirty="0"/>
              <a:t>JEŘÁBEK Milan, Anděl Jiří, PEŠTOVÁ Jana, KASTNER Jiří, Zeměpis 8 – učebnice pro základní školy a víceletá gymnázia, Nakladatelství Fraus, Plzeň 2006, 128 s.</a:t>
            </a:r>
          </a:p>
          <a:p>
            <a:pPr>
              <a:buNone/>
            </a:pPr>
            <a:endParaRPr lang="cs-CZ" sz="2800" dirty="0">
              <a:solidFill>
                <a:schemeClr val="bg1"/>
              </a:solidFill>
            </a:endParaRPr>
          </a:p>
          <a:p>
            <a:pPr>
              <a:buNone/>
            </a:pPr>
            <a:endParaRPr lang="cs-CZ" sz="13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114</Words>
  <Application>Microsoft Office PowerPoint</Application>
  <PresentationFormat>Předvádění na obrazovce (4:3)</PresentationFormat>
  <Paragraphs>83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Služby</vt:lpstr>
      <vt:lpstr>Vytvoříme si myšlenkovou mapu…</vt:lpstr>
      <vt:lpstr>Rozdělení služeb</vt:lpstr>
      <vt:lpstr>Prezentace aplikace PowerPoint</vt:lpstr>
      <vt:lpstr>Poznáte jaké služby jsou na obrázcích?</vt:lpstr>
      <vt:lpstr>Služby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Pekklo</dc:creator>
  <cp:lastModifiedBy>pc</cp:lastModifiedBy>
  <cp:revision>39</cp:revision>
  <dcterms:created xsi:type="dcterms:W3CDTF">2012-06-23T08:18:06Z</dcterms:created>
  <dcterms:modified xsi:type="dcterms:W3CDTF">2012-06-28T06:07:07Z</dcterms:modified>
</cp:coreProperties>
</file>