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0" r:id="rId3"/>
    <p:sldId id="259" r:id="rId4"/>
    <p:sldId id="257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5B2817D-28C8-4229-95D7-82A6140BAC7C}" type="datetimeFigureOut">
              <a:rPr lang="cs-CZ" smtClean="0"/>
              <a:pPr/>
              <a:t>28.6.2012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C1F6914-9B8B-48E3-987A-65A8F7307D6E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/>
              <a:t>CZ </a:t>
            </a:r>
            <a:r>
              <a:rPr lang="cs-CZ" sz="2000" dirty="0" smtClean="0"/>
              <a:t>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</a:t>
            </a:r>
            <a:r>
              <a:rPr lang="cs-CZ" sz="2000" dirty="0" smtClean="0">
                <a:cs typeface="Times New Roman" pitchFamily="18" charset="0"/>
              </a:rPr>
              <a:t>Z 8/19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Tomáš Szabo (Bc.)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</a:t>
            </a:r>
            <a:r>
              <a:rPr lang="cs-CZ" sz="2000" dirty="0" smtClean="0">
                <a:cs typeface="Times New Roman" pitchFamily="18" charset="0"/>
              </a:rPr>
              <a:t>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708545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2500306"/>
            <a:ext cx="8286808" cy="4357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3246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Česká republika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3000" b="1" dirty="0" smtClean="0"/>
              <a:t>Klíčová slova: </a:t>
            </a:r>
            <a:r>
              <a:rPr lang="cs-CZ" sz="2500" dirty="0" smtClean="0"/>
              <a:t>Česká republika, doprava, spoje,</a:t>
            </a:r>
          </a:p>
          <a:p>
            <a:pPr>
              <a:buNone/>
            </a:pPr>
            <a:r>
              <a:rPr lang="cs-CZ" sz="2500" dirty="0" smtClean="0"/>
              <a:t>                                  metro, pendolino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základních znalostí v  </a:t>
            </a:r>
          </a:p>
          <a:p>
            <a:pPr>
              <a:buNone/>
            </a:pPr>
            <a:r>
              <a:rPr lang="cs-CZ" sz="2500" dirty="0" smtClean="0"/>
              <a:t>                       oblasti dopravní infrastruktury v ČR  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6596" r="3758" b="12246"/>
          <a:stretch>
            <a:fillRect/>
          </a:stretch>
        </p:blipFill>
        <p:spPr bwMode="auto">
          <a:xfrm>
            <a:off x="500034" y="0"/>
            <a:ext cx="828680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endParaRPr lang="cs-CZ" sz="8000" b="1" dirty="0" smtClean="0"/>
          </a:p>
          <a:p>
            <a:pPr algn="ctr">
              <a:buNone/>
            </a:pPr>
            <a:r>
              <a:rPr lang="cs-CZ" sz="8000" b="1" dirty="0" smtClean="0"/>
              <a:t>Česká republika </a:t>
            </a:r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služby </a:t>
            </a:r>
            <a:endParaRPr lang="cs-CZ" sz="5000" b="1" dirty="0">
              <a:solidFill>
                <a:srgbClr val="74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740000"/>
                </a:solidFill>
                <a:latin typeface="+mn-lt"/>
              </a:rPr>
              <a:t>Doprava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686800" cy="43891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způsob pohybování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z místa A do místa B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jinými slovy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jde o přemisťování 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přepravují se osoby, zvířata, energie či informace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→můžeme ji rozdělit do několika částí 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Rozdělení dopravy</a:t>
            </a:r>
            <a:endParaRPr lang="cs-CZ" sz="4000" b="1" u="sng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686800" cy="4857784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3000" b="1" u="sng" dirty="0" smtClean="0">
                <a:solidFill>
                  <a:schemeClr val="accent1">
                    <a:lumMod val="75000"/>
                  </a:schemeClr>
                </a:solidFill>
              </a:rPr>
              <a:t>1. Pozemní </a:t>
            </a:r>
          </a:p>
          <a:p>
            <a:pPr>
              <a:lnSpc>
                <a:spcPct val="150000"/>
              </a:lnSpc>
              <a:buNone/>
            </a:pPr>
            <a:r>
              <a:rPr lang="cs-CZ" sz="2700" dirty="0" smtClean="0"/>
              <a:t>	</a:t>
            </a:r>
            <a:r>
              <a:rPr lang="cs-CZ" sz="2700" b="1" dirty="0" smtClean="0"/>
              <a:t>→ silniční </a:t>
            </a:r>
            <a:r>
              <a:rPr lang="cs-CZ" sz="2700" dirty="0" smtClean="0"/>
              <a:t>– automobil, motocykl, autobus, trolejbus </a:t>
            </a:r>
          </a:p>
          <a:p>
            <a:pPr>
              <a:lnSpc>
                <a:spcPct val="150000"/>
              </a:lnSpc>
              <a:buNone/>
            </a:pPr>
            <a:r>
              <a:rPr lang="cs-CZ" sz="2700" dirty="0" smtClean="0"/>
              <a:t>	</a:t>
            </a:r>
            <a:r>
              <a:rPr lang="cs-CZ" sz="2700" b="1" dirty="0" smtClean="0"/>
              <a:t>→ železniční </a:t>
            </a:r>
            <a:r>
              <a:rPr lang="cs-CZ" sz="2700" dirty="0" smtClean="0"/>
              <a:t>– vlaky, tramvaje, pozemní lanová dráha</a:t>
            </a:r>
          </a:p>
          <a:p>
            <a:pPr>
              <a:lnSpc>
                <a:spcPct val="150000"/>
              </a:lnSpc>
              <a:buNone/>
            </a:pPr>
            <a:endParaRPr lang="cs-CZ" sz="27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700" b="1" dirty="0" smtClean="0">
                <a:solidFill>
                  <a:schemeClr val="accent1">
                    <a:lumMod val="75000"/>
                  </a:schemeClr>
                </a:solidFill>
              </a:rPr>
              <a:t>MHD</a:t>
            </a:r>
            <a:r>
              <a:rPr lang="cs-CZ" sz="2700" dirty="0" smtClean="0"/>
              <a:t> – městská hromadná doprava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700" b="1" dirty="0" smtClean="0">
                <a:solidFill>
                  <a:schemeClr val="accent1">
                    <a:lumMod val="75000"/>
                  </a:schemeClr>
                </a:solidFill>
              </a:rPr>
              <a:t>metro</a:t>
            </a:r>
            <a:r>
              <a:rPr lang="cs-CZ" sz="2700" dirty="0" smtClean="0"/>
              <a:t> – patří do MHD, podzemní železniční doprava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721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u="sng" dirty="0" smtClean="0">
                <a:solidFill>
                  <a:schemeClr val="accent1">
                    <a:lumMod val="75000"/>
                  </a:schemeClr>
                </a:solidFill>
              </a:rPr>
              <a:t>2. Vodní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</a:t>
            </a:r>
            <a:r>
              <a:rPr lang="cs-CZ" sz="3200" dirty="0" smtClean="0"/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→ námořní </a:t>
            </a:r>
            <a:r>
              <a:rPr lang="cs-CZ" sz="3000" dirty="0" smtClean="0"/>
              <a:t>– přeprava po moři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→ vnitrozemská </a:t>
            </a:r>
            <a:r>
              <a:rPr lang="cs-CZ" sz="3000" dirty="0" smtClean="0"/>
              <a:t>– přeprava po řekách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 → osobní – parníky, zaoceánské lodě,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přívozy</a:t>
            </a:r>
            <a:r>
              <a:rPr lang="cs-CZ" sz="3000" dirty="0" smtClean="0"/>
              <a:t>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 → nákladní –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tankery</a:t>
            </a:r>
            <a:r>
              <a:rPr lang="cs-CZ" sz="3000" dirty="0" smtClean="0"/>
              <a:t>, kontejnerové lodě</a:t>
            </a:r>
          </a:p>
          <a:p>
            <a:pPr>
              <a:buNone/>
            </a:pPr>
            <a:r>
              <a:rPr lang="cs-CZ" sz="3000" dirty="0" smtClean="0"/>
              <a:t>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3000" b="1" dirty="0" smtClean="0"/>
              <a:t>válečná doprava </a:t>
            </a:r>
            <a:r>
              <a:rPr lang="cs-CZ" sz="3000" dirty="0" smtClean="0"/>
              <a:t>– bitevní lodě, ponorky    </a:t>
            </a:r>
            <a:endParaRPr lang="cs-CZ" sz="3000" dirty="0"/>
          </a:p>
        </p:txBody>
      </p:sp>
      <p:pic>
        <p:nvPicPr>
          <p:cNvPr id="5" name="Obrázek 4" descr="File:Bay of Gibraltar tanker.jpg"/>
          <p:cNvPicPr/>
          <p:nvPr/>
        </p:nvPicPr>
        <p:blipFill>
          <a:blip r:embed="rId2" cstate="print"/>
          <a:srcRect t="13814" r="13194" b="-152"/>
          <a:stretch>
            <a:fillRect/>
          </a:stretch>
        </p:blipFill>
        <p:spPr bwMode="auto">
          <a:xfrm>
            <a:off x="4000496" y="285728"/>
            <a:ext cx="5000660" cy="35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File:JENS ALBRECHT 1893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857364"/>
            <a:ext cx="7143800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181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u="sng" dirty="0" smtClean="0">
                <a:solidFill>
                  <a:schemeClr val="accent1">
                    <a:lumMod val="75000"/>
                  </a:schemeClr>
                </a:solidFill>
              </a:rPr>
              <a:t>3. Letecká  </a:t>
            </a:r>
          </a:p>
          <a:p>
            <a:pPr>
              <a:lnSpc>
                <a:spcPct val="150000"/>
              </a:lnSpc>
              <a:buNone/>
            </a:pPr>
            <a:r>
              <a:rPr lang="cs-CZ" sz="3200" dirty="0" smtClean="0"/>
              <a:t>	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→ vnitrostátní </a:t>
            </a:r>
            <a:r>
              <a:rPr lang="cs-CZ" sz="3000" dirty="0" smtClean="0"/>
              <a:t>– doprava uvnitř státu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→ mezistátní </a:t>
            </a:r>
            <a:r>
              <a:rPr lang="cs-CZ" sz="3000" dirty="0" smtClean="0"/>
              <a:t>– mezi státy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</a:t>
            </a:r>
            <a:r>
              <a:rPr lang="cs-CZ" sz="3000" b="1" dirty="0" smtClean="0"/>
              <a:t>→ mezikontinentální </a:t>
            </a:r>
            <a:r>
              <a:rPr lang="cs-CZ" sz="3000" dirty="0" smtClean="0"/>
              <a:t>– mezi kontinenty</a:t>
            </a:r>
          </a:p>
          <a:p>
            <a:pPr>
              <a:buNone/>
            </a:pPr>
            <a:endParaRPr lang="cs-CZ" sz="30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3000" b="1" dirty="0" smtClean="0"/>
              <a:t>Kosmická doprava     </a:t>
            </a:r>
          </a:p>
          <a:p>
            <a:pPr>
              <a:buNone/>
            </a:pPr>
            <a:r>
              <a:rPr lang="cs-CZ" sz="3200" dirty="0" smtClean="0"/>
              <a:t>  </a:t>
            </a:r>
            <a:endParaRPr lang="cs-CZ" sz="3000" dirty="0"/>
          </a:p>
        </p:txBody>
      </p:sp>
      <p:pic>
        <p:nvPicPr>
          <p:cNvPr id="5" name="Obrázek 4" descr="File:Air France Boeing 777-300ER F-GSQD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2000240"/>
            <a:ext cx="7429552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File:American Airlines B767-300ER BCN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142852"/>
            <a:ext cx="6072230" cy="29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543956" cy="52530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u="sng" dirty="0" smtClean="0">
                <a:solidFill>
                  <a:schemeClr val="accent1">
                    <a:lumMod val="75000"/>
                  </a:schemeClr>
                </a:solidFill>
              </a:rPr>
              <a:t>4. Ostatní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→ lanové dráhy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→ potrubní doprava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→ eskalátor, výtah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→ pošty, internet</a:t>
            </a:r>
            <a:endParaRPr lang="cs-CZ" sz="3000" dirty="0"/>
          </a:p>
        </p:txBody>
      </p:sp>
      <p:pic>
        <p:nvPicPr>
          <p:cNvPr id="4" name="Obrázek 3" descr="File:Lanová dráha V&amp;ecaron;truše, z OC Forum na V&amp;ecaron;truši (01)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285728"/>
            <a:ext cx="4357718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File:Escalators Canary Wharf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785926"/>
            <a:ext cx="3643338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Náhled verze z 1. 12. 2005, 04:22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4" y="3500438"/>
            <a:ext cx="2032387" cy="203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Náhled verze z 1. 4. 2006, 14:27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15140" y="4214818"/>
            <a:ext cx="1928826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24648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Doprava v České republice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472518" cy="478634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000" b="1" dirty="0" smtClean="0"/>
              <a:t>→ ČR je křižovatkou evropských cest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→ hlavní význam má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silniční a železniční doprava</a:t>
            </a:r>
          </a:p>
          <a:p>
            <a:pPr>
              <a:buNone/>
            </a:pPr>
            <a:r>
              <a:rPr lang="cs-CZ" sz="3000" dirty="0" smtClean="0"/>
              <a:t>		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- budování dálnic </a:t>
            </a:r>
          </a:p>
          <a:p>
            <a:pPr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- metro Praha, pendolino 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→ letecká doprava – mezinárodní letiště </a:t>
            </a:r>
          </a:p>
          <a:p>
            <a:pPr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- Ruzyně – letiště Václava Havla    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24648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Pražské metro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71490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délka metra: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59,4 km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počet linek: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3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	- </a:t>
            </a:r>
            <a:r>
              <a:rPr lang="cs-CZ" sz="3000" b="1" dirty="0" smtClean="0">
                <a:solidFill>
                  <a:schemeClr val="accent4">
                    <a:lumMod val="75000"/>
                  </a:schemeClr>
                </a:solidFill>
              </a:rPr>
              <a:t>A (zelená)</a:t>
            </a:r>
            <a:r>
              <a:rPr lang="cs-CZ" sz="3000" b="1" dirty="0" smtClean="0"/>
              <a:t>,</a:t>
            </a:r>
            <a:r>
              <a:rPr lang="cs-CZ" sz="30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rgbClr val="FFC000"/>
                </a:solidFill>
              </a:rPr>
              <a:t>B (žlutá), </a:t>
            </a:r>
            <a:r>
              <a:rPr lang="cs-CZ" sz="3000" b="1" dirty="0" smtClean="0">
                <a:solidFill>
                  <a:srgbClr val="C00000"/>
                </a:solidFill>
              </a:rPr>
              <a:t>C (červená)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za rok přepraví: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1,5 milion osob </a:t>
            </a:r>
            <a:endParaRPr lang="cs-CZ" sz="3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celkový počet stanic: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57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otevření metra: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9. května 1974 </a:t>
            </a:r>
          </a:p>
          <a:p>
            <a:pPr>
              <a:lnSpc>
                <a:spcPct val="150000"/>
              </a:lnSpc>
              <a:buNone/>
            </a:pP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Obrázek 5" descr="File:Prague metro plan 2008.svg"/>
          <p:cNvPicPr/>
          <p:nvPr/>
        </p:nvPicPr>
        <p:blipFill>
          <a:blip r:embed="rId2" cstate="print"/>
          <a:srcRect t="1256" r="10608" b="8319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24648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Naše železnice - pendolino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535892" cy="4740558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sz="2800" b="1" dirty="0" smtClean="0"/>
              <a:t>→ </a:t>
            </a:r>
            <a:r>
              <a:rPr lang="cs-CZ" sz="2800" dirty="0" smtClean="0"/>
              <a:t>patří k 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nejhustší železniční síti v Evropě </a:t>
            </a:r>
          </a:p>
          <a:p>
            <a:pPr>
              <a:lnSpc>
                <a:spcPct val="150000"/>
              </a:lnSpc>
              <a:buNone/>
            </a:pPr>
            <a:r>
              <a:rPr lang="cs-CZ" sz="2800" b="1" dirty="0" smtClean="0"/>
              <a:t>→ </a:t>
            </a:r>
            <a:r>
              <a:rPr lang="cs-CZ" sz="2800" dirty="0" smtClean="0"/>
              <a:t>celkem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10 000 km železnic </a:t>
            </a:r>
          </a:p>
          <a:p>
            <a:pPr>
              <a:lnSpc>
                <a:spcPct val="150000"/>
              </a:lnSpc>
              <a:buNone/>
            </a:pPr>
            <a:r>
              <a:rPr lang="cs-CZ" sz="2800" b="1" dirty="0" smtClean="0"/>
              <a:t>→ </a:t>
            </a:r>
            <a:r>
              <a:rPr lang="cs-CZ" sz="2800" dirty="0" smtClean="0"/>
              <a:t>mezinárodní vlaky: </a:t>
            </a:r>
            <a:r>
              <a:rPr lang="cs-CZ" sz="2800" b="1" dirty="0" smtClean="0"/>
              <a:t>EuroCity, SuperCity </a:t>
            </a:r>
          </a:p>
          <a:p>
            <a:pPr>
              <a:lnSpc>
                <a:spcPct val="150000"/>
              </a:lnSpc>
              <a:buNone/>
            </a:pPr>
            <a:r>
              <a:rPr lang="cs-CZ" sz="2800" b="1" dirty="0" smtClean="0"/>
              <a:t>→ </a:t>
            </a:r>
            <a:r>
              <a:rPr lang="cs-CZ" sz="2800" dirty="0" smtClean="0"/>
              <a:t>nejrychlejším vlakem u nás: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pendolina (250km/h)</a:t>
            </a:r>
            <a:r>
              <a:rPr lang="cs-CZ" sz="2800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" name="Obrázek 9" descr="File:Railway station praha holesovice and adjacent bridges.jpg"/>
          <p:cNvPicPr/>
          <p:nvPr/>
        </p:nvPicPr>
        <p:blipFill>
          <a:blip r:embed="rId2" cstate="print"/>
          <a:srcRect l="9921"/>
          <a:stretch>
            <a:fillRect/>
          </a:stretch>
        </p:blipFill>
        <p:spPr bwMode="auto">
          <a:xfrm>
            <a:off x="428596" y="1928802"/>
            <a:ext cx="5189216" cy="43234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File:Elektrická jednotka 680, Praha hlavní nádra&amp;zcaron;í.jpg"/>
          <p:cNvPicPr/>
          <p:nvPr/>
        </p:nvPicPr>
        <p:blipFill>
          <a:blip r:embed="rId3" cstate="print"/>
          <a:srcRect l="7463"/>
          <a:stretch>
            <a:fillRect/>
          </a:stretch>
        </p:blipFill>
        <p:spPr bwMode="auto">
          <a:xfrm>
            <a:off x="3967085" y="1484784"/>
            <a:ext cx="4929222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96086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Ruzyně – letiště Václava Havla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543956" cy="492922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</a:t>
            </a:r>
            <a:r>
              <a:rPr lang="cs-CZ" sz="3000" b="1" dirty="0" smtClean="0"/>
              <a:t>oficiální název byl Praha Ruzyně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2012 – Letiště Václava Havla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otevření: </a:t>
            </a:r>
            <a:r>
              <a:rPr lang="cs-CZ" sz="3000" b="1" dirty="0" smtClean="0"/>
              <a:t>5. dubna 1937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za rok přepraví: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přes 10 milionů osob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další velká letiště: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Brno Tuřany, Karlovy Vary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				       </a:t>
            </a:r>
            <a:r>
              <a:rPr lang="cs-CZ" sz="300" b="1" dirty="0" smtClean="0">
                <a:solidFill>
                  <a:schemeClr val="accent1">
                    <a:lumMod val="75000"/>
                  </a:schemeClr>
                </a:solidFill>
              </a:rPr>
              <a:t>     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Kunovice, Pardubice…</a:t>
            </a:r>
          </a:p>
          <a:p>
            <a:pPr>
              <a:buNone/>
            </a:pPr>
            <a:r>
              <a:rPr lang="cs-CZ" sz="2800" b="1" dirty="0" smtClean="0"/>
              <a:t>  </a:t>
            </a:r>
            <a:endParaRPr lang="cs-CZ" dirty="0"/>
          </a:p>
        </p:txBody>
      </p:sp>
      <p:pic>
        <p:nvPicPr>
          <p:cNvPr id="6" name="Obrázek 5" descr="File:Letišt&amp;ecaron; Ruzyn&amp;ecaron;, pohled z plochy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785926"/>
            <a:ext cx="6357982" cy="35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File:Csa b737-400 ok-dgm arp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3071810"/>
            <a:ext cx="4974902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7431" r="3758" b="13265"/>
          <a:stretch>
            <a:fillRect/>
          </a:stretch>
        </p:blipFill>
        <p:spPr bwMode="auto">
          <a:xfrm>
            <a:off x="500034" y="1214422"/>
            <a:ext cx="8286808" cy="564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357214"/>
            <a:ext cx="8435280" cy="700092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Citace</a:t>
            </a:r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r>
              <a:rPr lang="cs-CZ" sz="900" dirty="0" smtClean="0"/>
              <a:t>[1]-[cit. 2012-20-4]. Dostupný pod licencí Creative Commons z www:&lt;http://commons.wikimedia.org/wiki/File:JENS_ALBRECHT_1893.jpg?uselang=cs&gt;</a:t>
            </a:r>
          </a:p>
          <a:p>
            <a:pPr>
              <a:buNone/>
            </a:pPr>
            <a:r>
              <a:rPr lang="cs-CZ" sz="900" dirty="0" smtClean="0"/>
              <a:t>[2]-[cit. 2012-20-4]. Dostupný pod licencí Creative Commons z www:&lt;http://commons.wikimedia.org/wiki/File:Bay_of_Gibraltar_tanker.jpg?uselang=cs&gt;</a:t>
            </a:r>
          </a:p>
          <a:p>
            <a:pPr>
              <a:buNone/>
            </a:pPr>
            <a:r>
              <a:rPr lang="cs-CZ" sz="900" dirty="0" smtClean="0"/>
              <a:t>[3]-[cit. 2012-20-4]. Dostupný pod licencí Creative Commons z www:&lt;http://commons.wikimedia.org/wiki/File:Air_France_Boeing_777-300ER_F-GSQD.jpg&gt;</a:t>
            </a:r>
          </a:p>
          <a:p>
            <a:pPr>
              <a:buNone/>
            </a:pPr>
            <a:r>
              <a:rPr lang="cs-CZ" sz="900" dirty="0" smtClean="0"/>
              <a:t>[4]-[cit. 2012-20-4]. Dostupný pod licencí Creative Commons z www: </a:t>
            </a:r>
          </a:p>
          <a:p>
            <a:pPr>
              <a:buNone/>
            </a:pPr>
            <a:r>
              <a:rPr lang="cs-CZ" sz="900" dirty="0" smtClean="0"/>
              <a:t>&lt;http://commons.wikimedia.org/wiki/File:Lanov%C3%A1_dr%C3%A1ha_V%C4%9Btru%C5%A1e,_z_OC_Forum_na_V%C4%9Btru%</a:t>
            </a:r>
          </a:p>
          <a:p>
            <a:pPr>
              <a:buNone/>
            </a:pPr>
            <a:r>
              <a:rPr lang="cs-CZ" sz="900" dirty="0" smtClean="0"/>
              <a:t>C5%A1i_%2801%29.jpg?uselang=cs&gt;</a:t>
            </a:r>
          </a:p>
          <a:p>
            <a:pPr>
              <a:buNone/>
            </a:pPr>
            <a:r>
              <a:rPr lang="cs-CZ" sz="900" dirty="0" smtClean="0"/>
              <a:t>[5]-[cit. 2012-20-4]. Dostupný pod licencí Creative Commons z www:&lt;http://commons.wikimedia.org/wiki/File:Escalators_Canary_Wharf.jpg&gt;</a:t>
            </a:r>
          </a:p>
          <a:p>
            <a:pPr>
              <a:buNone/>
            </a:pPr>
            <a:r>
              <a:rPr lang="cs-CZ" sz="900" dirty="0" smtClean="0"/>
              <a:t>[6]-[cit. 2012-20-4]. Dostupný pod licencí Creative Commons z www:&lt;http://commons.wikimedia.org/wiki/File:Internet-mail.svg?uselang=cs&gt;</a:t>
            </a:r>
          </a:p>
          <a:p>
            <a:pPr>
              <a:buNone/>
            </a:pPr>
            <a:r>
              <a:rPr lang="cs-CZ" sz="900" dirty="0" smtClean="0"/>
              <a:t>[7]-[cit. 2012-20-4]. Dostupný pod licencí Creative Commons z www:&lt;http://commons.wikimedia.org/wiki/File:Applications-internet.svg?uselang=cs&gt;</a:t>
            </a:r>
          </a:p>
          <a:p>
            <a:pPr>
              <a:buNone/>
            </a:pPr>
            <a:r>
              <a:rPr lang="cs-CZ" sz="900" dirty="0" smtClean="0"/>
              <a:t>[8]-[cit. 2012-20-4]. Dostupný pod licencí Creative Commons z www:&lt;http://commons.wikimedia.org/wiki/File:Prague_metro_plan_2008.svg?uselang=cs&gt;</a:t>
            </a:r>
          </a:p>
          <a:p>
            <a:pPr>
              <a:buNone/>
            </a:pPr>
            <a:r>
              <a:rPr lang="cs-CZ" sz="900" dirty="0" smtClean="0"/>
              <a:t>[9]-[cit. 2012-20-4]. Dostupný pod licencí Creative Commons z www: </a:t>
            </a:r>
          </a:p>
          <a:p>
            <a:pPr>
              <a:buNone/>
            </a:pPr>
            <a:r>
              <a:rPr lang="cs-CZ" sz="900" dirty="0" smtClean="0"/>
              <a:t>&lt;http://commons.wikimedia.org/wiki/File:Railway_station_praha_holesovice_and_adjacent_bridges.jpg?uselang=cs&gt;</a:t>
            </a:r>
          </a:p>
          <a:p>
            <a:pPr>
              <a:buNone/>
            </a:pPr>
            <a:r>
              <a:rPr lang="cs-CZ" sz="900" dirty="0" smtClean="0"/>
              <a:t>[10]-[cit. 2012-20-4]. Dostupný pod licencí Creative Commons z www: </a:t>
            </a:r>
          </a:p>
          <a:p>
            <a:pPr>
              <a:buNone/>
            </a:pPr>
            <a:r>
              <a:rPr lang="cs-CZ" sz="900" dirty="0" smtClean="0"/>
              <a:t>&lt;http://commons.wikimedia.org/wiki/File:Elektrick%C3%A1_jednotka_680,_Praha_hlavn%C3%AD_n%C3%A1dra%C5%BE%C3%AD.</a:t>
            </a:r>
          </a:p>
          <a:p>
            <a:pPr>
              <a:buNone/>
            </a:pPr>
            <a:r>
              <a:rPr lang="cs-CZ" sz="900" dirty="0" smtClean="0"/>
              <a:t>jpg?uselang=cs&gt;</a:t>
            </a:r>
          </a:p>
          <a:p>
            <a:pPr>
              <a:buNone/>
            </a:pPr>
            <a:r>
              <a:rPr lang="cs-CZ" sz="900" dirty="0" smtClean="0"/>
              <a:t>[11]-[cit. 2012-20-4]. Dostupný pod licencí Creative Commons z www: </a:t>
            </a:r>
          </a:p>
          <a:p>
            <a:pPr>
              <a:buNone/>
            </a:pPr>
            <a:r>
              <a:rPr lang="cs-CZ" sz="900" dirty="0" smtClean="0"/>
              <a:t>&lt;http://commons.wikimedia.org/wiki/File:Leti%C5%A1t%C4%9B_Ruzyn%C4%9B,_pohled_z_plochy.jpg&gt;</a:t>
            </a:r>
          </a:p>
          <a:p>
            <a:pPr>
              <a:buNone/>
            </a:pPr>
            <a:r>
              <a:rPr lang="cs-CZ" sz="900" dirty="0" smtClean="0"/>
              <a:t>[12]-[cit. 2012-20-4]. Dostupný pod licencí Creative Commons z </a:t>
            </a:r>
            <a:r>
              <a:rPr lang="cs-CZ" sz="900" smtClean="0"/>
              <a:t>www:&lt;http</a:t>
            </a:r>
            <a:r>
              <a:rPr lang="cs-CZ" sz="900" dirty="0" smtClean="0"/>
              <a:t>://commons.wikimedia.org/wiki/File:Csa_b737-400_ok-dgm_arp.jpg?uselang=</a:t>
            </a:r>
            <a:r>
              <a:rPr lang="cs-CZ" sz="900" dirty="0" err="1" smtClean="0"/>
              <a:t>cs</a:t>
            </a:r>
            <a:r>
              <a:rPr lang="cs-CZ" sz="900" dirty="0" smtClean="0"/>
              <a:t>&gt;</a:t>
            </a:r>
          </a:p>
          <a:p>
            <a:pPr marL="0" indent="0">
              <a:buNone/>
            </a:pPr>
            <a:r>
              <a:rPr lang="cs-CZ" sz="900" dirty="0" smtClean="0"/>
              <a:t>[13</a:t>
            </a:r>
            <a:r>
              <a:rPr lang="cs-CZ" sz="900" dirty="0"/>
              <a:t>]-BORECKÝ Daniel, CHALUPA Petr, NOVÁK Svatopluk, Zeměpis pro 8. ročník, 2. díl Česká republika, nakladatelství Nová Škola, Brno 2009, 95 s.   </a:t>
            </a:r>
          </a:p>
          <a:p>
            <a:pPr marL="0" indent="0">
              <a:buNone/>
            </a:pPr>
            <a:r>
              <a:rPr lang="cs-CZ" sz="900" dirty="0" smtClean="0"/>
              <a:t>[14</a:t>
            </a:r>
            <a:r>
              <a:rPr lang="cs-CZ" sz="900" dirty="0"/>
              <a:t>]-JEŘÁBEK Milan, Anděl Jiří, PEŠTOVÁ Jana, KASTNER Jiří, Zeměpis 8 – učebnice pro základní školy a víceletá gymnázia, Nakladatelství Fraus, Plzeň 2006, 128 s.</a:t>
            </a:r>
          </a:p>
          <a:p>
            <a:pPr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3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223</TotalTime>
  <Words>186</Words>
  <Application>Microsoft Office PowerPoint</Application>
  <PresentationFormat>Předvádění na obrazovce (4:3)</PresentationFormat>
  <Paragraphs>126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Prezentace aplikace PowerPoint</vt:lpstr>
      <vt:lpstr>Prezentace aplikace PowerPoint</vt:lpstr>
      <vt:lpstr>Doprava</vt:lpstr>
      <vt:lpstr>Rozdělení dopravy</vt:lpstr>
      <vt:lpstr>Prezentace aplikace PowerPoint</vt:lpstr>
      <vt:lpstr>Prezentace aplikace PowerPoint</vt:lpstr>
      <vt:lpstr>Prezentace aplikace PowerPoint</vt:lpstr>
      <vt:lpstr>Doprava v České republice</vt:lpstr>
      <vt:lpstr>Pražské metro</vt:lpstr>
      <vt:lpstr>Naše železnice - pendolino</vt:lpstr>
      <vt:lpstr>Ruzyně – letiště Václava Havla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Pekklo</dc:creator>
  <cp:lastModifiedBy>pc</cp:lastModifiedBy>
  <cp:revision>41</cp:revision>
  <dcterms:created xsi:type="dcterms:W3CDTF">2012-06-23T08:18:06Z</dcterms:created>
  <dcterms:modified xsi:type="dcterms:W3CDTF">2012-06-28T06:23:19Z</dcterms:modified>
</cp:coreProperties>
</file>