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1" r:id="rId3"/>
    <p:sldId id="262" r:id="rId4"/>
    <p:sldId id="257" r:id="rId5"/>
    <p:sldId id="258" r:id="rId6"/>
    <p:sldId id="259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E7597C-19F6-454A-B14D-F5C9EB94379A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B2B0505-BC69-4A10-8C96-55074DB3B48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/>
              <a:t>CZ </a:t>
            </a:r>
            <a:r>
              <a:rPr lang="cs-CZ" sz="2000" dirty="0" smtClean="0"/>
              <a:t>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</a:t>
            </a:r>
            <a:r>
              <a:rPr lang="cs-CZ" sz="2000" dirty="0" smtClean="0">
                <a:cs typeface="Times New Roman" pitchFamily="18" charset="0"/>
              </a:rPr>
              <a:t>Z 8/17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Zeměpis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 smtClean="0">
                <a:cs typeface="Times New Roman" pitchFamily="18" charset="0"/>
              </a:rPr>
              <a:t>8. ročník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</a:t>
            </a:r>
            <a:r>
              <a:rPr lang="cs-CZ" sz="2000" b="1" dirty="0" smtClean="0">
                <a:cs typeface="Times New Roman" pitchFamily="18" charset="0"/>
              </a:rPr>
              <a:t>titulu): </a:t>
            </a:r>
            <a:r>
              <a:rPr lang="cs-CZ" sz="2000" dirty="0" smtClean="0">
                <a:cs typeface="Times New Roman" pitchFamily="18" charset="0"/>
              </a:rPr>
              <a:t>Tomáš Szabo (Bc.)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708545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t="24194" b="12903"/>
          <a:stretch>
            <a:fillRect/>
          </a:stretch>
        </p:blipFill>
        <p:spPr bwMode="auto">
          <a:xfrm>
            <a:off x="1571604" y="2285992"/>
            <a:ext cx="624840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2500306"/>
            <a:ext cx="8286808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Česká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sz="3000" b="1" dirty="0" smtClean="0"/>
              <a:t>Klíčová slova: </a:t>
            </a:r>
            <a:r>
              <a:rPr lang="cs-CZ" sz="2500" dirty="0" smtClean="0"/>
              <a:t>administrativní členění ČR, kraje,  </a:t>
            </a:r>
          </a:p>
          <a:p>
            <a:pPr>
              <a:buNone/>
            </a:pPr>
            <a:r>
              <a:rPr lang="cs-CZ" sz="2500" dirty="0" smtClean="0"/>
              <a:t>                                  obec, magistrát, NUTS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sz="3000" b="1" dirty="0" smtClean="0"/>
              <a:t>Anotace: </a:t>
            </a:r>
            <a:r>
              <a:rPr lang="cs-CZ" sz="2500" dirty="0" smtClean="0"/>
              <a:t>slouží k získání a osvojení základních  </a:t>
            </a:r>
          </a:p>
          <a:p>
            <a:pPr>
              <a:buNone/>
            </a:pPr>
            <a:r>
              <a:rPr lang="cs-CZ" sz="2500" dirty="0" smtClean="0"/>
              <a:t>                       znalostí v oblasti správního rozdělení ČR    </a:t>
            </a: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6596" r="3758" b="12246"/>
          <a:stretch>
            <a:fillRect/>
          </a:stretch>
        </p:blipFill>
        <p:spPr bwMode="auto">
          <a:xfrm>
            <a:off x="500034" y="0"/>
            <a:ext cx="8286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endParaRPr lang="cs-CZ" sz="8000" b="1" dirty="0" smtClean="0"/>
          </a:p>
          <a:p>
            <a:pPr algn="ctr">
              <a:buNone/>
            </a:pPr>
            <a:r>
              <a:rPr lang="cs-CZ" sz="8000" b="1" dirty="0" smtClean="0"/>
              <a:t>Česká republika </a:t>
            </a:r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kraje </a:t>
            </a:r>
            <a:endParaRPr lang="cs-CZ" sz="5000" b="1" dirty="0">
              <a:solidFill>
                <a:srgbClr val="7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Administrativní členění ČR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186766" cy="43891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3500" b="1" dirty="0" smtClean="0">
                <a:solidFill>
                  <a:schemeClr val="accent1">
                    <a:lumMod val="75000"/>
                  </a:schemeClr>
                </a:solidFill>
              </a:rPr>
              <a:t>ČR můžeme rozdělit z historického hlediska na tři části:</a:t>
            </a:r>
          </a:p>
          <a:p>
            <a:pPr>
              <a:lnSpc>
                <a:spcPct val="150000"/>
              </a:lnSpc>
              <a:buNone/>
            </a:pPr>
            <a:r>
              <a:rPr lang="cs-CZ" sz="3500" dirty="0" smtClean="0"/>
              <a:t>				→ Čechy</a:t>
            </a:r>
          </a:p>
          <a:p>
            <a:pPr>
              <a:lnSpc>
                <a:spcPct val="150000"/>
              </a:lnSpc>
              <a:buNone/>
            </a:pPr>
            <a:r>
              <a:rPr lang="cs-CZ" sz="3500" dirty="0" smtClean="0"/>
              <a:t>				→ Morava</a:t>
            </a:r>
          </a:p>
          <a:p>
            <a:pPr>
              <a:lnSpc>
                <a:spcPct val="150000"/>
              </a:lnSpc>
              <a:buNone/>
            </a:pPr>
            <a:r>
              <a:rPr lang="cs-CZ" sz="3500" dirty="0" smtClean="0"/>
              <a:t>				→ Slezsko </a:t>
            </a:r>
            <a:endParaRPr lang="cs-CZ" sz="3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401080" cy="588356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b="1" u="sng" dirty="0" smtClean="0">
                <a:solidFill>
                  <a:schemeClr val="accent1">
                    <a:lumMod val="75000"/>
                  </a:schemeClr>
                </a:solidFill>
              </a:rPr>
              <a:t>NUTS</a:t>
            </a:r>
            <a:r>
              <a:rPr lang="cs-CZ" sz="3000" b="1" u="sng" dirty="0" smtClean="0">
                <a:solidFill>
                  <a:srgbClr val="C00000"/>
                </a:solidFill>
              </a:rPr>
              <a:t> </a:t>
            </a:r>
          </a:p>
          <a:p>
            <a:pPr>
              <a:buNone/>
            </a:pPr>
            <a:r>
              <a:rPr lang="cs-CZ" sz="2800" dirty="0" smtClean="0"/>
              <a:t>	-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N</a:t>
            </a:r>
            <a:r>
              <a:rPr lang="fr-FR" sz="2800" dirty="0" smtClean="0"/>
              <a:t>omenclature des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U</a:t>
            </a:r>
            <a:r>
              <a:rPr lang="fr-FR" sz="2800" dirty="0" smtClean="0"/>
              <a:t>nites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fr-FR" sz="2800" dirty="0" smtClean="0"/>
              <a:t>erritoriales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fr-FR" sz="2800" dirty="0" smtClean="0"/>
              <a:t>tatistique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- Nomenklatura územních statistických jednotek</a:t>
            </a:r>
          </a:p>
          <a:p>
            <a:pPr>
              <a:buNone/>
            </a:pPr>
            <a:r>
              <a:rPr lang="cs-CZ" sz="2800" dirty="0" smtClean="0"/>
              <a:t>		       jinými slovy rozdělení území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dirty="0" smtClean="0">
                <a:latin typeface="Book Antiqua"/>
              </a:rPr>
              <a:t>→ </a:t>
            </a:r>
            <a:r>
              <a:rPr lang="cs-CZ" sz="3000" dirty="0" smtClean="0"/>
              <a:t>NUTS-0: stát (Česká republika)</a:t>
            </a:r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dirty="0" smtClean="0">
                <a:latin typeface="Book Antiqua"/>
              </a:rPr>
              <a:t>→ </a:t>
            </a:r>
            <a:r>
              <a:rPr lang="cs-CZ" sz="3000" dirty="0" smtClean="0"/>
              <a:t>NUTS-1: území nad 3 mil</a:t>
            </a:r>
          </a:p>
          <a:p>
            <a:pPr>
              <a:buNone/>
            </a:pPr>
            <a:r>
              <a:rPr lang="cs-CZ" sz="3000" dirty="0" smtClean="0"/>
              <a:t>		</a:t>
            </a:r>
            <a:r>
              <a:rPr lang="cs-CZ" sz="3000" dirty="0" smtClean="0">
                <a:latin typeface="Book Antiqua"/>
              </a:rPr>
              <a:t>→ </a:t>
            </a:r>
            <a:r>
              <a:rPr lang="cs-CZ" sz="3000" dirty="0" smtClean="0"/>
              <a:t>NUTS-2: region nad 800 tis. obyvatel</a:t>
            </a:r>
          </a:p>
          <a:p>
            <a:pPr>
              <a:buNone/>
            </a:pPr>
            <a:r>
              <a:rPr lang="cs-CZ" sz="3000" dirty="0" smtClean="0"/>
              <a:t>	</a:t>
            </a:r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b="1" dirty="0" smtClean="0">
                <a:solidFill>
                  <a:schemeClr val="accent2">
                    <a:lumMod val="75000"/>
                  </a:schemeClr>
                </a:solidFill>
              </a:rPr>
              <a:t>NUTS-3: kraj</a:t>
            </a:r>
          </a:p>
          <a:p>
            <a:pPr>
              <a:buNone/>
            </a:pPr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b="1" dirty="0" smtClean="0">
                <a:solidFill>
                  <a:schemeClr val="accent2">
                    <a:lumMod val="75000"/>
                  </a:schemeClr>
                </a:solidFill>
              </a:rPr>
              <a:t>NUTS-4: okres</a:t>
            </a:r>
          </a:p>
          <a:p>
            <a:pPr>
              <a:buNone/>
            </a:pPr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		</a:t>
            </a:r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b="1" dirty="0" smtClean="0">
                <a:solidFill>
                  <a:schemeClr val="accent2">
                    <a:lumMod val="75000"/>
                  </a:schemeClr>
                </a:solidFill>
              </a:rPr>
              <a:t>NUTS-5: obec 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475656" y="2132856"/>
            <a:ext cx="0" cy="36004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475656" y="2492896"/>
            <a:ext cx="504056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11031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000" b="1" dirty="0" smtClean="0">
                <a:solidFill>
                  <a:srgbClr val="740000"/>
                </a:solidFill>
              </a:rPr>
              <a:t>Zakreslete do mapy kraje ČR. </a:t>
            </a:r>
            <a:endParaRPr lang="cs-CZ" sz="4000" b="1" dirty="0"/>
          </a:p>
        </p:txBody>
      </p:sp>
      <p:pic>
        <p:nvPicPr>
          <p:cNvPr id="56" name="Picture 2" descr="C:\Users\Petra\Desktop\asads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071547"/>
            <a:ext cx="9144001" cy="5643602"/>
          </a:xfrm>
          <a:prstGeom prst="rect">
            <a:avLst/>
          </a:prstGeom>
          <a:noFill/>
        </p:spPr>
      </p:pic>
      <p:pic>
        <p:nvPicPr>
          <p:cNvPr id="1026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12201" t="21440" r="86749" b="73520"/>
          <a:stretch>
            <a:fillRect/>
          </a:stretch>
        </p:blipFill>
        <p:spPr bwMode="auto">
          <a:xfrm>
            <a:off x="3214678" y="3143248"/>
            <a:ext cx="72008" cy="216024"/>
          </a:xfrm>
          <a:prstGeom prst="rect">
            <a:avLst/>
          </a:prstGeom>
          <a:noFill/>
        </p:spPr>
      </p:pic>
      <p:pic>
        <p:nvPicPr>
          <p:cNvPr id="28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53150" t="56720" r="21650" b="28160"/>
          <a:stretch>
            <a:fillRect/>
          </a:stretch>
        </p:blipFill>
        <p:spPr bwMode="auto">
          <a:xfrm>
            <a:off x="3071802" y="2714620"/>
            <a:ext cx="1008113" cy="378042"/>
          </a:xfrm>
          <a:prstGeom prst="rect">
            <a:avLst/>
          </a:prstGeom>
          <a:noFill/>
        </p:spPr>
      </p:pic>
      <p:pic>
        <p:nvPicPr>
          <p:cNvPr id="29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16401" t="19760" r="79399" b="70160"/>
          <a:stretch>
            <a:fillRect/>
          </a:stretch>
        </p:blipFill>
        <p:spPr bwMode="auto">
          <a:xfrm>
            <a:off x="3357554" y="3571876"/>
            <a:ext cx="288032" cy="432048"/>
          </a:xfrm>
          <a:prstGeom prst="rect">
            <a:avLst/>
          </a:prstGeom>
          <a:noFill/>
        </p:spPr>
      </p:pic>
      <p:pic>
        <p:nvPicPr>
          <p:cNvPr id="30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21651" t="19760" r="74149" b="70160"/>
          <a:stretch>
            <a:fillRect/>
          </a:stretch>
        </p:blipFill>
        <p:spPr bwMode="auto">
          <a:xfrm>
            <a:off x="2928926" y="5143512"/>
            <a:ext cx="288032" cy="432048"/>
          </a:xfrm>
          <a:prstGeom prst="rect">
            <a:avLst/>
          </a:prstGeom>
          <a:noFill/>
        </p:spPr>
      </p:pic>
      <p:pic>
        <p:nvPicPr>
          <p:cNvPr id="31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25851" t="19760" r="68899" b="70160"/>
          <a:stretch>
            <a:fillRect/>
          </a:stretch>
        </p:blipFill>
        <p:spPr bwMode="auto">
          <a:xfrm>
            <a:off x="1285852" y="4143380"/>
            <a:ext cx="360040" cy="432048"/>
          </a:xfrm>
          <a:prstGeom prst="rect">
            <a:avLst/>
          </a:prstGeom>
          <a:noFill/>
        </p:spPr>
      </p:pic>
      <p:pic>
        <p:nvPicPr>
          <p:cNvPr id="32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31100" t="19760" r="63650" b="70160"/>
          <a:stretch>
            <a:fillRect/>
          </a:stretch>
        </p:blipFill>
        <p:spPr bwMode="auto">
          <a:xfrm>
            <a:off x="785786" y="2786058"/>
            <a:ext cx="360040" cy="432048"/>
          </a:xfrm>
          <a:prstGeom prst="rect">
            <a:avLst/>
          </a:prstGeom>
          <a:noFill/>
        </p:spPr>
      </p:pic>
      <p:pic>
        <p:nvPicPr>
          <p:cNvPr id="33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36350" t="19760" r="58400" b="70160"/>
          <a:stretch>
            <a:fillRect/>
          </a:stretch>
        </p:blipFill>
        <p:spPr bwMode="auto">
          <a:xfrm>
            <a:off x="2143108" y="2214554"/>
            <a:ext cx="360040" cy="432048"/>
          </a:xfrm>
          <a:prstGeom prst="rect">
            <a:avLst/>
          </a:prstGeom>
          <a:noFill/>
        </p:spPr>
      </p:pic>
      <p:pic>
        <p:nvPicPr>
          <p:cNvPr id="34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42650" t="21440" r="54200" b="71840"/>
          <a:stretch>
            <a:fillRect/>
          </a:stretch>
        </p:blipFill>
        <p:spPr bwMode="auto">
          <a:xfrm>
            <a:off x="3786182" y="1714488"/>
            <a:ext cx="216024" cy="288032"/>
          </a:xfrm>
          <a:prstGeom prst="rect">
            <a:avLst/>
          </a:prstGeom>
          <a:noFill/>
        </p:spPr>
      </p:pic>
      <p:cxnSp>
        <p:nvCxnSpPr>
          <p:cNvPr id="38" name="Přímá spojovací šipka 37"/>
          <p:cNvCxnSpPr>
            <a:stCxn id="28" idx="2"/>
            <a:endCxn id="1026" idx="3"/>
          </p:cNvCxnSpPr>
          <p:nvPr/>
        </p:nvCxnSpPr>
        <p:spPr>
          <a:xfrm rot="5400000">
            <a:off x="3351974" y="3027375"/>
            <a:ext cx="158598" cy="289173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53150" t="28160" r="16400" b="63440"/>
          <a:stretch>
            <a:fillRect/>
          </a:stretch>
        </p:blipFill>
        <p:spPr bwMode="auto">
          <a:xfrm>
            <a:off x="2428860" y="3857628"/>
            <a:ext cx="1670586" cy="288032"/>
          </a:xfrm>
          <a:prstGeom prst="rect">
            <a:avLst/>
          </a:prstGeom>
          <a:noFill/>
        </p:spPr>
      </p:pic>
      <p:pic>
        <p:nvPicPr>
          <p:cNvPr id="41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53150" t="41600" r="20600" b="48320"/>
          <a:stretch>
            <a:fillRect/>
          </a:stretch>
        </p:blipFill>
        <p:spPr bwMode="auto">
          <a:xfrm>
            <a:off x="2285984" y="5143512"/>
            <a:ext cx="1728192" cy="414766"/>
          </a:xfrm>
          <a:prstGeom prst="rect">
            <a:avLst/>
          </a:prstGeom>
          <a:noFill/>
        </p:spPr>
      </p:pic>
      <p:pic>
        <p:nvPicPr>
          <p:cNvPr id="1027" name="Picture 3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8001" t="80239" r="64700" b="11361"/>
          <a:stretch>
            <a:fillRect/>
          </a:stretch>
        </p:blipFill>
        <p:spPr bwMode="auto">
          <a:xfrm>
            <a:off x="3286116" y="1857364"/>
            <a:ext cx="1296144" cy="249258"/>
          </a:xfrm>
          <a:prstGeom prst="rect">
            <a:avLst/>
          </a:prstGeom>
          <a:noFill/>
        </p:spPr>
      </p:pic>
      <p:pic>
        <p:nvPicPr>
          <p:cNvPr id="1028" name="Picture 4" descr="C:\Users\Petra\Desktop\747.jpg"/>
          <p:cNvPicPr>
            <a:picLocks noChangeAspect="1" noChangeArrowheads="1"/>
          </p:cNvPicPr>
          <p:nvPr/>
        </p:nvPicPr>
        <p:blipFill>
          <a:blip r:embed="rId4" cstate="print"/>
          <a:srcRect l="18500" t="21440" r="58400" b="63440"/>
          <a:stretch>
            <a:fillRect/>
          </a:stretch>
        </p:blipFill>
        <p:spPr bwMode="auto">
          <a:xfrm>
            <a:off x="500034" y="2857496"/>
            <a:ext cx="1080120" cy="441868"/>
          </a:xfrm>
          <a:prstGeom prst="rect">
            <a:avLst/>
          </a:prstGeom>
          <a:noFill/>
        </p:spPr>
      </p:pic>
      <p:pic>
        <p:nvPicPr>
          <p:cNvPr id="43" name="Picture 4" descr="C:\Users\Petra\Desktop\747.jpg"/>
          <p:cNvPicPr>
            <a:picLocks noChangeAspect="1" noChangeArrowheads="1"/>
          </p:cNvPicPr>
          <p:nvPr/>
        </p:nvPicPr>
        <p:blipFill>
          <a:blip r:embed="rId4" cstate="print"/>
          <a:srcRect l="18500" t="43280" r="63650" b="41600"/>
          <a:stretch>
            <a:fillRect/>
          </a:stretch>
        </p:blipFill>
        <p:spPr bwMode="auto">
          <a:xfrm>
            <a:off x="857224" y="3929066"/>
            <a:ext cx="1224136" cy="648072"/>
          </a:xfrm>
          <a:prstGeom prst="rect">
            <a:avLst/>
          </a:prstGeom>
          <a:noFill/>
        </p:spPr>
      </p:pic>
      <p:pic>
        <p:nvPicPr>
          <p:cNvPr id="1029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2751" t="6320" r="94099" b="85280"/>
          <a:stretch>
            <a:fillRect/>
          </a:stretch>
        </p:blipFill>
        <p:spPr bwMode="auto">
          <a:xfrm>
            <a:off x="4929190" y="2500306"/>
            <a:ext cx="216024" cy="360040"/>
          </a:xfrm>
          <a:prstGeom prst="rect">
            <a:avLst/>
          </a:prstGeom>
          <a:noFill/>
        </p:spPr>
      </p:pic>
      <p:pic>
        <p:nvPicPr>
          <p:cNvPr id="1030" name="Picture 6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4200" t="28160" r="65351" b="56615"/>
          <a:stretch>
            <a:fillRect/>
          </a:stretch>
        </p:blipFill>
        <p:spPr bwMode="auto">
          <a:xfrm rot="2485291">
            <a:off x="4589084" y="2583186"/>
            <a:ext cx="1269853" cy="411219"/>
          </a:xfrm>
          <a:prstGeom prst="rect">
            <a:avLst/>
          </a:prstGeom>
          <a:noFill/>
        </p:spPr>
      </p:pic>
      <p:pic>
        <p:nvPicPr>
          <p:cNvPr id="44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6951" t="8000" r="87799" b="85280"/>
          <a:stretch>
            <a:fillRect/>
          </a:stretch>
        </p:blipFill>
        <p:spPr bwMode="auto">
          <a:xfrm>
            <a:off x="5286380" y="3571876"/>
            <a:ext cx="360040" cy="288032"/>
          </a:xfrm>
          <a:prstGeom prst="rect">
            <a:avLst/>
          </a:prstGeom>
          <a:noFill/>
        </p:spPr>
      </p:pic>
      <p:pic>
        <p:nvPicPr>
          <p:cNvPr id="45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13251" t="8000" r="81499" b="85280"/>
          <a:stretch>
            <a:fillRect/>
          </a:stretch>
        </p:blipFill>
        <p:spPr bwMode="auto">
          <a:xfrm>
            <a:off x="4643438" y="4572008"/>
            <a:ext cx="360040" cy="288032"/>
          </a:xfrm>
          <a:prstGeom prst="rect">
            <a:avLst/>
          </a:prstGeom>
          <a:noFill/>
        </p:spPr>
      </p:pic>
      <p:pic>
        <p:nvPicPr>
          <p:cNvPr id="46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19551" t="6320" r="75199" b="85280"/>
          <a:stretch>
            <a:fillRect/>
          </a:stretch>
        </p:blipFill>
        <p:spPr bwMode="auto">
          <a:xfrm>
            <a:off x="6000760" y="5214950"/>
            <a:ext cx="360040" cy="360040"/>
          </a:xfrm>
          <a:prstGeom prst="rect">
            <a:avLst/>
          </a:prstGeom>
          <a:noFill/>
        </p:spPr>
      </p:pic>
      <p:pic>
        <p:nvPicPr>
          <p:cNvPr id="47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26900" t="6320" r="67850" b="85280"/>
          <a:stretch>
            <a:fillRect/>
          </a:stretch>
        </p:blipFill>
        <p:spPr bwMode="auto">
          <a:xfrm>
            <a:off x="7429520" y="4929198"/>
            <a:ext cx="360040" cy="360040"/>
          </a:xfrm>
          <a:prstGeom prst="rect">
            <a:avLst/>
          </a:prstGeom>
          <a:noFill/>
        </p:spPr>
      </p:pic>
      <p:pic>
        <p:nvPicPr>
          <p:cNvPr id="48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34250" t="6320" r="60500" b="85280"/>
          <a:stretch>
            <a:fillRect/>
          </a:stretch>
        </p:blipFill>
        <p:spPr bwMode="auto">
          <a:xfrm>
            <a:off x="6715140" y="4000504"/>
            <a:ext cx="360040" cy="360040"/>
          </a:xfrm>
          <a:prstGeom prst="rect">
            <a:avLst/>
          </a:prstGeom>
          <a:noFill/>
        </p:spPr>
      </p:pic>
      <p:pic>
        <p:nvPicPr>
          <p:cNvPr id="49" name="Picture 5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41600" t="6320" r="53150" b="85280"/>
          <a:stretch>
            <a:fillRect/>
          </a:stretch>
        </p:blipFill>
        <p:spPr bwMode="auto">
          <a:xfrm>
            <a:off x="7572396" y="3571876"/>
            <a:ext cx="360040" cy="360040"/>
          </a:xfrm>
          <a:prstGeom prst="rect">
            <a:avLst/>
          </a:prstGeom>
          <a:noFill/>
        </p:spPr>
      </p:pic>
      <p:pic>
        <p:nvPicPr>
          <p:cNvPr id="50" name="Picture 6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4200" t="51680" r="67451" b="41600"/>
          <a:stretch>
            <a:fillRect/>
          </a:stretch>
        </p:blipFill>
        <p:spPr bwMode="auto">
          <a:xfrm>
            <a:off x="4714876" y="3500438"/>
            <a:ext cx="1458162" cy="216024"/>
          </a:xfrm>
          <a:prstGeom prst="rect">
            <a:avLst/>
          </a:prstGeom>
          <a:noFill/>
        </p:spPr>
      </p:pic>
      <p:pic>
        <p:nvPicPr>
          <p:cNvPr id="51" name="Picture 6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4200" t="66799" r="71651" b="26481"/>
          <a:stretch>
            <a:fillRect/>
          </a:stretch>
        </p:blipFill>
        <p:spPr bwMode="auto">
          <a:xfrm>
            <a:off x="4000496" y="4572008"/>
            <a:ext cx="1656184" cy="288032"/>
          </a:xfrm>
          <a:prstGeom prst="rect">
            <a:avLst/>
          </a:prstGeom>
          <a:noFill/>
        </p:spPr>
      </p:pic>
      <p:pic>
        <p:nvPicPr>
          <p:cNvPr id="52" name="Picture 6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3150" t="81919" r="71651" b="2961"/>
          <a:stretch>
            <a:fillRect/>
          </a:stretch>
        </p:blipFill>
        <p:spPr bwMode="auto">
          <a:xfrm>
            <a:off x="5572132" y="5500702"/>
            <a:ext cx="1224136" cy="459051"/>
          </a:xfrm>
          <a:prstGeom prst="rect">
            <a:avLst/>
          </a:prstGeom>
          <a:noFill/>
        </p:spPr>
      </p:pic>
      <p:pic>
        <p:nvPicPr>
          <p:cNvPr id="53" name="Picture 7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57350" t="16400" r="21650" b="68480"/>
          <a:stretch>
            <a:fillRect/>
          </a:stretch>
        </p:blipFill>
        <p:spPr bwMode="auto">
          <a:xfrm>
            <a:off x="6429388" y="4000504"/>
            <a:ext cx="1008112" cy="453651"/>
          </a:xfrm>
          <a:prstGeom prst="rect">
            <a:avLst/>
          </a:prstGeom>
          <a:noFill/>
        </p:spPr>
      </p:pic>
      <p:pic>
        <p:nvPicPr>
          <p:cNvPr id="54" name="Picture 7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57350" t="39920" r="12200" b="46640"/>
          <a:stretch>
            <a:fillRect/>
          </a:stretch>
        </p:blipFill>
        <p:spPr bwMode="auto">
          <a:xfrm rot="2222637">
            <a:off x="6965989" y="3578558"/>
            <a:ext cx="1584176" cy="414861"/>
          </a:xfrm>
          <a:prstGeom prst="rect">
            <a:avLst/>
          </a:prstGeom>
          <a:noFill/>
        </p:spPr>
      </p:pic>
      <p:pic>
        <p:nvPicPr>
          <p:cNvPr id="27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/>
          <a:srcRect l="8001" t="51680" r="67850" b="41600"/>
          <a:stretch>
            <a:fillRect/>
          </a:stretch>
        </p:blipFill>
        <p:spPr bwMode="auto">
          <a:xfrm rot="19824503">
            <a:off x="1610323" y="2274805"/>
            <a:ext cx="1468824" cy="255448"/>
          </a:xfrm>
          <a:prstGeom prst="rect">
            <a:avLst/>
          </a:prstGeom>
          <a:noFill/>
        </p:spPr>
      </p:pic>
      <p:pic>
        <p:nvPicPr>
          <p:cNvPr id="1031" name="Picture 7" descr="C:\Users\Petra\Desktop\asdasd.jpg"/>
          <p:cNvPicPr>
            <a:picLocks noChangeAspect="1" noChangeArrowheads="1"/>
          </p:cNvPicPr>
          <p:nvPr/>
        </p:nvPicPr>
        <p:blipFill>
          <a:blip r:embed="rId5" cstate="print"/>
          <a:srcRect l="57350" t="61760" r="29000" b="24800"/>
          <a:stretch>
            <a:fillRect/>
          </a:stretch>
        </p:blipFill>
        <p:spPr bwMode="auto">
          <a:xfrm>
            <a:off x="7072330" y="4857760"/>
            <a:ext cx="857256" cy="50006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28596" y="285734"/>
          <a:ext cx="8286807" cy="6215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2269"/>
                <a:gridCol w="2762269"/>
                <a:gridCol w="2762269"/>
              </a:tblGrid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Krajské</a:t>
                      </a:r>
                      <a:r>
                        <a:rPr lang="cs-CZ" baseline="0" dirty="0" smtClean="0"/>
                        <a:t> město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Nejvyšší</a:t>
                      </a:r>
                      <a:r>
                        <a:rPr lang="cs-CZ" baseline="0" dirty="0" smtClean="0"/>
                        <a:t> hora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Středočeský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Jihočeský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Plzeňský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Karlovarský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Ústecký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Liberecký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Královéhradecký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Pardubický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Vysočina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Jihomoravský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Zlínský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Olomoucký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Moravskoslezský</a:t>
                      </a:r>
                      <a:r>
                        <a:rPr lang="cs-CZ" baseline="0" dirty="0" smtClean="0"/>
                        <a:t>  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Zástupný symbol pro obsah 3"/>
          <p:cNvGraphicFramePr>
            <a:graphicFrameLocks/>
          </p:cNvGraphicFramePr>
          <p:nvPr/>
        </p:nvGraphicFramePr>
        <p:xfrm>
          <a:off x="428596" y="285728"/>
          <a:ext cx="8286807" cy="6215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2269"/>
                <a:gridCol w="2762269"/>
                <a:gridCol w="2762269"/>
              </a:tblGrid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Kraj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Krajské</a:t>
                      </a:r>
                      <a:r>
                        <a:rPr lang="cs-CZ" baseline="0" dirty="0" smtClean="0"/>
                        <a:t> město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Nejvyšší</a:t>
                      </a:r>
                      <a:r>
                        <a:rPr lang="cs-CZ" baseline="0" dirty="0" smtClean="0"/>
                        <a:t> hora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Středočeský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Praha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Tok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Jihočeský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České Budějovice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Plechý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Plzeňský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Plzeň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Blatný vrch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Karlovarský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Karlovy Vary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Klínovec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Ústecký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Ústí nad Labem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Klínovec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Liberecký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Liberec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Kotel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Královéhradecký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Hradec Králové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Sněžka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Pardubický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Pardubice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Králický Sněžník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Vysočina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Jihlava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Javořice 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Jihomoravský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Brno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Čupec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Zlínský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Zlín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Čertův Mlýn 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Olomoucký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Olomouc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Praděd</a:t>
                      </a:r>
                      <a:endParaRPr lang="cs-CZ" dirty="0"/>
                    </a:p>
                  </a:txBody>
                  <a:tcPr/>
                </a:tc>
              </a:tr>
              <a:tr h="4439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Moravskoslezský</a:t>
                      </a:r>
                      <a:r>
                        <a:rPr lang="cs-CZ" baseline="0" dirty="0" smtClean="0"/>
                        <a:t>  </a:t>
                      </a:r>
                      <a:endParaRPr lang="cs-CZ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Ostrava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Praděd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Kraj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507288" cy="537321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Centrum každého kraje je? </a:t>
            </a:r>
          </a:p>
          <a:p>
            <a:pPr>
              <a:buNone/>
            </a:pPr>
            <a:r>
              <a:rPr lang="cs-CZ" dirty="0" smtClean="0"/>
              <a:t>			→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krajské město </a:t>
            </a:r>
            <a:r>
              <a:rPr lang="cs-CZ" dirty="0" smtClean="0"/>
              <a:t>(největší město kraje)</a:t>
            </a:r>
          </a:p>
          <a:p>
            <a:pPr>
              <a:buNone/>
            </a:pPr>
            <a:r>
              <a:rPr lang="cs-CZ" dirty="0" smtClean="0"/>
              <a:t>			→ sídlí zde kraj</a:t>
            </a:r>
            <a:r>
              <a:rPr lang="cs-CZ" b="1" dirty="0" smtClean="0">
                <a:solidFill>
                  <a:srgbClr val="740000"/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krajský úřad</a:t>
            </a:r>
          </a:p>
          <a:p>
            <a:pPr>
              <a:buNone/>
            </a:pPr>
            <a:r>
              <a:rPr lang="cs-CZ" dirty="0" smtClean="0"/>
              <a:t>			→ významné instituce a služby 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Součástí každého kraje jsou?</a:t>
            </a:r>
          </a:p>
          <a:p>
            <a:pPr>
              <a:buNone/>
            </a:pPr>
            <a:r>
              <a:rPr lang="cs-CZ" dirty="0" smtClean="0"/>
              <a:t>			→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okresy</a:t>
            </a:r>
            <a:r>
              <a:rPr lang="cs-CZ" b="1" dirty="0" smtClean="0">
                <a:solidFill>
                  <a:srgbClr val="740000"/>
                </a:solidFill>
              </a:rPr>
              <a:t> </a:t>
            </a:r>
            <a:r>
              <a:rPr lang="cs-CZ" dirty="0" smtClean="0"/>
              <a:t>– okresní město</a:t>
            </a:r>
          </a:p>
          <a:p>
            <a:pPr>
              <a:buNone/>
            </a:pPr>
            <a:r>
              <a:rPr lang="cs-CZ" dirty="0" smtClean="0"/>
              <a:t>			→ centrum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městské úřady</a:t>
            </a:r>
          </a:p>
          <a:p>
            <a:pPr>
              <a:buNone/>
            </a:pPr>
            <a:r>
              <a:rPr lang="cs-CZ" dirty="0" smtClean="0"/>
              <a:t>			→ statutární města mají – magistráty 	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Součástí každého okresu jsou?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</a:p>
          <a:p>
            <a:pPr>
              <a:buNone/>
            </a:pPr>
            <a:r>
              <a:rPr lang="cs-CZ" dirty="0" smtClean="0">
                <a:latin typeface="Century Schoolbook"/>
              </a:rPr>
              <a:t>			→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obce</a:t>
            </a:r>
            <a:r>
              <a:rPr lang="cs-CZ" dirty="0" smtClean="0">
                <a:latin typeface="Century Schoolbook"/>
              </a:rPr>
              <a:t> – mají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obecní úřady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  <a:latin typeface="Century Schoolbook"/>
              </a:rPr>
              <a:t> 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 smtClean="0">
              <a:latin typeface="Century Schoolbook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Users\Petra\Desktop\asads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55786"/>
            <a:ext cx="8208912" cy="480221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636680"/>
          </a:xfrm>
        </p:spPr>
        <p:txBody>
          <a:bodyPr>
            <a:no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Kraj – příklad</a:t>
            </a:r>
            <a:endParaRPr lang="cs-CZ" sz="4000" b="1" u="sng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857232"/>
            <a:ext cx="8686800" cy="54673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označte náš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kraj</a:t>
            </a:r>
            <a:endParaRPr lang="cs-CZ" sz="3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  <a:latin typeface="Book Antiqua"/>
              </a:rPr>
              <a:t>→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zapište,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s jakými kraji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sousedíme </a:t>
            </a:r>
            <a:endParaRPr lang="cs-CZ" sz="3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8001" t="51680" r="67850" b="41600"/>
          <a:stretch>
            <a:fillRect/>
          </a:stretch>
        </p:blipFill>
        <p:spPr bwMode="auto">
          <a:xfrm rot="20188094">
            <a:off x="1849511" y="3077441"/>
            <a:ext cx="1143178" cy="198814"/>
          </a:xfrm>
          <a:prstGeom prst="rect">
            <a:avLst/>
          </a:prstGeom>
          <a:noFill/>
        </p:spPr>
      </p:pic>
      <p:pic>
        <p:nvPicPr>
          <p:cNvPr id="12" name="Picture 3" descr="C:\Users\Petra\Desktop\25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8001" t="80239" r="64700" b="11361"/>
          <a:stretch>
            <a:fillRect/>
          </a:stretch>
        </p:blipFill>
        <p:spPr bwMode="auto">
          <a:xfrm>
            <a:off x="3286116" y="2714620"/>
            <a:ext cx="1152128" cy="221562"/>
          </a:xfrm>
          <a:prstGeom prst="rect">
            <a:avLst/>
          </a:prstGeom>
          <a:noFill/>
        </p:spPr>
      </p:pic>
      <p:pic>
        <p:nvPicPr>
          <p:cNvPr id="13" name="Picture 4" descr="C:\Users\Petra\Desktop\747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8500" t="21440" r="58400" b="63440"/>
          <a:stretch>
            <a:fillRect/>
          </a:stretch>
        </p:blipFill>
        <p:spPr bwMode="auto">
          <a:xfrm>
            <a:off x="857224" y="3571876"/>
            <a:ext cx="864096" cy="353494"/>
          </a:xfrm>
          <a:prstGeom prst="rect">
            <a:avLst/>
          </a:prstGeom>
          <a:noFill/>
        </p:spPr>
      </p:pic>
      <p:pic>
        <p:nvPicPr>
          <p:cNvPr id="14" name="Picture 4" descr="C:\Users\Petra\Desktop\747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8500" t="43280" r="63650" b="41600"/>
          <a:stretch>
            <a:fillRect/>
          </a:stretch>
        </p:blipFill>
        <p:spPr bwMode="auto">
          <a:xfrm>
            <a:off x="1142976" y="4429132"/>
            <a:ext cx="1088121" cy="576064"/>
          </a:xfrm>
          <a:prstGeom prst="rect">
            <a:avLst/>
          </a:prstGeom>
          <a:noFill/>
        </p:spPr>
      </p:pic>
      <p:pic>
        <p:nvPicPr>
          <p:cNvPr id="15" name="Picture 2" descr="C:\Users\Petra\Desktop\25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53150" t="28160" r="16400" b="63440"/>
          <a:stretch>
            <a:fillRect/>
          </a:stretch>
        </p:blipFill>
        <p:spPr bwMode="auto">
          <a:xfrm>
            <a:off x="2571736" y="4286256"/>
            <a:ext cx="1512168" cy="2607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Petra\Desktop\qwwqewa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550" r="19151" b="11240"/>
          <a:stretch>
            <a:fillRect/>
          </a:stretch>
        </p:blipFill>
        <p:spPr bwMode="auto">
          <a:xfrm>
            <a:off x="714348" y="142852"/>
            <a:ext cx="7786710" cy="657229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8158162" cy="636680"/>
          </a:xfrm>
        </p:spPr>
        <p:txBody>
          <a:bodyPr>
            <a:noAutofit/>
          </a:bodyPr>
          <a:lstStyle/>
          <a:p>
            <a:r>
              <a:rPr lang="cs-CZ" sz="4000" b="1" u="sng" dirty="0" smtClean="0">
                <a:solidFill>
                  <a:srgbClr val="740000"/>
                </a:solidFill>
                <a:latin typeface="+mn-lt"/>
              </a:rPr>
              <a:t>Ústecký kraj</a:t>
            </a:r>
            <a:endParaRPr lang="cs-CZ" sz="4000" dirty="0">
              <a:latin typeface="+mn-lt"/>
            </a:endParaRPr>
          </a:p>
        </p:txBody>
      </p:sp>
      <p:pic>
        <p:nvPicPr>
          <p:cNvPr id="1026" name="Picture 2" descr="H:\Dumy\kraje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9371" t="14583" r="56501" b="78125"/>
          <a:stretch>
            <a:fillRect/>
          </a:stretch>
        </p:blipFill>
        <p:spPr bwMode="auto">
          <a:xfrm>
            <a:off x="785786" y="1071546"/>
            <a:ext cx="3000396" cy="500066"/>
          </a:xfrm>
          <a:prstGeom prst="rect">
            <a:avLst/>
          </a:prstGeom>
          <a:noFill/>
        </p:spPr>
      </p:pic>
      <p:pic>
        <p:nvPicPr>
          <p:cNvPr id="1027" name="Picture 3" descr="H:\Dumy\měst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0996" t="7291" r="76815" b="85417"/>
          <a:stretch>
            <a:fillRect/>
          </a:stretch>
        </p:blipFill>
        <p:spPr bwMode="auto">
          <a:xfrm>
            <a:off x="6143636" y="1714488"/>
            <a:ext cx="928694" cy="433391"/>
          </a:xfrm>
          <a:prstGeom prst="rect">
            <a:avLst/>
          </a:prstGeom>
          <a:noFill/>
        </p:spPr>
      </p:pic>
      <p:pic>
        <p:nvPicPr>
          <p:cNvPr id="14" name="Picture 3" descr="H:\Dumy\měst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0996" t="18750" r="67877" b="72917"/>
          <a:stretch>
            <a:fillRect/>
          </a:stretch>
        </p:blipFill>
        <p:spPr bwMode="auto">
          <a:xfrm>
            <a:off x="5286380" y="3643314"/>
            <a:ext cx="1643074" cy="505561"/>
          </a:xfrm>
          <a:prstGeom prst="rect">
            <a:avLst/>
          </a:prstGeom>
          <a:noFill/>
        </p:spPr>
      </p:pic>
      <p:pic>
        <p:nvPicPr>
          <p:cNvPr id="15" name="Picture 3" descr="H:\Dumy\měst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0996" t="31250" r="75190" b="61459"/>
          <a:stretch>
            <a:fillRect/>
          </a:stretch>
        </p:blipFill>
        <p:spPr bwMode="auto">
          <a:xfrm>
            <a:off x="3643306" y="4643446"/>
            <a:ext cx="1214446" cy="500066"/>
          </a:xfrm>
          <a:prstGeom prst="rect">
            <a:avLst/>
          </a:prstGeom>
          <a:noFill/>
        </p:spPr>
      </p:pic>
      <p:pic>
        <p:nvPicPr>
          <p:cNvPr id="16" name="Picture 3" descr="H:\Dumy\měst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0996" t="42708" r="67877" b="48958"/>
          <a:stretch>
            <a:fillRect/>
          </a:stretch>
        </p:blipFill>
        <p:spPr bwMode="auto">
          <a:xfrm>
            <a:off x="1571604" y="4000504"/>
            <a:ext cx="1571636" cy="483580"/>
          </a:xfrm>
          <a:prstGeom prst="rect">
            <a:avLst/>
          </a:prstGeom>
          <a:noFill/>
        </p:spPr>
      </p:pic>
      <p:pic>
        <p:nvPicPr>
          <p:cNvPr id="23" name="Picture 3" descr="H:\Dumy\měst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0996" t="55209" r="77628" b="38542"/>
          <a:stretch>
            <a:fillRect/>
          </a:stretch>
        </p:blipFill>
        <p:spPr bwMode="auto">
          <a:xfrm>
            <a:off x="3571868" y="3857628"/>
            <a:ext cx="714380" cy="306163"/>
          </a:xfrm>
          <a:prstGeom prst="rect">
            <a:avLst/>
          </a:prstGeom>
          <a:noFill/>
        </p:spPr>
      </p:pic>
      <p:pic>
        <p:nvPicPr>
          <p:cNvPr id="24" name="Picture 3" descr="H:\Dumy\města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0996" t="66667" r="74378" b="25000"/>
          <a:stretch>
            <a:fillRect/>
          </a:stretch>
        </p:blipFill>
        <p:spPr bwMode="auto">
          <a:xfrm>
            <a:off x="4143372" y="2928934"/>
            <a:ext cx="803677" cy="357190"/>
          </a:xfrm>
          <a:prstGeom prst="rect">
            <a:avLst/>
          </a:prstGeom>
          <a:noFill/>
        </p:spPr>
      </p:pic>
      <p:pic>
        <p:nvPicPr>
          <p:cNvPr id="1028" name="Picture 4" descr="H:\Dumy\kraje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9751" t="38542" r="56120" b="54167"/>
          <a:stretch>
            <a:fillRect/>
          </a:stretch>
        </p:blipFill>
        <p:spPr bwMode="auto">
          <a:xfrm>
            <a:off x="785786" y="1714488"/>
            <a:ext cx="3000396" cy="500066"/>
          </a:xfrm>
          <a:prstGeom prst="rect">
            <a:avLst/>
          </a:prstGeom>
          <a:noFill/>
        </p:spPr>
      </p:pic>
      <p:pic>
        <p:nvPicPr>
          <p:cNvPr id="1029" name="Picture 5" descr="H:\Dumy\Labe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1808" t="13541" r="78441" b="71875"/>
          <a:stretch>
            <a:fillRect/>
          </a:stretch>
        </p:blipFill>
        <p:spPr bwMode="auto">
          <a:xfrm>
            <a:off x="5214942" y="2357430"/>
            <a:ext cx="673558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7431" r="3758" b="13265"/>
          <a:stretch>
            <a:fillRect/>
          </a:stretch>
        </p:blipFill>
        <p:spPr bwMode="auto">
          <a:xfrm>
            <a:off x="500034" y="1214422"/>
            <a:ext cx="8286808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-357214"/>
            <a:ext cx="8472518" cy="7000924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5000" b="1" dirty="0" smtClean="0">
                <a:solidFill>
                  <a:srgbClr val="740000"/>
                </a:solidFill>
              </a:rPr>
              <a:t>Citace</a:t>
            </a:r>
          </a:p>
          <a:p>
            <a:pPr>
              <a:buNone/>
            </a:pPr>
            <a:endParaRPr lang="cs-CZ" sz="11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r>
              <a:rPr lang="cs-CZ" sz="900" dirty="0" smtClean="0"/>
              <a:t>[1]-[cit. 2012-20-4]. Dostupný pod licencí Creative Commons z www:&lt;http://commons.wikimedia.org/wiki/File:Czechia_-_outline_map.svg?uselang=cs&gt; </a:t>
            </a:r>
          </a:p>
          <a:p>
            <a:pPr>
              <a:buNone/>
            </a:pPr>
            <a:r>
              <a:rPr lang="cs-CZ" sz="900" dirty="0" smtClean="0"/>
              <a:t>[2]-[cit. 2012-20-4]. Dostupný pod licencí Creative Commons z www:&lt;http://commons.wikimedia.org/wiki/File:Ustecky_kraj_%28okresy%29.svg?uselang=cs&gt; </a:t>
            </a:r>
            <a:endParaRPr lang="cs-CZ" sz="9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900" dirty="0" smtClean="0"/>
              <a:t>[3]-</a:t>
            </a:r>
            <a:r>
              <a:rPr lang="cs-CZ" sz="900" dirty="0"/>
              <a:t>BORECKÝ Daniel, CHALUPA Petr, NOVÁK Svatopluk, Zeměpis pro 8. ročník, 2. díl Česká republika, nakladatelství Nová Škola, Brno 2009, 95 s.   </a:t>
            </a:r>
          </a:p>
          <a:p>
            <a:pPr marL="0" indent="0">
              <a:buNone/>
            </a:pPr>
            <a:r>
              <a:rPr lang="cs-CZ" sz="900" dirty="0" smtClean="0"/>
              <a:t>[4]-</a:t>
            </a:r>
            <a:r>
              <a:rPr lang="cs-CZ" sz="900" dirty="0"/>
              <a:t>JEŘÁBEK Milan, Anděl Jiří, PEŠTOVÁ Jana, KASTNER Jiří, Zeměpis 8 – učebnice pro základní školy a víceletá gymnázia, Nakladatelství Fraus, Plzeň 2006, 128 s.</a:t>
            </a:r>
          </a:p>
          <a:p>
            <a:pPr>
              <a:buNone/>
            </a:pPr>
            <a:endParaRPr lang="cs-CZ" sz="13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sz="15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387</TotalTime>
  <Words>172</Words>
  <Application>Microsoft Office PowerPoint</Application>
  <PresentationFormat>Předvádění na obrazovce (4:3)</PresentationFormat>
  <Paragraphs>140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Snímek 1</vt:lpstr>
      <vt:lpstr>Snímek 2</vt:lpstr>
      <vt:lpstr>Snímek 3</vt:lpstr>
      <vt:lpstr>Administrativní členění ČR</vt:lpstr>
      <vt:lpstr>Snímek 5</vt:lpstr>
      <vt:lpstr>Snímek 6</vt:lpstr>
      <vt:lpstr>Snímek 7</vt:lpstr>
      <vt:lpstr>Kraj</vt:lpstr>
      <vt:lpstr>Kraj – příklad</vt:lpstr>
      <vt:lpstr>Ústecký kraj</vt:lpstr>
      <vt:lpstr>Snímek 11</vt:lpstr>
    </vt:vector>
  </TitlesOfParts>
  <Company>Žatec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Tomáš Szabo</dc:creator>
  <cp:lastModifiedBy>Dum</cp:lastModifiedBy>
  <cp:revision>55</cp:revision>
  <dcterms:created xsi:type="dcterms:W3CDTF">2012-06-02T11:44:12Z</dcterms:created>
  <dcterms:modified xsi:type="dcterms:W3CDTF">2012-06-28T11:39:05Z</dcterms:modified>
</cp:coreProperties>
</file>