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wav" ContentType="audio/wav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20"/>
  </p:notesMasterIdLst>
  <p:sldIdLst>
    <p:sldId id="295" r:id="rId2"/>
    <p:sldId id="256" r:id="rId3"/>
    <p:sldId id="283" r:id="rId4"/>
    <p:sldId id="257" r:id="rId5"/>
    <p:sldId id="293" r:id="rId6"/>
    <p:sldId id="294" r:id="rId7"/>
    <p:sldId id="263" r:id="rId8"/>
    <p:sldId id="266" r:id="rId9"/>
    <p:sldId id="269" r:id="rId10"/>
    <p:sldId id="292" r:id="rId11"/>
    <p:sldId id="273" r:id="rId12"/>
    <p:sldId id="296" r:id="rId13"/>
    <p:sldId id="286" r:id="rId14"/>
    <p:sldId id="287" r:id="rId15"/>
    <p:sldId id="288" r:id="rId16"/>
    <p:sldId id="289" r:id="rId17"/>
    <p:sldId id="290" r:id="rId18"/>
    <p:sldId id="291" r:id="rId19"/>
  </p:sldIdLst>
  <p:sldSz cx="9144000" cy="6858000" type="screen4x3"/>
  <p:notesSz cx="6858000" cy="9144000"/>
  <p:embeddedFontLst>
    <p:embeddedFont>
      <p:font typeface="Guanine" pitchFamily="2" charset="-18"/>
      <p:regular r:id="rId21"/>
    </p:embeddedFont>
    <p:embeddedFont>
      <p:font typeface="Brooklyn" pitchFamily="2" charset="0"/>
      <p:regular r:id="rId22"/>
      <p:bold r:id="rId23"/>
    </p:embeddedFont>
    <p:embeddedFont>
      <p:font typeface="Comic Sans MS" pitchFamily="66" charset="0"/>
      <p:regular r:id="rId24"/>
      <p:bold r:id="rId25"/>
    </p:embeddedFont>
    <p:embeddedFont>
      <p:font typeface="Calibri" pitchFamily="34" charset="0"/>
      <p:regular r:id="rId26"/>
      <p:bold r:id="rId27"/>
      <p:italic r:id="rId28"/>
      <p:boldItalic r:id="rId29"/>
    </p:embeddedFont>
  </p:embeddedFont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8FEEA"/>
    <a:srgbClr val="CCFCD1"/>
    <a:srgbClr val="E6EED6"/>
    <a:srgbClr val="D6E3BB"/>
    <a:srgbClr val="FFFF99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69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6.fntdata"/><Relationship Id="rId3" Type="http://schemas.openxmlformats.org/officeDocument/2006/relationships/slide" Target="slides/slide2.xml"/><Relationship Id="rId21" Type="http://schemas.openxmlformats.org/officeDocument/2006/relationships/font" Target="fonts/font1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5.fntdata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29" Type="http://schemas.openxmlformats.org/officeDocument/2006/relationships/font" Target="fonts/font9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4.fntdata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3.fntdata"/><Relationship Id="rId28" Type="http://schemas.openxmlformats.org/officeDocument/2006/relationships/font" Target="fonts/font8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2.fntdata"/><Relationship Id="rId27" Type="http://schemas.openxmlformats.org/officeDocument/2006/relationships/font" Target="fonts/font7.fntdata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D1937B-C817-41D2-9917-D234E1209A89}" type="datetimeFigureOut">
              <a:rPr lang="cs-CZ" smtClean="0"/>
              <a:t>25.8.2011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B853AE-2FFE-43CB-AF21-EB43AA940A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67643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B853AE-2FFE-43CB-AF21-EB43AA940A7E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204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0C5AE-2BC5-4CCA-8229-8D3C82D694C6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152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F0DEC-78FD-466E-A9D1-EA864AB1D263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526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8C8EF-1FD6-4AD0-BCA7-AB4A4B8E1AAF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0774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4AC24-9463-434E-AEAC-4B27676CCC5C}" type="datetime1">
              <a:rPr lang="cs-CZ" smtClean="0"/>
              <a:t>25.8.2011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7706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C52D7-3CEA-4811-9E3F-0F3811925295}" type="datetime1">
              <a:rPr lang="cs-CZ" smtClean="0"/>
              <a:t>25.8.2011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4840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D5589-2C13-4609-BC1C-A76D989F7612}" type="datetime1">
              <a:rPr lang="cs-CZ" smtClean="0"/>
              <a:t>25.8.2011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2167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3C366-4BE1-4F81-A874-EAE66BA72DD6}" type="datetime1">
              <a:rPr lang="cs-CZ" smtClean="0"/>
              <a:t>25.8.2011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230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D2A1B-A3CB-4681-A3F3-AFFEC51E45A4}" type="datetime1">
              <a:rPr lang="cs-CZ" smtClean="0"/>
              <a:t>25.8.2011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763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C7E25-6C9A-4883-BBB8-396A00531F1C}" type="datetime1">
              <a:rPr lang="cs-CZ" smtClean="0"/>
              <a:t>25.8.2011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083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6F8-ECC7-4F0E-972C-CF942FF03AE1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9327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6EF1-260D-4E5F-834F-6BE18F9AB591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7470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8FEEA"/>
            </a:gs>
            <a:gs pos="100000">
              <a:schemeClr val="bg1"/>
            </a:gs>
            <a:gs pos="100000">
              <a:schemeClr val="bg1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120CAE-D287-4CD6-BCC0-5E53A6EEFE74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83849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3" name="click.wav"/>
          </p:stSnd>
        </p:sndAc>
      </p:transition>
    </mc:Choice>
    <mc:Fallback xmlns="">
      <p:transition spd="slow">
        <p:fade/>
        <p:sndAc>
          <p:stSnd>
            <p:snd r:embed="rId14" name="click.wav"/>
          </p:stSnd>
        </p:sndAc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image" Target="../media/image1.gif"/><Relationship Id="rId7" Type="http://schemas.openxmlformats.org/officeDocument/2006/relationships/image" Target="../media/image5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g"/><Relationship Id="rId5" Type="http://schemas.openxmlformats.org/officeDocument/2006/relationships/image" Target="../media/image3.jpg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audio" Target="../media/audio1.wav"/><Relationship Id="rId7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g"/><Relationship Id="rId5" Type="http://schemas.openxmlformats.org/officeDocument/2006/relationships/image" Target="../media/image3.jpg"/><Relationship Id="rId4" Type="http://schemas.openxmlformats.org/officeDocument/2006/relationships/image" Target="../media/image2.jpg"/><Relationship Id="rId9" Type="http://schemas.openxmlformats.org/officeDocument/2006/relationships/audio" Target="../media/audio1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image" Target="../media/image8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image" Target="../media/image11.jpg"/><Relationship Id="rId4" Type="http://schemas.openxmlformats.org/officeDocument/2006/relationships/image" Target="../media/image10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image" Target="../media/image13.jp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g"/><Relationship Id="rId3" Type="http://schemas.openxmlformats.org/officeDocument/2006/relationships/image" Target="../media/image14.jpg"/><Relationship Id="rId7" Type="http://schemas.openxmlformats.org/officeDocument/2006/relationships/image" Target="../media/image18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g"/><Relationship Id="rId5" Type="http://schemas.openxmlformats.org/officeDocument/2006/relationships/image" Target="../media/image16.jpg"/><Relationship Id="rId4" Type="http://schemas.openxmlformats.org/officeDocument/2006/relationships/image" Target="../media/image15.jpg"/><Relationship Id="rId9" Type="http://schemas.openxmlformats.org/officeDocument/2006/relationships/audio" Target="../media/audio1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slide" Target="slide13.xml"/><Relationship Id="rId4" Type="http://schemas.openxmlformats.org/officeDocument/2006/relationships/slide" Target="slide1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slide" Target="slide14.xml"/><Relationship Id="rId4" Type="http://schemas.openxmlformats.org/officeDocument/2006/relationships/slide" Target="slide1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slide" Target="slide1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24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23.GIF"/><Relationship Id="rId5" Type="http://schemas.openxmlformats.org/officeDocument/2006/relationships/image" Target="../media/image22.png"/><Relationship Id="rId4" Type="http://schemas.openxmlformats.org/officeDocument/2006/relationships/slide" Target="slide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24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23.GIF"/><Relationship Id="rId5" Type="http://schemas.openxmlformats.org/officeDocument/2006/relationships/image" Target="../media/image22.png"/><Relationship Id="rId4" Type="http://schemas.openxmlformats.org/officeDocument/2006/relationships/slide" Target="slide8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24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23.GIF"/><Relationship Id="rId5" Type="http://schemas.openxmlformats.org/officeDocument/2006/relationships/image" Target="../media/image22.png"/><Relationship Id="rId4" Type="http://schemas.openxmlformats.org/officeDocument/2006/relationships/slide" Target="slide9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6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25.PNG"/><Relationship Id="rId5" Type="http://schemas.openxmlformats.org/officeDocument/2006/relationships/slide" Target="slide7.xml"/><Relationship Id="rId4" Type="http://schemas.openxmlformats.org/officeDocument/2006/relationships/audio" Target="../media/audio1.wav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6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25.PNG"/><Relationship Id="rId5" Type="http://schemas.openxmlformats.org/officeDocument/2006/relationships/slide" Target="slide8.xml"/><Relationship Id="rId4" Type="http://schemas.openxmlformats.org/officeDocument/2006/relationships/audio" Target="../media/audio1.wav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6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25.PNG"/><Relationship Id="rId5" Type="http://schemas.openxmlformats.org/officeDocument/2006/relationships/slide" Target="slide9.xml"/><Relationship Id="rId4" Type="http://schemas.openxmlformats.org/officeDocument/2006/relationships/audio" Target="../media/audio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5743831"/>
              </p:ext>
            </p:extLst>
          </p:nvPr>
        </p:nvGraphicFramePr>
        <p:xfrm>
          <a:off x="107504" y="4946190"/>
          <a:ext cx="8928992" cy="1814672"/>
        </p:xfrm>
        <a:graphic>
          <a:graphicData uri="http://schemas.openxmlformats.org/drawingml/2006/table">
            <a:tbl>
              <a:tblPr>
                <a:solidFill>
                  <a:srgbClr val="F3FFFC"/>
                </a:solidFill>
              </a:tblPr>
              <a:tblGrid>
                <a:gridCol w="2160240"/>
                <a:gridCol w="6768752"/>
              </a:tblGrid>
              <a:tr h="327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>
                          <a:latin typeface="+mn-lt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900" b="1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78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 smtClean="0">
                          <a:latin typeface="+mn-lt"/>
                          <a:ea typeface="Calibri"/>
                          <a:cs typeface="Times New Roman"/>
                        </a:rPr>
                        <a:t>Informatika 9. ročník (volitelný předmět)</a:t>
                      </a:r>
                      <a:endParaRPr lang="cs-CZ" sz="1900" b="1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84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 smtClean="0">
                          <a:latin typeface="+mn-lt"/>
                          <a:ea typeface="Calibri"/>
                          <a:cs typeface="Times New Roman"/>
                        </a:rPr>
                        <a:t>VY_32_INOVACE_07_Grafické</a:t>
                      </a:r>
                      <a:r>
                        <a:rPr lang="cs-CZ" sz="1900" b="1" baseline="0" dirty="0" smtClean="0">
                          <a:latin typeface="+mn-lt"/>
                          <a:ea typeface="Calibri"/>
                          <a:cs typeface="Times New Roman"/>
                        </a:rPr>
                        <a:t> editory – PhotoFiltre –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baseline="0" dirty="0" smtClean="0">
                          <a:latin typeface="+mn-lt"/>
                          <a:ea typeface="Calibri"/>
                          <a:cs typeface="Times New Roman"/>
                        </a:rPr>
                        <a:t>                                     – Vložení textu</a:t>
                      </a:r>
                      <a:endParaRPr lang="cs-CZ" sz="1900" b="1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78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 smtClean="0">
                          <a:latin typeface="+mn-lt"/>
                          <a:ea typeface="Calibri"/>
                          <a:cs typeface="Times New Roman"/>
                        </a:rPr>
                        <a:t>Mgr. Ladislav Králíček</a:t>
                      </a:r>
                      <a:endParaRPr lang="cs-CZ" sz="1900" b="1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8835" y="1642731"/>
            <a:ext cx="3154421" cy="315442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136" y="116632"/>
            <a:ext cx="1498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3368" y="128194"/>
            <a:ext cx="9398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5536" y="116632"/>
            <a:ext cx="15367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3768" y="116632"/>
            <a:ext cx="990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2602316" y="1124744"/>
            <a:ext cx="4067460" cy="369332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3175"/>
                <a:solidFill>
                  <a:schemeClr val="tx2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INVESTICE  DO  ROZVOJE  VZDĚLÁVÁNÍ</a:t>
            </a:r>
            <a:endParaRPr lang="cs-CZ" b="1" spc="50" dirty="0">
              <a:ln w="3175"/>
              <a:solidFill>
                <a:schemeClr val="tx2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63024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600"/>
                            </p:stCondLst>
                            <p:childTnLst>
                              <p:par>
                                <p:cTn id="1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700"/>
                            </p:stCondLst>
                            <p:childTnLst>
                              <p:par>
                                <p:cTn id="22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800"/>
                            </p:stCondLst>
                            <p:childTnLst>
                              <p:par>
                                <p:cTn id="2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900"/>
                            </p:stCondLst>
                            <p:childTnLst>
                              <p:par>
                                <p:cTn id="32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45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693862" y="36354"/>
            <a:ext cx="5686450" cy="690209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InflateBottom">
              <a:avLst/>
            </a:prstTxWarp>
            <a:spAutoFit/>
            <a:scene3d>
              <a:camera prst="orthographicFron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800" b="1" cap="none" spc="50" dirty="0" smtClean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GRAFICKÉ  EDITORY</a:t>
            </a:r>
            <a:endParaRPr lang="cs-CZ" sz="8800" b="1" cap="none" spc="50" dirty="0">
              <a:ln w="11430"/>
              <a:solidFill>
                <a:schemeClr val="accent5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97805" y="1184553"/>
            <a:ext cx="8148384" cy="310854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  <a:reflection blurRad="6350" stA="50000" endA="300" endPos="50000" dist="29997" dir="5400000" sy="-100000" algn="bl" rotWithShape="0"/>
                </a:effectLst>
                <a:latin typeface="Brooklyn" pitchFamily="2" charset="0"/>
              </a:rPr>
              <a:t>Fotoeditor</a:t>
            </a:r>
          </a:p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  <a:reflection blurRad="6350" stA="50000" endA="300" endPos="50000" dist="29997" dir="5400000" sy="-100000" algn="bl" rotWithShape="0"/>
                </a:effectLst>
                <a:latin typeface="Brooklyn" pitchFamily="2" charset="0"/>
              </a:rPr>
              <a:t>PhotoFiltre</a:t>
            </a:r>
          </a:p>
          <a:p>
            <a:pPr algn="ctr"/>
            <a:endParaRPr lang="cs-CZ" sz="14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  <a:reflection blurRad="6350" stA="50000" endA="300" endPos="50000" dist="29997" dir="5400000" sy="-100000" algn="bl" rotWithShape="0"/>
              </a:effectLst>
              <a:latin typeface="Brooklyn" pitchFamily="2" charset="0"/>
            </a:endParaRPr>
          </a:p>
          <a:p>
            <a:pPr algn="ctr"/>
            <a:r>
              <a:rPr lang="cs-CZ" sz="8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  <a:reflection blurRad="6350" stA="50000" endA="300" endPos="50000" dist="29997" dir="5400000" sy="-100000" algn="bl" rotWithShape="0"/>
                </a:effectLst>
                <a:latin typeface="Brooklyn" pitchFamily="2" charset="0"/>
              </a:rPr>
              <a:t>Vložení textu</a:t>
            </a:r>
            <a:endParaRPr lang="cs-CZ" sz="8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  <a:reflection blurRad="6350" stA="50000" endA="300" endPos="50000" dist="29997" dir="5400000" sy="-100000" algn="bl" rotWithShape="0"/>
              </a:effectLst>
              <a:latin typeface="Brooklyn" pitchFamily="2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5301208"/>
            <a:ext cx="1498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5312770"/>
            <a:ext cx="9398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5301208"/>
            <a:ext cx="15367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5301208"/>
            <a:ext cx="990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2</a:t>
            </a:fld>
            <a:endParaRPr lang="cs-CZ"/>
          </a:p>
        </p:txBody>
      </p:sp>
      <p:sp>
        <p:nvSpPr>
          <p:cNvPr id="11" name="Podnadpis 2"/>
          <p:cNvSpPr>
            <a:spLocks noGrp="1"/>
          </p:cNvSpPr>
          <p:nvPr>
            <p:ph type="subTitle" idx="1"/>
          </p:nvPr>
        </p:nvSpPr>
        <p:spPr>
          <a:xfrm>
            <a:off x="3131840" y="6342872"/>
            <a:ext cx="3960440" cy="406896"/>
          </a:xfrm>
        </p:spPr>
        <p:txBody>
          <a:bodyPr>
            <a:normAutofit fontScale="92500"/>
          </a:bodyPr>
          <a:lstStyle/>
          <a:p>
            <a:r>
              <a:rPr lang="cs-CZ" sz="1800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Mgr. Ladislav Králíček, 2. ZŠ Dobříš, 2011</a:t>
            </a:r>
            <a:endParaRPr lang="cs-CZ" sz="1800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9039" y="6343187"/>
            <a:ext cx="391018" cy="391018"/>
          </a:xfrm>
          <a:prstGeom prst="rect">
            <a:avLst/>
          </a:prstGeom>
          <a:ln w="3175" cap="sq">
            <a:solidFill>
              <a:schemeClr val="accent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66665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5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750"/>
                            </p:stCondLst>
                            <p:childTnLst>
                              <p:par>
                                <p:cTn id="2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250"/>
                            </p:stCondLst>
                            <p:childTnLst>
                              <p:par>
                                <p:cTn id="3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5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1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988282" y="11149"/>
            <a:ext cx="215571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PhotoFiltre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3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3212976"/>
            <a:ext cx="19295593" cy="3528392"/>
          </a:xfrm>
          <a:prstGeom prst="rect">
            <a:avLst/>
          </a:prstGeom>
          <a:ln w="88900" cap="sq" cmpd="thickThin">
            <a:solidFill>
              <a:schemeClr val="accent1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6" name="TextovéPole 5"/>
          <p:cNvSpPr txBox="1"/>
          <p:nvPr/>
        </p:nvSpPr>
        <p:spPr>
          <a:xfrm>
            <a:off x="0" y="44624"/>
            <a:ext cx="91440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36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Vkládání textu do obrázků a fotografií</a:t>
            </a:r>
          </a:p>
          <a:p>
            <a:pPr algn="ctr"/>
            <a:r>
              <a:rPr lang="cs-CZ" sz="36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patří mezi základní nástroje všech grafických editorů </a:t>
            </a:r>
            <a:endParaRPr lang="cs-CZ" sz="3600" b="1" dirty="0">
              <a:ln w="1270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0" y="4467572"/>
            <a:ext cx="1524000" cy="1409700"/>
          </a:xfrm>
          <a:prstGeom prst="rect">
            <a:avLst/>
          </a:prstGeom>
          <a:ln w="57150" cap="sq">
            <a:solidFill>
              <a:schemeClr val="accent5"/>
            </a:solidFill>
            <a:prstDash val="solid"/>
            <a:miter lim="800000"/>
          </a:ln>
          <a:effectLst>
            <a:glow rad="101600">
              <a:schemeClr val="accent1">
                <a:satMod val="175000"/>
                <a:alpha val="40000"/>
              </a:schemeClr>
            </a:glow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16033" y="1844824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3600" b="1" spc="50" dirty="0" smtClean="0">
                <a:ln w="11430"/>
                <a:gradFill flip="none" rotWithShape="1">
                  <a:gsLst>
                    <a:gs pos="0">
                      <a:schemeClr val="accent6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6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6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Na nástrojové liště je na</a:t>
            </a:r>
          </a:p>
          <a:p>
            <a:pPr algn="ctr"/>
            <a:r>
              <a:rPr lang="cs-CZ" sz="3600" b="1" spc="50" dirty="0" smtClean="0">
                <a:ln w="11430"/>
                <a:gradFill flip="none" rotWithShape="1">
                  <a:gsLst>
                    <a:gs pos="0">
                      <a:schemeClr val="accent6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6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6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příslušné ikoně písmeno T :</a:t>
            </a:r>
          </a:p>
        </p:txBody>
      </p:sp>
    </p:spTree>
    <p:extLst>
      <p:ext uri="{BB962C8B-B14F-4D97-AF65-F5344CB8AC3E}">
        <p14:creationId xmlns:p14="http://schemas.microsoft.com/office/powerpoint/2010/main" val="2426438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xit" presetSubtype="0" fill="hold" grpId="1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 tmFilter="0,0; .5, 1; 1, 1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650"/>
                            </p:stCondLst>
                            <p:childTnLst>
                              <p:par>
                                <p:cTn id="3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650"/>
                            </p:stCondLst>
                            <p:childTnLst>
                              <p:par>
                                <p:cTn id="38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3.08048E-6 L -1.18107 -0.00508 " pathEditMode="relative" rAng="0" ptsTypes="AA">
                                      <p:cBhvr>
                                        <p:cTn id="39" dur="7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9062" y="-2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650"/>
                            </p:stCondLst>
                            <p:childTnLst>
                              <p:par>
                                <p:cTn id="41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46599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36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Po </a:t>
            </a:r>
            <a:r>
              <a:rPr lang="cs-CZ" sz="3600" b="1" dirty="0" err="1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odkliknutí</a:t>
            </a:r>
            <a:r>
              <a:rPr lang="cs-CZ" sz="36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písmene T se otevře okno se dvěma záložkami ( Text, Efekty )</a:t>
            </a:r>
            <a:endParaRPr lang="cs-CZ" sz="3600" b="1" dirty="0">
              <a:ln w="1270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4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996459" y="-6222"/>
            <a:ext cx="215571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PhotoFiltre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412774"/>
            <a:ext cx="7776864" cy="5289963"/>
          </a:xfrm>
          <a:prstGeom prst="rect">
            <a:avLst/>
          </a:prstGeom>
          <a:ln w="88900" cap="sq" cmpd="thickThin">
            <a:solidFill>
              <a:schemeClr val="accent1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412773"/>
            <a:ext cx="7776864" cy="5289963"/>
          </a:xfrm>
          <a:prstGeom prst="rect">
            <a:avLst/>
          </a:prstGeom>
          <a:ln w="88900" cap="sq" cmpd="thickThin">
            <a:solidFill>
              <a:schemeClr val="accent1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607013"/>
            <a:ext cx="8738802" cy="5250987"/>
          </a:xfrm>
          <a:prstGeom prst="rect">
            <a:avLst/>
          </a:prstGeom>
          <a:ln w="3175" cap="sq" cmpd="thickThin">
            <a:solidFill>
              <a:schemeClr val="accent1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1699444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xit" presetSubtype="0" fill="hold" grpId="1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250"/>
                            </p:stCondLst>
                            <p:childTnLst>
                              <p:par>
                                <p:cTn id="22" presetID="53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6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6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225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25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" dur="2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224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250"/>
                            </p:stCondLst>
                            <p:childTnLst>
                              <p:par>
                                <p:cTn id="35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6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6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3" dur="225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25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2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224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250"/>
                            </p:stCondLst>
                            <p:childTnLst>
                              <p:par>
                                <p:cTn id="48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1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1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P spid="8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46599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36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Velmi působivé je vyplnění textu vhodnou texturou</a:t>
            </a:r>
            <a:endParaRPr lang="cs-CZ" sz="3600" b="1" dirty="0">
              <a:ln w="1270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5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996459" y="-6222"/>
            <a:ext cx="215571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PhotoFiltre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484784"/>
            <a:ext cx="8064896" cy="5289963"/>
          </a:xfrm>
          <a:prstGeom prst="rect">
            <a:avLst/>
          </a:prstGeom>
          <a:ln w="88900" cap="sq" cmpd="thickThin">
            <a:solidFill>
              <a:schemeClr val="accent1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090" y="1556792"/>
            <a:ext cx="8738802" cy="5301207"/>
          </a:xfrm>
          <a:prstGeom prst="rect">
            <a:avLst/>
          </a:prstGeom>
          <a:ln w="3175" cap="sq" cmpd="thickThin">
            <a:solidFill>
              <a:schemeClr val="accent1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2312959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xit" presetSubtype="0" fill="hold" grpId="1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250"/>
                            </p:stCondLst>
                            <p:childTnLst>
                              <p:par>
                                <p:cTn id="22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6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6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225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25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" dur="2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224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25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P spid="8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46599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Text lze umístit kdekoliv v obrázku</a:t>
            </a:r>
          </a:p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a můžeme ho libovolně přemisťovat</a:t>
            </a:r>
            <a:endParaRPr lang="cs-CZ" sz="3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6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996459" y="-6222"/>
            <a:ext cx="215571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PhotoFiltre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6787" y="1412776"/>
            <a:ext cx="6991424" cy="5215602"/>
          </a:xfrm>
          <a:prstGeom prst="rect">
            <a:avLst/>
          </a:prstGeom>
          <a:ln w="3175" cap="sq" cmpd="thickThin">
            <a:solidFill>
              <a:schemeClr val="accent1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6186" y="1407130"/>
            <a:ext cx="6991423" cy="5215602"/>
          </a:xfrm>
          <a:prstGeom prst="rect">
            <a:avLst/>
          </a:prstGeom>
          <a:ln w="3175" cap="sq" cmpd="thickThin">
            <a:solidFill>
              <a:schemeClr val="accent1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3813" y="1412773"/>
            <a:ext cx="6991423" cy="5215601"/>
          </a:xfrm>
          <a:prstGeom prst="rect">
            <a:avLst/>
          </a:prstGeom>
          <a:ln w="3175" cap="sq" cmpd="thickThin">
            <a:solidFill>
              <a:schemeClr val="accent1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6186" y="1412776"/>
            <a:ext cx="6991422" cy="5215601"/>
          </a:xfrm>
          <a:prstGeom prst="rect">
            <a:avLst/>
          </a:prstGeom>
          <a:ln w="3175" cap="sq" cmpd="thickThin">
            <a:solidFill>
              <a:schemeClr val="accent1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7909" y="1412776"/>
            <a:ext cx="6991422" cy="5215601"/>
          </a:xfrm>
          <a:prstGeom prst="rect">
            <a:avLst/>
          </a:prstGeom>
          <a:ln w="3175" cap="sq" cmpd="thickThin">
            <a:solidFill>
              <a:schemeClr val="accent1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9198" y="1412772"/>
            <a:ext cx="6991422" cy="5215600"/>
          </a:xfrm>
          <a:prstGeom prst="rect">
            <a:avLst/>
          </a:prstGeom>
          <a:ln w="3175" cap="sq" cmpd="thickThin">
            <a:solidFill>
              <a:schemeClr val="accent1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3275571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xit" presetSubtype="0" fill="hold" grpId="1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56" presetClass="entr" presetSubtype="0" fill="hold" grpId="0" nodeType="afterEffect">
                                  <p:stCondLst>
                                    <p:cond delay="75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9" dur="375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0" dur="375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1" dur="7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2" dur="7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9850"/>
                            </p:stCondLst>
                            <p:childTnLst>
                              <p:par>
                                <p:cTn id="24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9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9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9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P spid="8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16365" y="85527"/>
            <a:ext cx="4875182" cy="169277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PhotoFiltre – Vložení textu</a:t>
            </a:r>
          </a:p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91636" y="1778298"/>
            <a:ext cx="5724644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Jakou barvu smí mít</a:t>
            </a:r>
          </a:p>
          <a:p>
            <a:pPr algn="ctr"/>
            <a:r>
              <a:rPr lang="cs-CZ" sz="4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Vržený stín 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textu?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539552" y="3215709"/>
            <a:ext cx="658167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a)  </a:t>
            </a:r>
            <a:r>
              <a:rPr lang="cs-CZ" sz="5400" b="1" dirty="0" smtClean="0">
                <a:ln w="28575">
                  <a:solidFill>
                    <a:schemeClr val="accent1">
                      <a:lumMod val="7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4" action="ppaction://hlinksldjump"/>
              </a:rPr>
              <a:t>všechny kromě bílé</a:t>
            </a:r>
            <a:endParaRPr lang="cs-CZ" sz="5400" b="1" dirty="0">
              <a:ln w="28575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827584" y="4437112"/>
            <a:ext cx="678262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b)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černou, nebo šedou</a:t>
            </a:r>
            <a:endParaRPr lang="cs-CZ" sz="54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187624" y="5589240"/>
            <a:ext cx="393011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c)  </a:t>
            </a:r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5" action="ppaction://hlinksldjump"/>
              </a:rPr>
              <a:t>jakoukoliv</a:t>
            </a:r>
            <a:endParaRPr lang="cs-CZ" sz="5400" b="1" cap="none" spc="0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586402" y="5445224"/>
            <a:ext cx="245009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DALŠÍ</a:t>
            </a:r>
          </a:p>
          <a:p>
            <a:pPr algn="ctr"/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OTÁZKA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9318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12" grpId="0"/>
      <p:bldP spid="13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66670" y="85527"/>
            <a:ext cx="4974567" cy="169277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PhotoFiltre – Vložení textu </a:t>
            </a:r>
            <a:endParaRPr lang="cs-CZ" sz="32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14837" y="1817529"/>
            <a:ext cx="827822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Který z následujících textových </a:t>
            </a:r>
          </a:p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efektů PhotoFiltre neobsahuje?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3265703" y="3513782"/>
            <a:ext cx="274645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a)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Obrys</a:t>
            </a:r>
            <a:endParaRPr lang="cs-CZ" sz="5400" b="1" dirty="0">
              <a:ln w="28575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121705" y="4675714"/>
            <a:ext cx="18742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b)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5" action="ppaction://hlinksldjump"/>
              </a:rPr>
              <a:t>3D</a:t>
            </a:r>
            <a:endParaRPr lang="cs-CZ" sz="54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70380" y="5818038"/>
            <a:ext cx="31767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c)  </a:t>
            </a:r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Reliéfní</a:t>
            </a:r>
            <a:endParaRPr lang="cs-CZ" sz="5400" b="1" cap="none" spc="0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623397" y="5489937"/>
            <a:ext cx="245009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DALŠÍ</a:t>
            </a:r>
          </a:p>
          <a:p>
            <a:pPr algn="ctr"/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OTÁZKA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0563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12" grpId="0"/>
      <p:bldP spid="13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66670" y="85527"/>
            <a:ext cx="4974567" cy="169277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PhotoFiltre – Vložení textu </a:t>
            </a:r>
            <a:endParaRPr lang="cs-CZ" sz="32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4089" y="1745521"/>
            <a:ext cx="860524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Co je napsané na ikoně umožňující</a:t>
            </a:r>
          </a:p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vložení textu do obrázku?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2123728" y="3369766"/>
            <a:ext cx="239187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a) 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Text</a:t>
            </a:r>
            <a:endParaRPr lang="cs-CZ" sz="5400" b="1" dirty="0">
              <a:ln w="28575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925227" y="4521894"/>
            <a:ext cx="323094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b)   </a:t>
            </a:r>
            <a:r>
              <a:rPr lang="cs-CZ" sz="5400" b="1" dirty="0" err="1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XYZxyz</a:t>
            </a:r>
            <a:endParaRPr lang="cs-CZ" sz="54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769034" y="5457998"/>
            <a:ext cx="145103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914400" indent="-914400">
              <a:buAutoNum type="alphaLcParenR" startAt="3"/>
            </a:pPr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3" action="ppaction://hlinksldjump"/>
              </a:rPr>
              <a:t>T</a:t>
            </a:r>
            <a:endParaRPr lang="cs-CZ" sz="5400" b="1" cap="none" spc="0" dirty="0" smtClean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876256" y="5961474"/>
            <a:ext cx="2162773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KLIKNI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3531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12" grpId="0"/>
      <p:bldP spid="13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92243" y="570167"/>
            <a:ext cx="571500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714500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143250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572000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000871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71450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14325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57200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00075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71450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14325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57200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0075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71450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14325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57200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004377" y="4857750"/>
            <a:ext cx="1425382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67" name="TextovéPole 19"/>
          <p:cNvSpPr txBox="1">
            <a:spLocks noChangeArrowheads="1"/>
          </p:cNvSpPr>
          <p:nvPr/>
        </p:nvSpPr>
        <p:spPr bwMode="auto">
          <a:xfrm>
            <a:off x="1071563" y="57150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2068" name="TextovéPole 20"/>
          <p:cNvSpPr txBox="1">
            <a:spLocks noChangeArrowheads="1"/>
          </p:cNvSpPr>
          <p:nvPr/>
        </p:nvSpPr>
        <p:spPr bwMode="auto">
          <a:xfrm>
            <a:off x="1071563" y="200025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2069" name="TextovéPole 21"/>
          <p:cNvSpPr txBox="1">
            <a:spLocks noChangeArrowheads="1"/>
          </p:cNvSpPr>
          <p:nvPr/>
        </p:nvSpPr>
        <p:spPr bwMode="auto">
          <a:xfrm>
            <a:off x="1071563" y="342900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2070" name="TextovéPole 22"/>
          <p:cNvSpPr txBox="1">
            <a:spLocks noChangeArrowheads="1"/>
          </p:cNvSpPr>
          <p:nvPr/>
        </p:nvSpPr>
        <p:spPr bwMode="auto">
          <a:xfrm>
            <a:off x="1071563" y="485775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D</a:t>
            </a:r>
          </a:p>
        </p:txBody>
      </p:sp>
      <p:sp>
        <p:nvSpPr>
          <p:cNvPr id="2071" name="TextovéPole 23"/>
          <p:cNvSpPr txBox="1">
            <a:spLocks noChangeArrowheads="1"/>
          </p:cNvSpPr>
          <p:nvPr/>
        </p:nvSpPr>
        <p:spPr bwMode="auto">
          <a:xfrm>
            <a:off x="1692275" y="0"/>
            <a:ext cx="1500188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1</a:t>
            </a:r>
          </a:p>
        </p:txBody>
      </p:sp>
      <p:sp>
        <p:nvSpPr>
          <p:cNvPr id="2072" name="TextovéPole 24"/>
          <p:cNvSpPr txBox="1">
            <a:spLocks noChangeArrowheads="1"/>
          </p:cNvSpPr>
          <p:nvPr/>
        </p:nvSpPr>
        <p:spPr bwMode="auto">
          <a:xfrm>
            <a:off x="3071813" y="0"/>
            <a:ext cx="1500187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2</a:t>
            </a:r>
          </a:p>
        </p:txBody>
      </p:sp>
      <p:sp>
        <p:nvSpPr>
          <p:cNvPr id="2073" name="TextovéPole 25"/>
          <p:cNvSpPr txBox="1">
            <a:spLocks noChangeArrowheads="1"/>
          </p:cNvSpPr>
          <p:nvPr/>
        </p:nvSpPr>
        <p:spPr bwMode="auto">
          <a:xfrm>
            <a:off x="4572000" y="0"/>
            <a:ext cx="1500188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3</a:t>
            </a:r>
          </a:p>
        </p:txBody>
      </p:sp>
      <p:sp>
        <p:nvSpPr>
          <p:cNvPr id="2074" name="TextovéPole 27"/>
          <p:cNvSpPr txBox="1">
            <a:spLocks noChangeArrowheads="1"/>
          </p:cNvSpPr>
          <p:nvPr/>
        </p:nvSpPr>
        <p:spPr bwMode="auto">
          <a:xfrm>
            <a:off x="5973763" y="0"/>
            <a:ext cx="1500187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4</a:t>
            </a:r>
          </a:p>
        </p:txBody>
      </p:sp>
      <p:sp>
        <p:nvSpPr>
          <p:cNvPr id="2075" name="TextovéPole 28"/>
          <p:cNvSpPr txBox="1">
            <a:spLocks noChangeArrowheads="1"/>
          </p:cNvSpPr>
          <p:nvPr/>
        </p:nvSpPr>
        <p:spPr bwMode="auto">
          <a:xfrm>
            <a:off x="611560" y="6357938"/>
            <a:ext cx="820891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2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O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dkryj </a:t>
            </a:r>
            <a:r>
              <a:rPr lang="cs-CZ" sz="2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jednotlivá 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okénka a uhodni, co je na obrázku.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2685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 nodeType="clickPar">
                      <p:stCondLst>
                        <p:cond delay="0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 nodeType="clickPar">
                      <p:stCondLst>
                        <p:cond delay="0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 nodeType="clickPar">
                      <p:stCondLst>
                        <p:cond delay="0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 nodeType="clickPar">
                      <p:stCondLst>
                        <p:cond delay="0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 nodeType="clickPar">
                      <p:stCondLst>
                        <p:cond delay="0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 nodeType="clickPar">
                      <p:stCondLst>
                        <p:cond delay="0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 nodeType="clickPar">
                      <p:stCondLst>
                        <p:cond delay="0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 nodeType="clickPar">
                      <p:stCondLst>
                        <p:cond delay="0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8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 nodeType="clickPar">
                      <p:stCondLst>
                        <p:cond delay="0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 nodeType="clickPar">
                      <p:stCondLst>
                        <p:cond delay="0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89821" y="113521"/>
            <a:ext cx="215571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PhotoFiltre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548680"/>
            <a:ext cx="634706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POUŽITÉ  ZDROJE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11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2176" y="1412776"/>
            <a:ext cx="9030485" cy="449353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http://www.nvf.cz/profuturo/logo_esf.jpg</a:t>
            </a:r>
          </a:p>
          <a:p>
            <a:r>
              <a:rPr lang="cs-CZ" sz="2400" dirty="0" smtClean="0"/>
              <a:t>http://repeatingislands.files-wordpress.com/2009/06/eu-logo.jpg</a:t>
            </a:r>
          </a:p>
          <a:p>
            <a:r>
              <a:rPr lang="cs-CZ" sz="2400" dirty="0" smtClean="0"/>
              <a:t>http://www.teiresias.muni.cz/gifs/web/msmt-logo.gif</a:t>
            </a:r>
          </a:p>
          <a:p>
            <a:r>
              <a:rPr lang="cs-CZ" sz="2400" dirty="0" smtClean="0"/>
              <a:t>http://www.ucitelskyzpravodaj.cz/Portals/5/tema/Logo_OP_VK.jpg</a:t>
            </a:r>
          </a:p>
          <a:p>
            <a:r>
              <a:rPr lang="cs-CZ" sz="2400" dirty="0" smtClean="0"/>
              <a:t>http</a:t>
            </a:r>
            <a:r>
              <a:rPr lang="cs-CZ" sz="2400" dirty="0"/>
              <a:t>:// www.pixelio.de/424673_R_B_by_Oliver </a:t>
            </a:r>
            <a:r>
              <a:rPr lang="cs-CZ" sz="2400" dirty="0" smtClean="0"/>
              <a:t>Haja_pixelio.de.jpg</a:t>
            </a:r>
          </a:p>
          <a:p>
            <a:r>
              <a:rPr lang="cs-CZ" sz="2400" dirty="0" smtClean="0"/>
              <a:t>http</a:t>
            </a:r>
            <a:r>
              <a:rPr lang="cs-CZ" sz="2400" dirty="0"/>
              <a:t>://office.microsoft.com/cs-cz/images/results.aspx?qu=</a:t>
            </a:r>
          </a:p>
          <a:p>
            <a:r>
              <a:rPr lang="cs-CZ" sz="2400" dirty="0"/>
              <a:t>palec#ai:MC900441321|</a:t>
            </a:r>
          </a:p>
          <a:p>
            <a:r>
              <a:rPr lang="cs-CZ" sz="2300" dirty="0"/>
              <a:t>http://office.microsoft.com/cs-cz/images/results.aspx?qu=aplaus&amp;origin=</a:t>
            </a:r>
          </a:p>
          <a:p>
            <a:r>
              <a:rPr lang="cs-CZ" sz="2300" dirty="0"/>
              <a:t>FX010132103#ai:MM900041090|</a:t>
            </a:r>
          </a:p>
          <a:p>
            <a:r>
              <a:rPr lang="cs-CZ" sz="2400" dirty="0"/>
              <a:t>http://</a:t>
            </a:r>
            <a:r>
              <a:rPr lang="cs-CZ" sz="2400" dirty="0" smtClean="0"/>
              <a:t>www.freesound.org/samplesViewSingle.php?id=33658</a:t>
            </a:r>
          </a:p>
          <a:p>
            <a:r>
              <a:rPr lang="cs-CZ" sz="2400" dirty="0"/>
              <a:t>http://</a:t>
            </a:r>
            <a:r>
              <a:rPr lang="cs-CZ" sz="2400" dirty="0" smtClean="0"/>
              <a:t>www.freedigitalphotos.net/images/43777ezgrxlum65.jpg</a:t>
            </a:r>
          </a:p>
          <a:p>
            <a:r>
              <a:rPr lang="cs-CZ" sz="2400" dirty="0"/>
              <a:t>http://</a:t>
            </a:r>
            <a:r>
              <a:rPr lang="cs-CZ" sz="2400" dirty="0" smtClean="0"/>
              <a:t>www.freedigitalphotos.net/images/9984khygkk8pks.jpg</a:t>
            </a:r>
            <a:endParaRPr lang="cs-CZ" sz="2400" dirty="0"/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1397597" y="6372742"/>
            <a:ext cx="6400800" cy="406896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1800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Mgr. Ladislav Králíček, 2. ZŠ Dobříš, 2011</a:t>
            </a:r>
            <a:endParaRPr lang="cs-CZ" sz="1800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0745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5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8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01040" y="3284984"/>
            <a:ext cx="5043368" cy="1615827"/>
          </a:xfrm>
          <a:prstGeom prst="rect">
            <a:avLst/>
          </a:prstGeom>
          <a:noFill/>
          <a:effectLst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900" b="1" cap="none" spc="50" dirty="0" smtClean="0">
                <a:ln w="11430"/>
                <a:solidFill>
                  <a:srgbClr val="FFFF99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Brooklyn" pitchFamily="2" charset="0"/>
              </a:rPr>
              <a:t>KONEC</a:t>
            </a:r>
            <a:endParaRPr lang="cs-CZ" sz="9900" b="1" cap="none" spc="50" dirty="0">
              <a:ln w="11430"/>
              <a:solidFill>
                <a:srgbClr val="FFFF99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4409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224" y="1553008"/>
            <a:ext cx="8372806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Inverted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VÝBORNĚ !</a:t>
            </a:r>
          </a:p>
        </p:txBody>
      </p:sp>
      <p:sp>
        <p:nvSpPr>
          <p:cNvPr id="3" name="Zahnutá šipka doleva 2">
            <a:hlinkClick r:id="rId4" action="ppaction://hlinksldjump"/>
          </p:cNvPr>
          <p:cNvSpPr/>
          <p:nvPr/>
        </p:nvSpPr>
        <p:spPr>
          <a:xfrm>
            <a:off x="6904199" y="4437112"/>
            <a:ext cx="1296144" cy="1224136"/>
          </a:xfrm>
          <a:prstGeom prst="curvedLeftArrow">
            <a:avLst/>
          </a:prstGeom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39927" y="57654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13</a:t>
            </a:fld>
            <a:endParaRPr lang="cs-CZ"/>
          </a:p>
        </p:txBody>
      </p:sp>
      <p:pic>
        <p:nvPicPr>
          <p:cNvPr id="6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313" y="214313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613000"/>
            <a:ext cx="2096074" cy="20162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3959749"/>
            <a:ext cx="19050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2403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79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505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13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913" tmFilter="0, 0; 0.125,0.2665; 0.25,0.4; 0.375,0.465; 0.5,0.5;  0.625,0.535; 0.75,0.6; 0.875,0.7335; 1,1">
                                          <p:stCondLst>
                                            <p:cond delay="913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456" tmFilter="0, 0; 0.125,0.2665; 0.25,0.4; 0.375,0.465; 0.5,0.5;  0.625,0.535; 0.75,0.6; 0.875,0.7335; 1,1">
                                          <p:stCondLst>
                                            <p:cond delay="1821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26" tmFilter="0, 0; 0.125,0.2665; 0.25,0.4; 0.375,0.465; 0.5,0.5;  0.625,0.535; 0.75,0.6; 0.875,0.7335; 1,1">
                                          <p:stCondLst>
                                            <p:cond delay="2277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36">
                                          <p:stCondLst>
                                            <p:cond delay="89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228" decel="50000">
                                          <p:stCondLst>
                                            <p:cond delay="93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36">
                                          <p:stCondLst>
                                            <p:cond delay="180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228" decel="50000">
                                          <p:stCondLst>
                                            <p:cond delay="184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36">
                                          <p:stCondLst>
                                            <p:cond delay="225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228" decel="50000">
                                          <p:stCondLst>
                                            <p:cond delay="2293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36">
                                          <p:stCondLst>
                                            <p:cond delay="248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228" decel="50000">
                                          <p:stCondLst>
                                            <p:cond delay="25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" dur="474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731"/>
                            </p:stCondLst>
                            <p:childTnLst>
                              <p:par>
                                <p:cTn id="36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481"/>
                            </p:stCondLst>
                            <p:childTnLst>
                              <p:par>
                                <p:cTn id="4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45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224" y="1553008"/>
            <a:ext cx="8372806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Inverted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VÝBORNĚ !</a:t>
            </a:r>
          </a:p>
        </p:txBody>
      </p:sp>
      <p:sp>
        <p:nvSpPr>
          <p:cNvPr id="3" name="Zahnutá šipka doleva 2">
            <a:hlinkClick r:id="rId4" action="ppaction://hlinksldjump"/>
          </p:cNvPr>
          <p:cNvSpPr/>
          <p:nvPr/>
        </p:nvSpPr>
        <p:spPr>
          <a:xfrm>
            <a:off x="6904199" y="4437112"/>
            <a:ext cx="1296144" cy="1224136"/>
          </a:xfrm>
          <a:prstGeom prst="curvedLeftArrow">
            <a:avLst/>
          </a:prstGeom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39927" y="57654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14</a:t>
            </a:fld>
            <a:endParaRPr lang="cs-CZ"/>
          </a:p>
        </p:txBody>
      </p:sp>
      <p:pic>
        <p:nvPicPr>
          <p:cNvPr id="6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313" y="214313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613000"/>
            <a:ext cx="2096074" cy="20162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3959749"/>
            <a:ext cx="19050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2403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79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505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13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913" tmFilter="0, 0; 0.125,0.2665; 0.25,0.4; 0.375,0.465; 0.5,0.5;  0.625,0.535; 0.75,0.6; 0.875,0.7335; 1,1">
                                          <p:stCondLst>
                                            <p:cond delay="913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456" tmFilter="0, 0; 0.125,0.2665; 0.25,0.4; 0.375,0.465; 0.5,0.5;  0.625,0.535; 0.75,0.6; 0.875,0.7335; 1,1">
                                          <p:stCondLst>
                                            <p:cond delay="1821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26" tmFilter="0, 0; 0.125,0.2665; 0.25,0.4; 0.375,0.465; 0.5,0.5;  0.625,0.535; 0.75,0.6; 0.875,0.7335; 1,1">
                                          <p:stCondLst>
                                            <p:cond delay="2277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36">
                                          <p:stCondLst>
                                            <p:cond delay="89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228" decel="50000">
                                          <p:stCondLst>
                                            <p:cond delay="93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36">
                                          <p:stCondLst>
                                            <p:cond delay="180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228" decel="50000">
                                          <p:stCondLst>
                                            <p:cond delay="184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36">
                                          <p:stCondLst>
                                            <p:cond delay="225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228" decel="50000">
                                          <p:stCondLst>
                                            <p:cond delay="2293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36">
                                          <p:stCondLst>
                                            <p:cond delay="248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228" decel="50000">
                                          <p:stCondLst>
                                            <p:cond delay="25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" dur="474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731"/>
                            </p:stCondLst>
                            <p:childTnLst>
                              <p:par>
                                <p:cTn id="36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481"/>
                            </p:stCondLst>
                            <p:childTnLst>
                              <p:par>
                                <p:cTn id="4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45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224" y="1553008"/>
            <a:ext cx="8372806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Inverted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VÝBORNĚ !</a:t>
            </a:r>
          </a:p>
        </p:txBody>
      </p:sp>
      <p:sp>
        <p:nvSpPr>
          <p:cNvPr id="3" name="Zahnutá šipka doleva 2">
            <a:hlinkClick r:id="rId4" action="ppaction://hlinksldjump"/>
          </p:cNvPr>
          <p:cNvSpPr/>
          <p:nvPr/>
        </p:nvSpPr>
        <p:spPr>
          <a:xfrm>
            <a:off x="6904199" y="4437112"/>
            <a:ext cx="1296144" cy="1224136"/>
          </a:xfrm>
          <a:prstGeom prst="curvedLeftArrow">
            <a:avLst/>
          </a:prstGeom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39927" y="57654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15</a:t>
            </a:fld>
            <a:endParaRPr lang="cs-CZ"/>
          </a:p>
        </p:txBody>
      </p:sp>
      <p:pic>
        <p:nvPicPr>
          <p:cNvPr id="6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313" y="214313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613000"/>
            <a:ext cx="2096074" cy="20162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3959749"/>
            <a:ext cx="19050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2403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79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505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13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913" tmFilter="0, 0; 0.125,0.2665; 0.25,0.4; 0.375,0.465; 0.5,0.5;  0.625,0.535; 0.75,0.6; 0.875,0.7335; 1,1">
                                          <p:stCondLst>
                                            <p:cond delay="913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456" tmFilter="0, 0; 0.125,0.2665; 0.25,0.4; 0.375,0.465; 0.5,0.5;  0.625,0.535; 0.75,0.6; 0.875,0.7335; 1,1">
                                          <p:stCondLst>
                                            <p:cond delay="1821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26" tmFilter="0, 0; 0.125,0.2665; 0.25,0.4; 0.375,0.465; 0.5,0.5;  0.625,0.535; 0.75,0.6; 0.875,0.7335; 1,1">
                                          <p:stCondLst>
                                            <p:cond delay="2277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36">
                                          <p:stCondLst>
                                            <p:cond delay="89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228" decel="50000">
                                          <p:stCondLst>
                                            <p:cond delay="93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36">
                                          <p:stCondLst>
                                            <p:cond delay="180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228" decel="50000">
                                          <p:stCondLst>
                                            <p:cond delay="184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36">
                                          <p:stCondLst>
                                            <p:cond delay="225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228" decel="50000">
                                          <p:stCondLst>
                                            <p:cond delay="2293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36">
                                          <p:stCondLst>
                                            <p:cond delay="248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228" decel="50000">
                                          <p:stCondLst>
                                            <p:cond delay="25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" dur="474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731"/>
                            </p:stCondLst>
                            <p:childTnLst>
                              <p:par>
                                <p:cTn id="36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481"/>
                            </p:stCondLst>
                            <p:childTnLst>
                              <p:par>
                                <p:cTn id="4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45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32742" y="1628800"/>
            <a:ext cx="6632971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CHYBA !</a:t>
            </a:r>
          </a:p>
        </p:txBody>
      </p:sp>
      <p:sp>
        <p:nvSpPr>
          <p:cNvPr id="3" name="Zahnutá šipka doleva 2">
            <a:hlinkClick r:id="rId5" action="ppaction://hlinksldjump"/>
          </p:cNvPr>
          <p:cNvSpPr/>
          <p:nvPr/>
        </p:nvSpPr>
        <p:spPr>
          <a:xfrm>
            <a:off x="7103775" y="44775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42408" y="57303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16</a:t>
            </a:fld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051139"/>
            <a:ext cx="2743200" cy="2743200"/>
          </a:xfrm>
          <a:prstGeom prst="rect">
            <a:avLst/>
          </a:prstGeom>
        </p:spPr>
      </p:pic>
      <p:pic>
        <p:nvPicPr>
          <p:cNvPr id="7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99919" y="116632"/>
            <a:ext cx="609600" cy="609600"/>
          </a:xfrm>
          <a:prstGeom prst="rect">
            <a:avLst/>
          </a:prstGeom>
        </p:spPr>
      </p:pic>
      <p:pic>
        <p:nvPicPr>
          <p:cNvPr id="8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7504" y="1166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6199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4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29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9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29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8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33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0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 showWhenStopped="0">
                <p:cTn id="31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2" grpId="0"/>
      <p:bldP spid="3" grpId="0" animBg="1"/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32742" y="1628800"/>
            <a:ext cx="6632971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CHYBA !</a:t>
            </a:r>
          </a:p>
        </p:txBody>
      </p:sp>
      <p:sp>
        <p:nvSpPr>
          <p:cNvPr id="3" name="Zahnutá šipka doleva 2">
            <a:hlinkClick r:id="rId5" action="ppaction://hlinksldjump"/>
          </p:cNvPr>
          <p:cNvSpPr/>
          <p:nvPr/>
        </p:nvSpPr>
        <p:spPr>
          <a:xfrm>
            <a:off x="7103775" y="44775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42408" y="57303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17</a:t>
            </a:fld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051139"/>
            <a:ext cx="2743200" cy="2743200"/>
          </a:xfrm>
          <a:prstGeom prst="rect">
            <a:avLst/>
          </a:prstGeom>
        </p:spPr>
      </p:pic>
      <p:pic>
        <p:nvPicPr>
          <p:cNvPr id="7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99919" y="116632"/>
            <a:ext cx="609600" cy="609600"/>
          </a:xfrm>
          <a:prstGeom prst="rect">
            <a:avLst/>
          </a:prstGeom>
        </p:spPr>
      </p:pic>
      <p:pic>
        <p:nvPicPr>
          <p:cNvPr id="8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7504" y="1166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6199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4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29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9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29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8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33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0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 showWhenStopped="0">
                <p:cTn id="31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2" grpId="0"/>
      <p:bldP spid="3" grpId="0" animBg="1"/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32742" y="1628800"/>
            <a:ext cx="6632971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CHYBA !</a:t>
            </a:r>
          </a:p>
        </p:txBody>
      </p:sp>
      <p:sp>
        <p:nvSpPr>
          <p:cNvPr id="3" name="Zahnutá šipka doleva 2">
            <a:hlinkClick r:id="rId5" action="ppaction://hlinksldjump"/>
          </p:cNvPr>
          <p:cNvSpPr/>
          <p:nvPr/>
        </p:nvSpPr>
        <p:spPr>
          <a:xfrm>
            <a:off x="7103775" y="44775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42408" y="57303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18</a:t>
            </a:fld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051139"/>
            <a:ext cx="2743200" cy="2743200"/>
          </a:xfrm>
          <a:prstGeom prst="rect">
            <a:avLst/>
          </a:prstGeom>
        </p:spPr>
      </p:pic>
      <p:pic>
        <p:nvPicPr>
          <p:cNvPr id="7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99919" y="116632"/>
            <a:ext cx="609600" cy="609600"/>
          </a:xfrm>
          <a:prstGeom prst="rect">
            <a:avLst/>
          </a:prstGeom>
        </p:spPr>
      </p:pic>
      <p:pic>
        <p:nvPicPr>
          <p:cNvPr id="8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7504" y="1166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6199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4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29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9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29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8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33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0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 showWhenStopped="0">
                <p:cTn id="31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2" grpId="0"/>
      <p:bldP spid="3" grpId="0" animBg="1"/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Vlastní 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B8CCE4"/>
      </a:hlink>
      <a:folHlink>
        <a:srgbClr val="B8CCE4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28043</TotalTime>
  <Words>316</Words>
  <Application>Microsoft Office PowerPoint</Application>
  <PresentationFormat>Předvádění na obrazovce (4:3)</PresentationFormat>
  <Paragraphs>114</Paragraphs>
  <Slides>18</Slides>
  <Notes>1</Notes>
  <HiddenSlides>7</HiddenSlides>
  <MMClips>9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6" baseType="lpstr">
      <vt:lpstr>Arial</vt:lpstr>
      <vt:lpstr>Times New Roman,Bold</vt:lpstr>
      <vt:lpstr>Guanine</vt:lpstr>
      <vt:lpstr>Brooklyn</vt:lpstr>
      <vt:lpstr>Times New Roman</vt:lpstr>
      <vt:lpstr>Comic Sans MS</vt:lpstr>
      <vt:lpstr>Calibri</vt:lpstr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264</cp:revision>
  <dcterms:created xsi:type="dcterms:W3CDTF">2011-05-01T03:53:33Z</dcterms:created>
  <dcterms:modified xsi:type="dcterms:W3CDTF">2011-08-25T15:35:33Z</dcterms:modified>
</cp:coreProperties>
</file>