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wdp" ContentType="image/vnd.ms-photo"/>
  <Default Extension="gif" ContentType="image/gif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86" r:id="rId2"/>
    <p:sldId id="256" r:id="rId3"/>
    <p:sldId id="257" r:id="rId4"/>
    <p:sldId id="273" r:id="rId5"/>
    <p:sldId id="274" r:id="rId6"/>
    <p:sldId id="258" r:id="rId7"/>
    <p:sldId id="277" r:id="rId8"/>
    <p:sldId id="278" r:id="rId9"/>
    <p:sldId id="263" r:id="rId10"/>
    <p:sldId id="266" r:id="rId11"/>
    <p:sldId id="269" r:id="rId12"/>
    <p:sldId id="285" r:id="rId13"/>
    <p:sldId id="275" r:id="rId14"/>
    <p:sldId id="288" r:id="rId15"/>
    <p:sldId id="279" r:id="rId16"/>
    <p:sldId id="280" r:id="rId17"/>
    <p:sldId id="281" r:id="rId18"/>
    <p:sldId id="282" r:id="rId19"/>
    <p:sldId id="283" r:id="rId20"/>
    <p:sldId id="284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openxmlformats.org/officeDocument/2006/relationships/image" Target="../media/image17.png"/><Relationship Id="rId18" Type="http://schemas.openxmlformats.org/officeDocument/2006/relationships/image" Target="../media/image20.png"/><Relationship Id="rId3" Type="http://schemas.microsoft.com/office/2007/relationships/media" Target="../media/media2.mp3"/><Relationship Id="rId21" Type="http://schemas.openxmlformats.org/officeDocument/2006/relationships/image" Target="../media/image22.png"/><Relationship Id="rId7" Type="http://schemas.microsoft.com/office/2007/relationships/media" Target="../media/media4.mp3"/><Relationship Id="rId12" Type="http://schemas.microsoft.com/office/2007/relationships/hdphoto" Target="../media/hdphoto1.wdp"/><Relationship Id="rId17" Type="http://schemas.microsoft.com/office/2007/relationships/hdphoto" Target="../media/hdphoto3.wdp"/><Relationship Id="rId2" Type="http://schemas.openxmlformats.org/officeDocument/2006/relationships/audio" Target="../media/media1.mp3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openxmlformats.org/officeDocument/2006/relationships/image" Target="../media/image16.png"/><Relationship Id="rId5" Type="http://schemas.microsoft.com/office/2007/relationships/media" Target="../media/media3.mp3"/><Relationship Id="rId15" Type="http://schemas.microsoft.com/office/2007/relationships/hdphoto" Target="../media/hdphoto2.wdp"/><Relationship Id="rId23" Type="http://schemas.openxmlformats.org/officeDocument/2006/relationships/audio" Target="../media/audio1.wav"/><Relationship Id="rId10" Type="http://schemas.openxmlformats.org/officeDocument/2006/relationships/audio" Target="../media/audio1.wav"/><Relationship Id="rId19" Type="http://schemas.microsoft.com/office/2007/relationships/hdphoto" Target="../media/hdphoto4.wdp"/><Relationship Id="rId4" Type="http://schemas.openxmlformats.org/officeDocument/2006/relationships/audio" Target="../media/media2.mp3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18.png"/><Relationship Id="rId22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avi"/><Relationship Id="rId1" Type="http://schemas.microsoft.com/office/2007/relationships/media" Target="../media/media5.avi"/><Relationship Id="rId6" Type="http://schemas.openxmlformats.org/officeDocument/2006/relationships/audio" Target="../media/audio1.wav"/><Relationship Id="rId5" Type="http://schemas.openxmlformats.org/officeDocument/2006/relationships/image" Target="../media/image24.png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8.xml"/><Relationship Id="rId4" Type="http://schemas.openxmlformats.org/officeDocument/2006/relationships/slide" Target="slide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30.PNG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30.PNG"/><Relationship Id="rId5" Type="http://schemas.openxmlformats.org/officeDocument/2006/relationships/slide" Target="slide10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30.PNG"/><Relationship Id="rId5" Type="http://schemas.openxmlformats.org/officeDocument/2006/relationships/slide" Target="slide11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506734"/>
              </p:ext>
            </p:extLst>
          </p:nvPr>
        </p:nvGraphicFramePr>
        <p:xfrm>
          <a:off x="107504" y="4968020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VY_32_INOVACE_09_Tvorba prezentací - PowerPoint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smtClean="0">
                          <a:latin typeface="+mn-lt"/>
                          <a:ea typeface="Calibri"/>
                          <a:cs typeface="Times New Roman"/>
                        </a:rPr>
                        <a:t>– </a:t>
                      </a:r>
                      <a:r>
                        <a:rPr lang="pt-BR" sz="1900" b="1" smtClean="0">
                          <a:latin typeface="+mn-lt"/>
                          <a:ea typeface="Calibri"/>
                          <a:cs typeface="Times New Roman"/>
                        </a:rPr>
                        <a:t>Vložení obrazců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pt-BR" sz="1900" b="1" dirty="0" smtClean="0">
                          <a:latin typeface="+mn-lt"/>
                          <a:ea typeface="Calibri"/>
                          <a:cs typeface="Times New Roman"/>
                        </a:rPr>
                        <a:t>a multimediálních souborů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351" y="1555795"/>
            <a:ext cx="3284825" cy="32848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376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9987" y="1052736"/>
            <a:ext cx="8384026" cy="37856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  OBRAZCŮ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A  MEDIÁLNÍCH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SOUBORŮ</a:t>
            </a:r>
            <a:endParaRPr lang="cs-CZ" sz="6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DO  PREZENTACE</a:t>
            </a:r>
            <a:endParaRPr lang="cs-CZ" sz="6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67643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2645" y="332656"/>
            <a:ext cx="8612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① Klikneme na záložku Vložení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358733"/>
            <a:ext cx="9074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②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 otevřené záložce zvolíme Obrazce :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7" y="1350563"/>
            <a:ext cx="9001000" cy="171839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47" y="4365104"/>
            <a:ext cx="9025207" cy="169642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725144"/>
            <a:ext cx="1270000" cy="1716216"/>
          </a:xfrm>
          <a:prstGeom prst="rect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2" name="Obdélník 11"/>
          <p:cNvSpPr/>
          <p:nvPr/>
        </p:nvSpPr>
        <p:spPr>
          <a:xfrm>
            <a:off x="6369902" y="10757"/>
            <a:ext cx="276447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5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16632"/>
            <a:ext cx="5436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③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 nabídky </a:t>
            </a:r>
            <a:r>
              <a:rPr lang="cs-CZ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ybereme</a:t>
            </a:r>
          </a:p>
          <a:p>
            <a:r>
              <a:rPr lang="cs-CZ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   vhodný obrazec: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06" y="3717032"/>
            <a:ext cx="9078348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④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Vložený obrazec lze libovolně upravit pomocí </a:t>
            </a:r>
            <a:r>
              <a:rPr lang="cs-CZ" sz="3500" b="1" dirty="0" smtClean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Nástroje kreslení–Formát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222" y="716796"/>
            <a:ext cx="3800737" cy="9466255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7888" y="4400309"/>
            <a:ext cx="1240616" cy="5907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048155"/>
            <a:ext cx="13858158" cy="1719374"/>
          </a:xfrm>
          <a:prstGeom prst="rect">
            <a:avLst/>
          </a:prstGeom>
          <a:ln w="12700">
            <a:solidFill>
              <a:schemeClr val="accent5">
                <a:lumMod val="75000"/>
              </a:schemeClr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6369902" y="10757"/>
            <a:ext cx="276447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291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42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5.55556E-7 -7.9556E-7 L -0.00174 -0.94473 " pathEditMode="relative" rAng="0" ptsTypes="AA">
                                      <p:cBhvr>
                                        <p:cTn id="32" dur="8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-472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65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6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6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400"/>
                            </p:stCondLst>
                            <p:childTnLst>
                              <p:par>
                                <p:cTn id="49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400"/>
                            </p:stCondLst>
                            <p:childTnLst>
                              <p:par>
                                <p:cTn id="54" presetID="35" presetClass="path" presetSubtype="0" accel="50000" decel="5000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animMotion origin="layout" path="M -5.55556E-7 -2.59259E-6 L -0.56094 -0.0044 " pathEditMode="relative" rAng="0" ptsTypes="AA">
                                      <p:cBhvr>
                                        <p:cTn id="55" dur="15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56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0" grpId="0"/>
      <p:bldP spid="1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97" y="78491"/>
            <a:ext cx="4774235" cy="584775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UKÁZKY  OBRAZCŮ</a:t>
            </a:r>
            <a:endParaRPr lang="cs-CZ" sz="32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2" name="Stužka dolů 1"/>
          <p:cNvSpPr/>
          <p:nvPr/>
        </p:nvSpPr>
        <p:spPr>
          <a:xfrm>
            <a:off x="4211960" y="836712"/>
            <a:ext cx="4536504" cy="1152128"/>
          </a:xfrm>
          <a:prstGeom prst="ribb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352126" y="836712"/>
            <a:ext cx="3067745" cy="2880320"/>
          </a:xfrm>
          <a:prstGeom prst="snip2DiagRect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3841423" y="2276872"/>
            <a:ext cx="2268252" cy="216024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rafovaná šipka doprava 11"/>
          <p:cNvSpPr/>
          <p:nvPr/>
        </p:nvSpPr>
        <p:spPr>
          <a:xfrm>
            <a:off x="6465743" y="2276871"/>
            <a:ext cx="2484276" cy="2021227"/>
          </a:xfrm>
          <a:prstGeom prst="stripedRightArrow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pisek se šipkou dolů 12"/>
          <p:cNvSpPr/>
          <p:nvPr/>
        </p:nvSpPr>
        <p:spPr>
          <a:xfrm>
            <a:off x="539552" y="4298099"/>
            <a:ext cx="1944216" cy="2371261"/>
          </a:xfrm>
          <a:prstGeom prst="downArrowCallout">
            <a:avLst/>
          </a:prstGeom>
          <a:ln w="28575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3275856" y="4797152"/>
            <a:ext cx="2952328" cy="1728192"/>
          </a:xfrm>
          <a:prstGeom prst="cub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6658341" y="4445327"/>
            <a:ext cx="2160240" cy="1925657"/>
          </a:xfrm>
          <a:prstGeom prst="star7">
            <a:avLst/>
          </a:pr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69902" y="10757"/>
            <a:ext cx="276447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7565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95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950"/>
                            </p:stCondLst>
                            <p:childTnLst>
                              <p:par>
                                <p:cTn id="3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95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7950"/>
                            </p:stCondLst>
                            <p:childTnLst>
                              <p:par>
                                <p:cTn id="5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95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3950"/>
                            </p:stCondLst>
                            <p:childTnLst>
                              <p:par>
                                <p:cTn id="70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20" y="44624"/>
            <a:ext cx="75682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⑤ V záložce Vložení vybereme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     Video nebo Zvuk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78" y="1340768"/>
            <a:ext cx="16593466" cy="2218377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700808"/>
            <a:ext cx="2207151" cy="2060008"/>
          </a:xfrm>
          <a:prstGeom prst="rect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78954" y="3944810"/>
            <a:ext cx="35334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⑥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Zvolíme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umístění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multimediálních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 souborů :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372" y="4293096"/>
            <a:ext cx="2485446" cy="2090562"/>
          </a:xfrm>
          <a:prstGeom prst="rect">
            <a:avLst/>
          </a:prstGeom>
          <a:ln w="12700">
            <a:solidFill>
              <a:schemeClr val="accent5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387" y="4293096"/>
            <a:ext cx="2818109" cy="2110931"/>
          </a:xfrm>
          <a:prstGeom prst="rect">
            <a:avLst/>
          </a:prstGeom>
          <a:ln w="12700">
            <a:solidFill>
              <a:schemeClr val="accent5">
                <a:lumMod val="75000"/>
              </a:schemeClr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4439567" y="10757"/>
            <a:ext cx="46948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MEDIÁLNÍCH  SOUBORŮ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49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3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350"/>
                            </p:stCondLst>
                            <p:childTnLst>
                              <p:par>
                                <p:cTn id="3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871 0.00509 " pathEditMode="relative" rAng="0" ptsTypes="AA">
                                      <p:cBhvr>
                                        <p:cTn id="32" dur="18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559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435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4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4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1" grpId="0"/>
      <p:bldP spid="1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015" y="1311732"/>
            <a:ext cx="87563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800" b="1" cap="all" dirty="0" smtClean="0">
                <a:ln w="19050" cmpd="sng">
                  <a:solidFill>
                    <a:schemeClr val="tx1"/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UKÁZKY  ZVUKU V  PREZENTACI   </a:t>
            </a:r>
            <a:endParaRPr lang="cs-CZ" sz="3800" b="1" cap="all" dirty="0">
              <a:ln w="19050" cmpd="sng">
                <a:solidFill>
                  <a:schemeClr val="tx1"/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0952" y="2968352"/>
            <a:ext cx="1540768" cy="1540768"/>
          </a:xfrm>
          <a:prstGeom prst="rect">
            <a:avLst/>
          </a:prstGeom>
          <a:scene3d>
            <a:camera prst="orthographicFront">
              <a:rot lat="0" lon="21599992" rev="0"/>
            </a:camera>
            <a:lightRig rig="threePt" dir="t"/>
          </a:scene3d>
        </p:spPr>
      </p:pic>
      <p:pic>
        <p:nvPicPr>
          <p:cNvPr id="7" name="Cow_Sound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677513" y="5411688"/>
            <a:ext cx="609600" cy="609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256" y="4962872"/>
            <a:ext cx="1562472" cy="156247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512" y="149731"/>
            <a:ext cx="2952328" cy="830997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19050" cmpd="sng">
                  <a:solidFill>
                    <a:schemeClr val="tx1"/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AUDIO :  </a:t>
            </a:r>
            <a:endParaRPr lang="cs-CZ" sz="4800" b="1" cap="all" dirty="0">
              <a:ln w="19050" cmpd="sng">
                <a:solidFill>
                  <a:schemeClr val="tx1"/>
                </a:soli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083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59424" y="2752328"/>
            <a:ext cx="1828800" cy="1828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88024" y="4912568"/>
            <a:ext cx="1828800" cy="1828800"/>
          </a:xfrm>
          <a:prstGeom prst="rect">
            <a:avLst/>
          </a:prstGeom>
        </p:spPr>
      </p:pic>
      <p:pic>
        <p:nvPicPr>
          <p:cNvPr id="16" name="pig1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7236296" y="5339680"/>
            <a:ext cx="609600" cy="609600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4439567" y="10757"/>
            <a:ext cx="46948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MEDIÁLNÍCH  SOUBORŮ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Frog_a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632357" y="3361928"/>
            <a:ext cx="609600" cy="609600"/>
          </a:xfrm>
          <a:prstGeom prst="rect">
            <a:avLst/>
          </a:prstGeom>
        </p:spPr>
      </p:pic>
      <p:pic>
        <p:nvPicPr>
          <p:cNvPr id="9" name="dog2a.mp3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236296" y="33234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98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0" name="click.wav"/>
          </p:stSnd>
        </p:sndAc>
      </p:transition>
    </mc:Choice>
    <mc:Fallback xmlns="">
      <p:transition spd="slow">
        <p:fade/>
        <p:sndAc>
          <p:stSnd>
            <p:snd r:embed="rId2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375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375"/>
                            </p:stCondLst>
                            <p:childTnLst>
                              <p:par>
                                <p:cTn id="4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875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3375"/>
                            </p:stCondLst>
                            <p:childTnLst>
                              <p:par>
                                <p:cTn id="7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875"/>
                            </p:stCondLst>
                            <p:childTnLst>
                              <p:par>
                                <p:cTn id="8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6375"/>
                            </p:stCondLst>
                            <p:childTnLst>
                              <p:par>
                                <p:cTn id="10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5" dur="65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1" dur="475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1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7" dur="61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3" dur="208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/>
      <p:bldP spid="10" grpId="0" animBg="1"/>
      <p:bldP spid="17" grpId="0"/>
      <p:bldP spid="1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77723"/>
            <a:ext cx="2655912" cy="830997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cap="all" dirty="0" smtClean="0">
                <a:ln w="19050" cmpd="sng">
                  <a:solidFill>
                    <a:schemeClr val="tx1"/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VIDEO:  </a:t>
            </a:r>
            <a:endParaRPr lang="cs-CZ" sz="4800" b="1" cap="all" dirty="0">
              <a:ln w="19050" cmpd="sng">
                <a:solidFill>
                  <a:schemeClr val="tx1"/>
                </a:soli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799" y="476672"/>
            <a:ext cx="6268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Ukázka ze školní akademie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2.ZŠ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Dobříš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1" name="video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9165" y="1020910"/>
            <a:ext cx="7243235" cy="5432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4439567" y="10757"/>
            <a:ext cx="46948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MEDIÁLNÍCH  SOUBORŮ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11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625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4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10" grpId="0" animBg="1"/>
      <p:bldP spid="9" grpId="0"/>
      <p:bldP spid="7" grpId="0"/>
      <p:bldP spid="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3333" y="85527"/>
            <a:ext cx="8501238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 MEDIÁLNÍCH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SOUBORŮ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2549"/>
            <a:ext cx="8779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Je možné upravit zvuk pomocí efektů?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043767" y="2355481"/>
            <a:ext cx="738571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914400" indent="-914400" algn="ctr">
              <a:buAutoNum type="alphaLcParenR"/>
            </a:pP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ano, ale jen zeslabení a zesílení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020341"/>
            <a:ext cx="716984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2"/>
            </a:pP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ano, pomocí nástroje</a:t>
            </a:r>
          </a:p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Zvukové efekty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7056" y="5490810"/>
            <a:ext cx="1725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ne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561945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3334" y="85527"/>
            <a:ext cx="8501238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 MEDIÁLNÍCH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SOUBORŮ</a:t>
            </a:r>
          </a:p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988840"/>
            <a:ext cx="9031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Jaké video je vhodné pro vložení do snímku?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979712" y="3113092"/>
            <a:ext cx="350769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dlouhé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4193212"/>
            <a:ext cx="32882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krátké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31640" y="5273332"/>
            <a:ext cx="428117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bez zvuku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728" y="0"/>
            <a:ext cx="8501238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OBRAZCŮ  A  MEDIÁLNÍCH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SOUBORŮ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132241"/>
            <a:ext cx="87222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Dá se změnit barva u obrazců?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3527" y="3356992"/>
            <a:ext cx="877477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jen u rovinných obrazců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35" y="4372565"/>
            <a:ext cx="245131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ano</a:t>
            </a:r>
            <a:endParaRPr lang="cs-CZ" sz="6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5445224"/>
            <a:ext cx="190949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60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</a:t>
            </a:r>
            <a:endParaRPr lang="cs-CZ" sz="60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971927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73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4755" y="0"/>
            <a:ext cx="749878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OBRAZCŮ  A  MEDIÁLNÍCH  </a:t>
            </a: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SOUBORŮ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62068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8074" y="1340768"/>
            <a:ext cx="845058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http://www.nvf.cz/profuturo/logo_esf.jpg</a:t>
            </a:r>
          </a:p>
          <a:p>
            <a:r>
              <a:rPr lang="cs-CZ" sz="1600" dirty="0" smtClean="0"/>
              <a:t>http://repeatingislands.files-wordpress.com/2009/06/eu-logo.jpg</a:t>
            </a:r>
          </a:p>
          <a:p>
            <a:r>
              <a:rPr lang="cs-CZ" sz="1600" dirty="0" smtClean="0"/>
              <a:t>http://www.teiresias.muni.cz/gifs/web/msmt-logo.gif</a:t>
            </a:r>
          </a:p>
          <a:p>
            <a:r>
              <a:rPr lang="cs-CZ" sz="1600" dirty="0" smtClean="0"/>
              <a:t>http://www.ucitelskyzpravodaj.cz/Portals/5/tema/Logo_OP_VK.jpg</a:t>
            </a:r>
          </a:p>
          <a:p>
            <a:r>
              <a:rPr lang="cs-CZ" sz="1600" dirty="0"/>
              <a:t>http://office.microsoft.com/en-us/images/animals-CM079001902.aspx?qu=cow#ai:MC900084284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http://office.microsoft.com/en-us/images/animals-CM079001902.aspx?qu=dog#ai:MC900027307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http://office.microsoft.com/en-us/images/animals-CM079001902.aspx?qu=frog#ai:MC900326474</a:t>
            </a:r>
            <a:r>
              <a:rPr lang="cs-CZ" sz="1600" dirty="0" smtClean="0"/>
              <a:t>|</a:t>
            </a:r>
          </a:p>
          <a:p>
            <a:r>
              <a:rPr lang="cs-CZ" sz="1600" dirty="0"/>
              <a:t>http://office.microsoft.com/en-us/images/animals-CM079001902.aspx?qu=pig#ai:MC900326472|</a:t>
            </a:r>
          </a:p>
          <a:p>
            <a:r>
              <a:rPr lang="cs-CZ" sz="1600" dirty="0"/>
              <a:t>http://office.microsoft.com/en-us/images/results.aspx?qu=dog#ai:MS900074753|</a:t>
            </a:r>
            <a:endParaRPr lang="cs-CZ" sz="1600" dirty="0" smtClean="0"/>
          </a:p>
          <a:p>
            <a:r>
              <a:rPr lang="cs-CZ" sz="1600" dirty="0"/>
              <a:t>http://office.microsoft.com/en-us/images/results.aspx?qu=cow#ai:MS910219270|</a:t>
            </a:r>
            <a:endParaRPr lang="cs-CZ" sz="1600" dirty="0" smtClean="0"/>
          </a:p>
          <a:p>
            <a:r>
              <a:rPr lang="cs-CZ" sz="1600" dirty="0"/>
              <a:t>http://office.microsoft.com/en-us/images/results.aspx?qu=frog#ai:MS910219995|</a:t>
            </a:r>
          </a:p>
          <a:p>
            <a:r>
              <a:rPr lang="cs-CZ" sz="1600" dirty="0"/>
              <a:t>http://office.microsoft.com/en-us/images/results.aspx?qu=pig#ai:MS900074930|</a:t>
            </a:r>
            <a:endParaRPr lang="cs-CZ" sz="1600" dirty="0" smtClean="0"/>
          </a:p>
          <a:p>
            <a:r>
              <a:rPr lang="cs-CZ" sz="1600" dirty="0"/>
              <a:t>http://office.microsoft.com/cs-cz/images/results.aspx?qu=palec#ai:MC900441321|</a:t>
            </a:r>
          </a:p>
          <a:p>
            <a:r>
              <a:rPr lang="cs-CZ" sz="1600" dirty="0"/>
              <a:t>http://office.microsoft.com/cs-cz/images/results.aspx?qu=aplaus&amp;origin=</a:t>
            </a:r>
          </a:p>
          <a:p>
            <a:r>
              <a:rPr lang="cs-CZ" sz="1600" dirty="0"/>
              <a:t>FX010132103#ai:MM900041090|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www.freesound.org/samplesViewSingle.php?id=33658</a:t>
            </a:r>
          </a:p>
          <a:p>
            <a:r>
              <a:rPr lang="cs-CZ" sz="1600" dirty="0"/>
              <a:t>http://upload.wikimedia.org/wikipedia/commons/8/8d/Intel_Pentium_Processor_%28backside</a:t>
            </a:r>
          </a:p>
          <a:p>
            <a:r>
              <a:rPr lang="cs-CZ" sz="1600" dirty="0" smtClean="0"/>
              <a:t>%29_with_heat_sink.jpg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www.freedigitalphotos.net/images/35801vgrdfm12t8.jpg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www.freedigitalphotos.net/images/9978plvm2lgeg4.jpg</a:t>
            </a:r>
            <a:endParaRPr lang="cs-CZ" sz="16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784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6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5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292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4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292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4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292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49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49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49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1261</TotalTime>
  <Words>380</Words>
  <Application>Microsoft Office PowerPoint</Application>
  <PresentationFormat>Předvádění na obrazovce (4:3)</PresentationFormat>
  <Paragraphs>132</Paragraphs>
  <Slides>20</Slides>
  <Notes>1</Notes>
  <HiddenSlides>7</HiddenSlides>
  <MMClips>17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196</cp:revision>
  <dcterms:created xsi:type="dcterms:W3CDTF">2011-05-01T03:53:33Z</dcterms:created>
  <dcterms:modified xsi:type="dcterms:W3CDTF">2011-08-25T15:52:53Z</dcterms:modified>
</cp:coreProperties>
</file>