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303" r:id="rId2"/>
    <p:sldId id="256" r:id="rId3"/>
    <p:sldId id="294" r:id="rId4"/>
    <p:sldId id="287" r:id="rId5"/>
    <p:sldId id="285" r:id="rId6"/>
    <p:sldId id="289" r:id="rId7"/>
    <p:sldId id="263" r:id="rId8"/>
    <p:sldId id="266" r:id="rId9"/>
    <p:sldId id="269" r:id="rId10"/>
    <p:sldId id="302" r:id="rId11"/>
    <p:sldId id="295" r:id="rId12"/>
    <p:sldId id="305" r:id="rId13"/>
    <p:sldId id="296" r:id="rId14"/>
    <p:sldId id="297" r:id="rId15"/>
    <p:sldId id="298" r:id="rId16"/>
    <p:sldId id="299" r:id="rId17"/>
    <p:sldId id="300" r:id="rId18"/>
    <p:sldId id="301" r:id="rId19"/>
  </p:sldIdLst>
  <p:sldSz cx="9144000" cy="6858000" type="screen4x3"/>
  <p:notesSz cx="6858000" cy="9144000"/>
  <p:embeddedFontLst>
    <p:embeddedFont>
      <p:font typeface="Guanine" pitchFamily="2" charset="-18"/>
      <p:regular r:id="rId21"/>
    </p:embeddedFont>
    <p:embeddedFont>
      <p:font typeface="Brooklyn" pitchFamily="2" charset="0"/>
      <p:regular r:id="rId22"/>
      <p:bold r:id="rId23"/>
    </p:embeddedFont>
    <p:embeddedFont>
      <p:font typeface="Comic Sans MS" pitchFamily="66" charset="0"/>
      <p:regular r:id="rId24"/>
      <p:bold r:id="rId25"/>
    </p:embeddedFont>
    <p:embeddedFont>
      <p:font typeface="Calibri" pitchFamily="34" charset="0"/>
      <p:regular r:id="rId26"/>
      <p:bold r:id="rId27"/>
      <p:italic r:id="rId28"/>
      <p:boldItalic r:id="rId29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3F1E03"/>
    <a:srgbClr val="FFE285"/>
    <a:srgbClr val="FFD347"/>
    <a:srgbClr val="FFFF66"/>
    <a:srgbClr val="283214"/>
    <a:srgbClr val="142E2A"/>
    <a:srgbClr val="361B00"/>
    <a:srgbClr val="333300"/>
    <a:srgbClr val="077F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99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3.xml"/><Relationship Id="rId4" Type="http://schemas.openxmlformats.org/officeDocument/2006/relationships/slide" Target="slide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g"/><Relationship Id="rId5" Type="http://schemas.openxmlformats.org/officeDocument/2006/relationships/slide" Target="slide14.xml"/><Relationship Id="rId4" Type="http://schemas.openxmlformats.org/officeDocument/2006/relationships/slide" Target="slide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22.jpg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7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4" Type="http://schemas.openxmlformats.org/officeDocument/2006/relationships/slide" Target="slide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7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7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" Target="slide7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" Target="slide8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" Target="slide9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3564832"/>
              </p:ext>
            </p:extLst>
          </p:nvPr>
        </p:nvGraphicFramePr>
        <p:xfrm>
          <a:off x="107504" y="4968020"/>
          <a:ext cx="8928992" cy="1797146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VY_32_INOVACE_11_Tvorba prezentací - PowerPoint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+mn-lt"/>
                          <a:ea typeface="Calibri"/>
                          <a:cs typeface="Times New Roman"/>
                        </a:rPr>
                        <a:t>– 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Animace objektů </a:t>
                      </a:r>
                      <a:r>
                        <a:rPr lang="cs-CZ" sz="1800" b="1" smtClean="0">
                          <a:latin typeface="+mn-lt"/>
                          <a:ea typeface="Calibri"/>
                          <a:cs typeface="Times New Roman"/>
                        </a:rPr>
                        <a:t>– 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Zvýrazňující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efekty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351" y="1555795"/>
            <a:ext cx="3284825" cy="32848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71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037" y="1628800"/>
            <a:ext cx="8327921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ZVÝRAZŇUJÍCÍ</a:t>
            </a:r>
          </a:p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EFEKTY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67643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472" y="1124744"/>
            <a:ext cx="3348184" cy="2209802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077" y="1124744"/>
            <a:ext cx="2392226" cy="435288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114" y="4285895"/>
            <a:ext cx="5450030" cy="238346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ovéPole 13"/>
          <p:cNvSpPr txBox="1"/>
          <p:nvPr/>
        </p:nvSpPr>
        <p:spPr>
          <a:xfrm>
            <a:off x="-24231" y="3429000"/>
            <a:ext cx="6239280" cy="67710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  ZVÍŘATA</a:t>
            </a:r>
            <a:endParaRPr lang="cs-CZ" sz="3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90" y="1268760"/>
            <a:ext cx="1872208" cy="1868674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179512" y="188640"/>
            <a:ext cx="3312368" cy="707886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Brooklyn" pitchFamily="2" charset="0"/>
              </a:rPr>
              <a:t> UKÁZKA 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Brooklyn" pitchFamily="2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36066" y="10757"/>
            <a:ext cx="31983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ZVÝRAZŇUJÍCÍ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936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6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600"/>
                            </p:stCondLst>
                            <p:childTnLst>
                              <p:par>
                                <p:cTn id="35" presetID="2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600"/>
                            </p:stCondLst>
                            <p:childTnLst>
                              <p:par>
                                <p:cTn id="39" presetID="32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4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36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21600000">
                                      <p:cBhvr>
                                        <p:cTn id="47" dur="3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850"/>
                            </p:stCondLst>
                            <p:childTnLst>
                              <p:par>
                                <p:cTn id="49" presetID="6" presetClass="emph" presetSubtype="0" autoRev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50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6850"/>
                            </p:stCondLst>
                            <p:childTnLst>
                              <p:par>
                                <p:cTn id="52" presetID="16" presetClass="emph" presetSubtype="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  <p:bldP spid="14" grpId="1" build="allAtOnce"/>
      <p:bldP spid="13" grpId="0" animBg="1"/>
      <p:bldP spid="10" grpId="0"/>
      <p:bldP spid="1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116632"/>
            <a:ext cx="8496944" cy="92333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ZVÝRAZŇUJÍCÍ EFEKTY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7504" y="1400582"/>
            <a:ext cx="4289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Postupujeme stejně jako 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 </a:t>
            </a:r>
            <a:r>
              <a:rPr lang="cs-CZ" sz="3200" b="1" dirty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Úvodních efektů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524118"/>
            <a:ext cx="1231900" cy="1460500"/>
          </a:xfrm>
          <a:prstGeom prst="rect">
            <a:avLst/>
          </a:prstGeom>
          <a:ln w="19050">
            <a:solidFill>
              <a:schemeClr val="accent5">
                <a:lumMod val="60000"/>
                <a:lumOff val="40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07504" y="1488746"/>
            <a:ext cx="42897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 nabídky si vybereme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některý ze</a:t>
            </a:r>
          </a:p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Zvýrazňujících efektů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64086"/>
            <a:ext cx="4608512" cy="5489476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5496" y="5220489"/>
            <a:ext cx="45432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Volba dalších efektů: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13" y="5946268"/>
            <a:ext cx="4076700" cy="579076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5936066" y="10757"/>
            <a:ext cx="31983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ZVÝRAZŇUJÍCÍ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179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00"/>
                            </p:stCondLst>
                            <p:childTnLst>
                              <p:par>
                                <p:cTn id="2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4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000"/>
                            </p:stCondLst>
                            <p:childTnLst>
                              <p:par>
                                <p:cTn id="6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125"/>
                            </p:stCondLst>
                            <p:childTnLst>
                              <p:par>
                                <p:cTn id="7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375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625"/>
                            </p:stCondLst>
                            <p:childTnLst>
                              <p:par>
                                <p:cTn id="96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9" grpId="1"/>
      <p:bldP spid="10" grpId="0"/>
      <p:bldP spid="6" grpId="0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1196752"/>
            <a:ext cx="9131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Postupujeme stejně jako u </a:t>
            </a:r>
            <a:r>
              <a:rPr lang="cs-CZ" sz="3200" b="1" dirty="0" smtClean="0">
                <a:ln w="6350" cmpd="sng">
                  <a:solidFill>
                    <a:srgbClr val="3F1E03"/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Úvodních efektů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7" y="1916832"/>
            <a:ext cx="8974550" cy="2332633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0" y="4716363"/>
            <a:ext cx="4716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Nejdříve </a:t>
            </a:r>
            <a:r>
              <a:rPr lang="cs-CZ" sz="2800" b="1" dirty="0" smtClean="0">
                <a:ln w="6350">
                  <a:solidFill>
                    <a:srgbClr val="3F1E03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Začátek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efektu: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620" y="4653136"/>
            <a:ext cx="4208859" cy="2104430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292" y="4653136"/>
            <a:ext cx="4495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Potom nastavíme</a:t>
            </a:r>
          </a:p>
          <a:p>
            <a:pPr algn="ctr"/>
            <a:r>
              <a:rPr lang="cs-CZ" sz="3200" b="1" dirty="0" smtClean="0">
                <a:ln w="63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Dobu trvání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</a:t>
            </a:r>
            <a:r>
              <a:rPr lang="cs-CZ" sz="3200" b="1" dirty="0" smtClean="0">
                <a:ln w="63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Zpoždění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efektu: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012119"/>
            <a:ext cx="4468057" cy="1323292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1" name="Obdélník 10"/>
          <p:cNvSpPr/>
          <p:nvPr/>
        </p:nvSpPr>
        <p:spPr>
          <a:xfrm>
            <a:off x="5936066" y="10757"/>
            <a:ext cx="31983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ZVÝRAZŇUJÍCÍ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116632"/>
            <a:ext cx="8496944" cy="92333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ZVÝRAZŇUJÍCÍ EFEKTY</a:t>
            </a:r>
          </a:p>
        </p:txBody>
      </p:sp>
    </p:spTree>
    <p:extLst>
      <p:ext uri="{BB962C8B-B14F-4D97-AF65-F5344CB8AC3E}">
        <p14:creationId xmlns:p14="http://schemas.microsoft.com/office/powerpoint/2010/main" val="285324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00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0" grpId="1"/>
      <p:bldP spid="6" grpId="0"/>
      <p:bldP spid="11" grpId="0"/>
      <p:bldP spid="11" grpId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7504" y="1196752"/>
            <a:ext cx="1824948" cy="584775"/>
          </a:xfrm>
          <a:prstGeom prst="rect">
            <a:avLst/>
          </a:prstGeom>
          <a:solidFill>
            <a:srgbClr val="FFE285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F1E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Ukázky:</a:t>
            </a:r>
            <a:endParaRPr lang="cs-CZ" sz="3200" b="1" dirty="0">
              <a:solidFill>
                <a:srgbClr val="3F1E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623" y="1196753"/>
            <a:ext cx="3475882" cy="2918732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196754"/>
            <a:ext cx="2761601" cy="306414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76" y="4260898"/>
            <a:ext cx="4333572" cy="238346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ovéPole 13"/>
          <p:cNvSpPr txBox="1"/>
          <p:nvPr/>
        </p:nvSpPr>
        <p:spPr>
          <a:xfrm>
            <a:off x="5652120" y="5099700"/>
            <a:ext cx="3061287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</a:t>
            </a:r>
          </a:p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ZVÍŘATA</a:t>
            </a:r>
            <a:endParaRPr lang="cs-CZ" sz="4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999" y="2112516"/>
            <a:ext cx="1687713" cy="1748532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Obdélník 12"/>
          <p:cNvSpPr/>
          <p:nvPr/>
        </p:nvSpPr>
        <p:spPr>
          <a:xfrm>
            <a:off x="5936066" y="10757"/>
            <a:ext cx="31983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ZVÝRAZŇUJÍCÍ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0950" y="116632"/>
            <a:ext cx="8496944" cy="92333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ZVÝRAZŇUJÍCÍ EFEKTY</a:t>
            </a:r>
          </a:p>
        </p:txBody>
      </p:sp>
    </p:spTree>
    <p:extLst>
      <p:ext uri="{BB962C8B-B14F-4D97-AF65-F5344CB8AC3E}">
        <p14:creationId xmlns:p14="http://schemas.microsoft.com/office/powerpoint/2010/main" val="417852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2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58" dur="3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autoRev="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Scale>
                                      <p:cBhvr>
                                        <p:cTn id="62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7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7" presetClass="emph" presetSubtype="0" fill="remove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1500" autoRev="1" fill="remove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2" dur="1500" autoRev="1" fill="remove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1500" autoRev="1" fill="remove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1500" autoRev="1" fill="remove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build="allAtOnce"/>
      <p:bldP spid="14" grpId="1" build="allAtOnce"/>
      <p:bldP spid="13" grpId="0"/>
      <p:bldP spid="13" grpId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9458" y="85527"/>
            <a:ext cx="8048999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OBJEKTŮ – ZVÝRAZŇUJÍCÍ  EFEKTY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34" y="1791582"/>
            <a:ext cx="90348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Jakou barvu mají ikony způsobující 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Zvýrazňující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efekty?</a:t>
            </a: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7544" y="3153742"/>
            <a:ext cx="37317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červenou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6146" y="4449886"/>
            <a:ext cx="3331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zelenou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71924" y="5674022"/>
            <a:ext cx="40203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oranžovou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9455" y="85527"/>
            <a:ext cx="8048998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 – ZVÝRAZŇUJÍCÍ  EFEKTY</a:t>
            </a:r>
          </a:p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40" y="1879084"/>
            <a:ext cx="7225056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Co znamená 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ve Zvýrazňujících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efektech tato ikona?</a:t>
            </a: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081652" y="3501008"/>
            <a:ext cx="40044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Ztmavnutí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4653136"/>
            <a:ext cx="3986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Zesvětlení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5793964"/>
            <a:ext cx="2400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Vlna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0420" y="1839590"/>
            <a:ext cx="1320800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8847" y="0"/>
            <a:ext cx="8048998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 – ZVÝRAZŇUJÍCÍ  EFEKTY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198" y="1628800"/>
            <a:ext cx="71304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 z následujících tří</a:t>
            </a:r>
          </a:p>
          <a:p>
            <a:pPr algn="ctr"/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efektů má název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Houpačka?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7544" y="4017838"/>
            <a:ext cx="2892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druhý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00618" y="5003372"/>
            <a:ext cx="24772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třetí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32636" y="5890046"/>
            <a:ext cx="26016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první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5971927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960112"/>
            <a:ext cx="6210300" cy="1116960"/>
          </a:xfrm>
          <a:prstGeom prst="rect">
            <a:avLst/>
          </a:prstGeom>
          <a:ln w="3810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4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24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5450" y="-1"/>
            <a:ext cx="80489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 – ZVÝRAZŇUJÍCÍ  EFEKTY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63825" y="1556792"/>
            <a:ext cx="757733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dirty="0" smtClean="0"/>
              <a:t>http://www.nvf.cz/profuturo/logo_esf.jpg</a:t>
            </a:r>
          </a:p>
          <a:p>
            <a:r>
              <a:rPr lang="cs-CZ" sz="1700" dirty="0" smtClean="0"/>
              <a:t>http://repeatingislands.files-wordpress.com/2009/06/eu-logo.jpg</a:t>
            </a:r>
          </a:p>
          <a:p>
            <a:r>
              <a:rPr lang="cs-CZ" sz="1700" dirty="0" smtClean="0"/>
              <a:t>http://www.teiresias.muni.cz/gifs/web/msmt-logo.gif</a:t>
            </a:r>
          </a:p>
          <a:p>
            <a:r>
              <a:rPr lang="cs-CZ" sz="1700" dirty="0" smtClean="0"/>
              <a:t>http://www.ucitelskyzpravodaj.cz/Portals/5/tema/Logo_OP_VK.jpg</a:t>
            </a:r>
          </a:p>
          <a:p>
            <a:r>
              <a:rPr lang="de-DE" sz="1700" dirty="0"/>
              <a:t>http://www.pixelio.de/85714_R_K_by_niefee_pixelio.de.jpg</a:t>
            </a:r>
          </a:p>
          <a:p>
            <a:r>
              <a:rPr lang="de-DE" sz="1700" dirty="0"/>
              <a:t>http://www.pixelio.de/505539_R_K_B_by_Alexandra H._pixelio.de.jpg</a:t>
            </a:r>
          </a:p>
          <a:p>
            <a:r>
              <a:rPr lang="de-DE" sz="1700" dirty="0"/>
              <a:t>http://www.pixelio.de/476804_R_B_by_Oliver Haja_pixelio.de.jpg</a:t>
            </a:r>
          </a:p>
          <a:p>
            <a:r>
              <a:rPr lang="de-DE" sz="1700" dirty="0"/>
              <a:t>http://www.pixelio.de/512807_R_by_Andrea </a:t>
            </a:r>
            <a:r>
              <a:rPr lang="de-DE" sz="1700" dirty="0" smtClean="0"/>
              <a:t>Damm_pixelio.de.jpg</a:t>
            </a:r>
            <a:endParaRPr lang="cs-CZ" sz="1700" dirty="0" smtClean="0"/>
          </a:p>
          <a:p>
            <a:r>
              <a:rPr lang="cs-CZ" sz="1700" dirty="0" smtClean="0"/>
              <a:t>http</a:t>
            </a:r>
            <a:r>
              <a:rPr lang="cs-CZ" sz="1700" dirty="0"/>
              <a:t>://</a:t>
            </a:r>
            <a:r>
              <a:rPr lang="cs-CZ" sz="1700" dirty="0" smtClean="0"/>
              <a:t>images.freepicturesweb.com/img1/07/13/4.jpg</a:t>
            </a:r>
          </a:p>
          <a:p>
            <a:r>
              <a:rPr lang="cs-CZ" sz="1700" dirty="0"/>
              <a:t>http://</a:t>
            </a:r>
            <a:r>
              <a:rPr lang="cs-CZ" sz="1700" dirty="0" smtClean="0"/>
              <a:t>images.freepicturesweb.com/img1/03/09/11.jpg</a:t>
            </a:r>
          </a:p>
          <a:p>
            <a:r>
              <a:rPr lang="cs-CZ" sz="1700" dirty="0"/>
              <a:t>http://</a:t>
            </a:r>
            <a:r>
              <a:rPr lang="cs-CZ" sz="1700" dirty="0" smtClean="0"/>
              <a:t>images.freepicturesweb.com/img1/11/16/18.jpg</a:t>
            </a:r>
          </a:p>
          <a:p>
            <a:r>
              <a:rPr lang="cs-CZ" sz="1700" dirty="0"/>
              <a:t>http://</a:t>
            </a:r>
            <a:r>
              <a:rPr lang="cs-CZ" sz="1700" dirty="0" smtClean="0"/>
              <a:t>images.freepicturesweb.com/img1/11/16/20.jpg</a:t>
            </a:r>
          </a:p>
          <a:p>
            <a:r>
              <a:rPr lang="cs-CZ" sz="1700" dirty="0"/>
              <a:t>http://office.microsoft.com/cs-cz/images/results.aspx?qu=palec#ai:MC900441321|</a:t>
            </a:r>
          </a:p>
          <a:p>
            <a:r>
              <a:rPr lang="cs-CZ" sz="1700" dirty="0"/>
              <a:t>http://office.microsoft.com/cs-cz/images/results.aspx?qu=aplaus&amp;origin=</a:t>
            </a:r>
          </a:p>
          <a:p>
            <a:r>
              <a:rPr lang="cs-CZ" sz="1700" dirty="0"/>
              <a:t>FX010132103#ai:MM900041090|</a:t>
            </a:r>
          </a:p>
          <a:p>
            <a:r>
              <a:rPr lang="cs-CZ" sz="1700" dirty="0"/>
              <a:t>http://</a:t>
            </a:r>
            <a:r>
              <a:rPr lang="cs-CZ" sz="1700" dirty="0" smtClean="0"/>
              <a:t>www.freesound.org/samplesViewSingle.php?id=33658</a:t>
            </a:r>
          </a:p>
          <a:p>
            <a:r>
              <a:rPr lang="cs-CZ" sz="1700" dirty="0"/>
              <a:t>http://</a:t>
            </a:r>
            <a:r>
              <a:rPr lang="cs-CZ" sz="1700" dirty="0" smtClean="0"/>
              <a:t>www.freedigitalphotos.net/images/35801vgrdfm12t8.jpg</a:t>
            </a:r>
          </a:p>
          <a:p>
            <a:r>
              <a:rPr lang="cs-CZ" sz="1700" dirty="0"/>
              <a:t>http</a:t>
            </a:r>
            <a:r>
              <a:rPr lang="cs-CZ" sz="1700"/>
              <a:t>://</a:t>
            </a:r>
            <a:r>
              <a:rPr lang="cs-CZ" sz="1700" smtClean="0"/>
              <a:t>www.freedigitalphotos.net/images/9978plvm2lgeg4.jpg</a:t>
            </a:r>
            <a:endParaRPr lang="cs-CZ" sz="17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125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06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76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76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76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68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68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68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13918</TotalTime>
  <Words>336</Words>
  <Application>Microsoft Office PowerPoint</Application>
  <PresentationFormat>Předvádění na obrazovce (4:3)</PresentationFormat>
  <Paragraphs>129</Paragraphs>
  <Slides>18</Slides>
  <Notes>1</Notes>
  <HiddenSlides>7</HiddenSlides>
  <MMClips>12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7" baseType="lpstr">
      <vt:lpstr>Arial</vt:lpstr>
      <vt:lpstr>Times New Roman,Bold</vt:lpstr>
      <vt:lpstr>Guanine</vt:lpstr>
      <vt:lpstr>Courier New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300</cp:revision>
  <dcterms:created xsi:type="dcterms:W3CDTF">2011-05-01T03:53:33Z</dcterms:created>
  <dcterms:modified xsi:type="dcterms:W3CDTF">2011-08-25T15:50:11Z</dcterms:modified>
</cp:coreProperties>
</file>