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0"/>
  </p:notesMasterIdLst>
  <p:sldIdLst>
    <p:sldId id="306" r:id="rId2"/>
    <p:sldId id="256" r:id="rId3"/>
    <p:sldId id="295" r:id="rId4"/>
    <p:sldId id="304" r:id="rId5"/>
    <p:sldId id="305" r:id="rId6"/>
    <p:sldId id="292" r:id="rId7"/>
    <p:sldId id="263" r:id="rId8"/>
    <p:sldId id="266" r:id="rId9"/>
    <p:sldId id="269" r:id="rId10"/>
    <p:sldId id="303" r:id="rId11"/>
    <p:sldId id="296" r:id="rId12"/>
    <p:sldId id="308" r:id="rId13"/>
    <p:sldId id="297" r:id="rId14"/>
    <p:sldId id="298" r:id="rId15"/>
    <p:sldId id="299" r:id="rId16"/>
    <p:sldId id="300" r:id="rId17"/>
    <p:sldId id="301" r:id="rId18"/>
    <p:sldId id="302" r:id="rId19"/>
  </p:sldIdLst>
  <p:sldSz cx="9144000" cy="6858000" type="screen4x3"/>
  <p:notesSz cx="6858000" cy="9144000"/>
  <p:embeddedFontLst>
    <p:embeddedFont>
      <p:font typeface="Guanine" pitchFamily="2" charset="-18"/>
      <p:regular r:id="rId21"/>
    </p:embeddedFont>
    <p:embeddedFont>
      <p:font typeface="Brooklyn" pitchFamily="2" charset="0"/>
      <p:regular r:id="rId22"/>
      <p:bold r:id="rId23"/>
    </p:embeddedFont>
    <p:embeddedFont>
      <p:font typeface="Comic Sans MS" pitchFamily="66" charset="0"/>
      <p:regular r:id="rId24"/>
      <p:bold r:id="rId25"/>
    </p:embeddedFont>
    <p:embeddedFont>
      <p:font typeface="Calibri" pitchFamily="34" charset="0"/>
      <p:regular r:id="rId26"/>
      <p:bold r:id="rId27"/>
      <p:italic r:id="rId28"/>
      <p:boldItalic r:id="rId29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E285"/>
    <a:srgbClr val="FFD347"/>
    <a:srgbClr val="3F1E03"/>
    <a:srgbClr val="FFFF66"/>
    <a:srgbClr val="283214"/>
    <a:srgbClr val="142E2A"/>
    <a:srgbClr val="361B00"/>
    <a:srgbClr val="333300"/>
    <a:srgbClr val="077F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6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CC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3.xml"/><Relationship Id="rId4" Type="http://schemas.openxmlformats.org/officeDocument/2006/relationships/slide" Target="slide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g"/><Relationship Id="rId5" Type="http://schemas.openxmlformats.org/officeDocument/2006/relationships/slide" Target="slide14.xml"/><Relationship Id="rId4" Type="http://schemas.openxmlformats.org/officeDocument/2006/relationships/slide" Target="slide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22.jpg"/><Relationship Id="rId4" Type="http://schemas.openxmlformats.org/officeDocument/2006/relationships/slide" Target="slide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7.jp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6.GIF"/><Relationship Id="rId5" Type="http://schemas.openxmlformats.org/officeDocument/2006/relationships/image" Target="../media/image25.png"/><Relationship Id="rId4" Type="http://schemas.openxmlformats.org/officeDocument/2006/relationships/slide" Target="slide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7.jp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6.GIF"/><Relationship Id="rId5" Type="http://schemas.openxmlformats.org/officeDocument/2006/relationships/image" Target="../media/image25.png"/><Relationship Id="rId4" Type="http://schemas.openxmlformats.org/officeDocument/2006/relationships/slide" Target="slide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7.jp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6.GIF"/><Relationship Id="rId5" Type="http://schemas.openxmlformats.org/officeDocument/2006/relationships/image" Target="../media/image25.png"/><Relationship Id="rId4" Type="http://schemas.openxmlformats.org/officeDocument/2006/relationships/slide" Target="slide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9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8.PNG"/><Relationship Id="rId5" Type="http://schemas.openxmlformats.org/officeDocument/2006/relationships/slide" Target="slide7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9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8.PNG"/><Relationship Id="rId5" Type="http://schemas.openxmlformats.org/officeDocument/2006/relationships/slide" Target="slide8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9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8.PNG"/><Relationship Id="rId5" Type="http://schemas.openxmlformats.org/officeDocument/2006/relationships/slide" Target="slide9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2470511"/>
              </p:ext>
            </p:extLst>
          </p:nvPr>
        </p:nvGraphicFramePr>
        <p:xfrm>
          <a:off x="107504" y="4968020"/>
          <a:ext cx="8928992" cy="1797146"/>
        </p:xfrm>
        <a:graphic>
          <a:graphicData uri="http://schemas.openxmlformats.org/drawingml/2006/table">
            <a:tbl>
              <a:tblPr>
                <a:solidFill>
                  <a:srgbClr val="FFFFE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latin typeface="+mn-lt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Informatika 9. ročník (volitelný předmět)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VY_32_INOVACE_12_Tvorba prezentací - PowerPoint –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mtClean="0">
                          <a:latin typeface="+mn-lt"/>
                          <a:ea typeface="Calibri"/>
                          <a:cs typeface="Times New Roman"/>
                        </a:rPr>
                        <a:t>– </a:t>
                      </a:r>
                      <a:r>
                        <a:rPr lang="cs-CZ" sz="18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Animace objektů </a:t>
                      </a:r>
                      <a:r>
                        <a:rPr lang="cs-CZ" sz="1800" b="1" smtClean="0">
                          <a:latin typeface="+mn-lt"/>
                          <a:ea typeface="Calibri"/>
                          <a:cs typeface="Times New Roman"/>
                        </a:rPr>
                        <a:t>–</a:t>
                      </a:r>
                      <a:r>
                        <a:rPr lang="cs-CZ" sz="18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Závěrečné efekty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Mgr. Ladislav Králíček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351" y="1555795"/>
            <a:ext cx="3284825" cy="32848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04608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15797" y="1412776"/>
            <a:ext cx="7508979" cy="280076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ZÁVĚREČNÉ</a:t>
            </a:r>
          </a:p>
          <a:p>
            <a:pPr algn="ctr"/>
            <a:r>
              <a:rPr lang="cs-CZ" sz="8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EFEKTY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67643" y="52399"/>
            <a:ext cx="6372709" cy="640297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POWERPOINT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3131840" y="6342872"/>
            <a:ext cx="3960440" cy="406896"/>
          </a:xfrm>
        </p:spPr>
        <p:txBody>
          <a:bodyPr>
            <a:normAutofit fontScale="92500"/>
          </a:bodyPr>
          <a:lstStyle/>
          <a:p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6623" y="1052736"/>
            <a:ext cx="3475882" cy="2389038"/>
          </a:xfrm>
          <a:prstGeom prst="rect">
            <a:avLst/>
          </a:prstGeom>
          <a:ln w="76200" cap="rnd">
            <a:solidFill>
              <a:schemeClr val="bg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1052736"/>
            <a:ext cx="2761600" cy="420563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357903"/>
            <a:ext cx="4248472" cy="238346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361B0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extovéPole 13"/>
          <p:cNvSpPr txBox="1"/>
          <p:nvPr/>
        </p:nvSpPr>
        <p:spPr>
          <a:xfrm>
            <a:off x="111778" y="3550438"/>
            <a:ext cx="5904656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ÚŽASNÁ  ZVÍŘATA</a:t>
            </a:r>
            <a:endParaRPr lang="cs-CZ" sz="44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340768"/>
            <a:ext cx="1687713" cy="1748531"/>
          </a:xfrm>
          <a:prstGeom prst="ellipse">
            <a:avLst/>
          </a:prstGeom>
          <a:ln w="38100" cap="rnd">
            <a:solidFill>
              <a:schemeClr val="accent5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0" name="Obdélník 9"/>
          <p:cNvSpPr/>
          <p:nvPr/>
        </p:nvSpPr>
        <p:spPr>
          <a:xfrm>
            <a:off x="6206909" y="10757"/>
            <a:ext cx="292746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ZÁVĚREČNÉ  EFEKTY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9512" y="139210"/>
            <a:ext cx="3312368" cy="707886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Brooklyn" pitchFamily="2" charset="0"/>
              </a:rPr>
              <a:t> UKÁZKA :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Brookly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7164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6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600"/>
                            </p:stCondLst>
                            <p:childTnLst>
                              <p:par>
                                <p:cTn id="35" presetID="26" presetClass="exit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225" accel="50000">
                                          <p:stCondLst>
                                            <p:cond delay="22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277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22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30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25" accel="50000">
                                          <p:stCondLst>
                                            <p:cond delay="22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32">
                                          <p:stCondLst>
                                            <p:cond delay="7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207" decel="50000">
                                          <p:stCondLst>
                                            <p:cond delay="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32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32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32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207" decel="50000">
                                          <p:stCondLst>
                                            <p:cond delay="229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9100"/>
                            </p:stCondLst>
                            <p:childTnLst>
                              <p:par>
                                <p:cTn id="54" presetID="25" presetClass="exit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25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250" decel="50000">
                                          <p:stCondLst>
                                            <p:cond delay="1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250" accel="50000">
                                          <p:stCondLst>
                                            <p:cond delay="1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25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250" decel="50000">
                                          <p:stCondLst>
                                            <p:cond delay="1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250" accel="50000">
                                          <p:stCondLst>
                                            <p:cond delay="1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3600"/>
                            </p:stCondLst>
                            <p:childTnLst>
                              <p:par>
                                <p:cTn id="65" presetID="31" presetClass="exit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2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8100"/>
                            </p:stCondLst>
                            <p:childTnLst>
                              <p:par>
                                <p:cTn id="72" presetID="19" presetClass="exit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2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600"/>
                            </p:stCondLst>
                            <p:childTnLst>
                              <p:par>
                                <p:cTn id="77" presetID="30" presetClass="exit" presetSubtype="0" fill="hold" grpId="2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 accel="10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accel="10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100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100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accel="10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accel="10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1"/>
      <p:bldP spid="14" grpId="2"/>
      <p:bldP spid="10" grpId="0"/>
      <p:bldP spid="10" grpId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116632"/>
            <a:ext cx="7563139" cy="923330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urier New" pitchFamily="49" charset="0"/>
                <a:cs typeface="Courier New" pitchFamily="49" charset="0"/>
              </a:rPr>
              <a:t>ZÁVĚREČNÉ </a:t>
            </a:r>
            <a:r>
              <a:rPr lang="cs-CZ" sz="5400" b="1" dirty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urier New" pitchFamily="49" charset="0"/>
                <a:cs typeface="Courier New" pitchFamily="49" charset="0"/>
              </a:rPr>
              <a:t>EFEKTY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0" y="1400582"/>
            <a:ext cx="42119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Postupujeme stejně jako 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u </a:t>
            </a:r>
            <a:r>
              <a:rPr lang="cs-CZ" sz="3200" b="1" dirty="0">
                <a:ln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Úvodních efektů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524118"/>
            <a:ext cx="1231900" cy="1460500"/>
          </a:xfrm>
          <a:prstGeom prst="rect">
            <a:avLst/>
          </a:prstGeom>
          <a:ln w="19050">
            <a:solidFill>
              <a:schemeClr val="accent5">
                <a:lumMod val="60000"/>
                <a:lumOff val="40000"/>
              </a:schemeClr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107504" y="1488746"/>
            <a:ext cx="410445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 nabídky si vybereme</a:t>
            </a: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některý ze</a:t>
            </a:r>
          </a:p>
          <a:p>
            <a:pPr algn="ctr"/>
            <a:r>
              <a:rPr lang="cs-CZ" sz="3600" b="1" dirty="0" smtClean="0">
                <a:ln w="63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chemeClr val="accent5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Závěrečných efektů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400582"/>
            <a:ext cx="4824536" cy="3612594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35496" y="5652537"/>
            <a:ext cx="45432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Volba dalších efektů: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5619887"/>
            <a:ext cx="3334073" cy="579076"/>
          </a:xfrm>
          <a:prstGeom prst="rect">
            <a:avLst/>
          </a:prstGeom>
          <a:ln w="19050">
            <a:solidFill>
              <a:schemeClr val="accent5">
                <a:lumMod val="75000"/>
              </a:schemeClr>
            </a:solidFill>
          </a:ln>
        </p:spPr>
      </p:pic>
      <p:sp>
        <p:nvSpPr>
          <p:cNvPr id="12" name="Obdélník 11"/>
          <p:cNvSpPr/>
          <p:nvPr/>
        </p:nvSpPr>
        <p:spPr>
          <a:xfrm>
            <a:off x="6206909" y="10757"/>
            <a:ext cx="292746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ZÁVĚREČNÉ  EFEKTY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05114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400"/>
                            </p:stCondLst>
                            <p:childTnLst>
                              <p:par>
                                <p:cTn id="24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15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4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6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000"/>
                            </p:stCondLst>
                            <p:childTnLst>
                              <p:par>
                                <p:cTn id="64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8750"/>
                            </p:stCondLst>
                            <p:childTnLst>
                              <p:par>
                                <p:cTn id="72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65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50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74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747" tmFilter="0, 0; 0.125,0.2665; 0.25,0.4; 0.375,0.465; 0.5,0.5;  0.625,0.535; 0.75,0.6; 0.875,0.7335; 1,1">
                                          <p:stCondLst>
                                            <p:cond delay="74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73" tmFilter="0, 0; 0.125,0.2665; 0.25,0.4; 0.375,0.465; 0.5,0.5;  0.625,0.535; 0.75,0.6; 0.875,0.7335; 1,1">
                                          <p:stCondLst>
                                            <p:cond delay="149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85" tmFilter="0, 0; 0.125,0.2665; 0.25,0.4; 0.375,0.465; 0.5,0.5;  0.625,0.535; 0.75,0.6; 0.875,0.7335; 1,1">
                                          <p:stCondLst>
                                            <p:cond delay="1863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9">
                                          <p:stCondLst>
                                            <p:cond delay="73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87" decel="50000">
                                          <p:stCondLst>
                                            <p:cond delay="761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9">
                                          <p:stCondLst>
                                            <p:cond delay="14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87" decel="50000">
                                          <p:stCondLst>
                                            <p:cond delay="150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9">
                                          <p:stCondLst>
                                            <p:cond delay="184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87" decel="50000">
                                          <p:stCondLst>
                                            <p:cond delay="18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9">
                                          <p:stCondLst>
                                            <p:cond delay="20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87" decel="50000">
                                          <p:stCondLst>
                                            <p:cond delay="2063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2000"/>
                            </p:stCondLst>
                            <p:childTnLst>
                              <p:par>
                                <p:cTn id="89" presetID="31" presetClass="entr" presetSubtype="0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5250"/>
                            </p:stCondLst>
                            <p:childTnLst>
                              <p:par>
                                <p:cTn id="96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/>
      <p:bldP spid="9" grpId="1"/>
      <p:bldP spid="10" grpId="0"/>
      <p:bldP spid="6" grpId="0"/>
      <p:bldP spid="12" grpId="0"/>
      <p:bldP spid="1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0" y="1196752"/>
            <a:ext cx="9131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Postupujeme stejně jako u </a:t>
            </a:r>
            <a:r>
              <a:rPr lang="cs-CZ" sz="3200" b="1" dirty="0" smtClean="0">
                <a:ln w="6350" cmpd="sng">
                  <a:solidFill>
                    <a:srgbClr val="3F1E03"/>
                  </a:solidFill>
                  <a:prstDash val="solid"/>
                  <a:miter lim="800000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Úvodních efektů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37" y="1916832"/>
            <a:ext cx="8974550" cy="2332633"/>
          </a:xfrm>
          <a:prstGeom prst="rect">
            <a:avLst/>
          </a:prstGeom>
          <a:ln w="19050">
            <a:solidFill>
              <a:schemeClr val="accent5">
                <a:lumMod val="75000"/>
              </a:schemeClr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0" y="4716363"/>
            <a:ext cx="47160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Nejdříve </a:t>
            </a:r>
            <a:r>
              <a:rPr lang="cs-CZ" sz="2800" b="1" dirty="0" smtClean="0">
                <a:ln w="63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chemeClr val="accent5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Začátek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efektu: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620" y="4653136"/>
            <a:ext cx="4208859" cy="2104430"/>
          </a:xfrm>
          <a:prstGeom prst="rect">
            <a:avLst/>
          </a:prstGeom>
          <a:ln w="28575">
            <a:solidFill>
              <a:schemeClr val="accent5">
                <a:lumMod val="75000"/>
              </a:schemeClr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4292" y="4667652"/>
            <a:ext cx="44957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Potom nastavíme</a:t>
            </a:r>
          </a:p>
          <a:p>
            <a:pPr algn="ctr"/>
            <a:r>
              <a:rPr lang="cs-CZ" sz="3200" b="1" dirty="0" smtClean="0">
                <a:ln w="63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chemeClr val="accent5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Dobu trvání</a:t>
            </a: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 </a:t>
            </a:r>
            <a:r>
              <a:rPr lang="cs-CZ" sz="3200" b="1" dirty="0" smtClean="0">
                <a:ln w="63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chemeClr val="accent5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Zpoždění </a:t>
            </a:r>
            <a:r>
              <a:rPr lang="cs-CZ" sz="3200" b="1" dirty="0" smtClean="0">
                <a:ln w="6350"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efektu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941168"/>
            <a:ext cx="4468057" cy="1323292"/>
          </a:xfrm>
          <a:prstGeom prst="rect">
            <a:avLst/>
          </a:prstGeom>
          <a:ln w="28575">
            <a:solidFill>
              <a:schemeClr val="accent5">
                <a:lumMod val="75000"/>
              </a:schemeClr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11" name="Obdélník 10"/>
          <p:cNvSpPr/>
          <p:nvPr/>
        </p:nvSpPr>
        <p:spPr>
          <a:xfrm>
            <a:off x="6203614" y="15007"/>
            <a:ext cx="292746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ZÁVĚREČNÉ  EFEKTY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4488" y="116632"/>
            <a:ext cx="7632848" cy="923330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urier New" pitchFamily="49" charset="0"/>
                <a:cs typeface="Courier New" pitchFamily="49" charset="0"/>
              </a:rPr>
              <a:t>ZÁVĚREČNÉ </a:t>
            </a:r>
            <a:r>
              <a:rPr lang="cs-CZ" sz="5400" b="1" dirty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urier New" pitchFamily="49" charset="0"/>
                <a:cs typeface="Courier New" pitchFamily="49" charset="0"/>
              </a:rPr>
              <a:t>EFEKTY</a:t>
            </a:r>
          </a:p>
        </p:txBody>
      </p:sp>
    </p:spTree>
    <p:extLst>
      <p:ext uri="{BB962C8B-B14F-4D97-AF65-F5344CB8AC3E}">
        <p14:creationId xmlns:p14="http://schemas.microsoft.com/office/powerpoint/2010/main" val="2325780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400"/>
                            </p:stCondLst>
                            <p:childTnLst>
                              <p:par>
                                <p:cTn id="2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7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0" grpId="1"/>
      <p:bldP spid="6" grpId="0"/>
      <p:bldP spid="11" grpId="0"/>
      <p:bldP spid="11" grpId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23528" y="1196752"/>
            <a:ext cx="1824948" cy="584775"/>
          </a:xfrm>
          <a:prstGeom prst="rect">
            <a:avLst/>
          </a:prstGeom>
          <a:solidFill>
            <a:srgbClr val="FFE285"/>
          </a:solidFill>
          <a:effectLst>
            <a:glow rad="1397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  <a:sp3d extrusionH="57150">
              <a:bevelT w="38100" h="38100" prst="relaxedInset"/>
            </a:sp3d>
          </a:bodyPr>
          <a:lstStyle/>
          <a:p>
            <a:r>
              <a:rPr lang="cs-CZ" sz="3200" b="1" dirty="0" smtClean="0">
                <a:solidFill>
                  <a:srgbClr val="3F1E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Ukázky:</a:t>
            </a:r>
            <a:endParaRPr lang="cs-CZ" sz="3200" b="1" dirty="0">
              <a:solidFill>
                <a:srgbClr val="3F1E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599" y="1196752"/>
            <a:ext cx="3573554" cy="2491049"/>
          </a:xfrm>
          <a:prstGeom prst="rect">
            <a:avLst/>
          </a:prstGeom>
          <a:ln w="76200" cap="rnd">
            <a:solidFill>
              <a:schemeClr val="bg1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196752"/>
            <a:ext cx="2624456" cy="424847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581128"/>
            <a:ext cx="4896544" cy="217950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361B00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extovéPole 13"/>
          <p:cNvSpPr txBox="1"/>
          <p:nvPr/>
        </p:nvSpPr>
        <p:spPr>
          <a:xfrm>
            <a:off x="35497" y="3750899"/>
            <a:ext cx="5904656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ÚŽASNÁ  ZVÍŘATA</a:t>
            </a:r>
            <a:endParaRPr lang="cs-CZ" sz="44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145" y="1916833"/>
            <a:ext cx="1687713" cy="1619672"/>
          </a:xfrm>
          <a:prstGeom prst="ellipse">
            <a:avLst/>
          </a:prstGeom>
          <a:ln w="38100" cap="rnd">
            <a:solidFill>
              <a:schemeClr val="accent5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3" name="Obdélník 12"/>
          <p:cNvSpPr/>
          <p:nvPr/>
        </p:nvSpPr>
        <p:spPr>
          <a:xfrm>
            <a:off x="6206909" y="10757"/>
            <a:ext cx="292746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ZÁVĚREČNÉ  EFEKTY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1560" y="116632"/>
            <a:ext cx="7992888" cy="923330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urier New" pitchFamily="49" charset="0"/>
                <a:cs typeface="Courier New" pitchFamily="49" charset="0"/>
              </a:rPr>
              <a:t>ZÁVĚREČNÉ </a:t>
            </a:r>
            <a:r>
              <a:rPr lang="cs-CZ" sz="5400" b="1" dirty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urier New" pitchFamily="49" charset="0"/>
                <a:cs typeface="Courier New" pitchFamily="49" charset="0"/>
              </a:rPr>
              <a:t>EFEKTY</a:t>
            </a:r>
          </a:p>
        </p:txBody>
      </p:sp>
    </p:spTree>
    <p:extLst>
      <p:ext uri="{BB962C8B-B14F-4D97-AF65-F5344CB8AC3E}">
        <p14:creationId xmlns:p14="http://schemas.microsoft.com/office/powerpoint/2010/main" val="762052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4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900"/>
                            </p:stCondLst>
                            <p:childTnLst>
                              <p:par>
                                <p:cTn id="3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xit" presetSubtype="0" fill="hold" nodeType="click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4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383" accel="50000">
                                          <p:stCondLst>
                                            <p:cond delay="386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387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78">
                                          <p:stCondLst>
                                            <p:cond delay="387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411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411" tmFilter="0, 0; 0.125,0.2665; 0.25,0.4; 0.375,0.465; 0.5,0.5;  0.625,0.535; 0.75,0.6; 0.875,0.7335; 1,1">
                                          <p:stCondLst>
                                            <p:cond delay="141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705" tmFilter="0, 0; 0.125,0.2665; 0.25,0.4; 0.375,0.465; 0.5,0.5;  0.625,0.535; 0.75,0.6; 0.875,0.7335; 1,1">
                                          <p:stCondLst>
                                            <p:cond delay="281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48" tmFilter="0, 0; 0.125,0.2665; 0.25,0.4; 0.375,0.465; 0.5,0.5;  0.625,0.535; 0.75,0.6; 0.875,0.7335; 1,1">
                                          <p:stCondLst>
                                            <p:cond delay="351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83" accel="50000">
                                          <p:stCondLst>
                                            <p:cond delay="386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55">
                                          <p:stCondLst>
                                            <p:cond delay="131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353" decel="50000">
                                          <p:stCondLst>
                                            <p:cond delay="137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55">
                                          <p:stCondLst>
                                            <p:cond delay="278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353" decel="50000">
                                          <p:stCondLst>
                                            <p:cond delay="2843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55">
                                          <p:stCondLst>
                                            <p:cond delay="348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353" decel="50000">
                                          <p:stCondLst>
                                            <p:cond delay="354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55">
                                          <p:stCondLst>
                                            <p:cond delay="38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353" decel="50000">
                                          <p:stCondLst>
                                            <p:cond delay="389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24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600" accel="100000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600" accel="100000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50" decel="100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50" decel="100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600" accel="100000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600" accel="100000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324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5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4" grpId="1" build="allAtOnce"/>
      <p:bldP spid="14" grpId="2" build="allAtOnce"/>
      <p:bldP spid="13" grpId="0"/>
      <p:bldP spid="13" grpId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5613" y="85527"/>
            <a:ext cx="7576690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OBJEKTŮ – ZÁVĚREČNÉ  EFEKTY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531" y="1771070"/>
            <a:ext cx="903484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Jakou barvu mají ikony způsobující 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Závěrečné efekty?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467544" y="3225750"/>
            <a:ext cx="33009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zelenou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115616" y="4449886"/>
            <a:ext cx="28821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žlutou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827609" y="5530006"/>
            <a:ext cx="36804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červenou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5609" y="85527"/>
            <a:ext cx="7576690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OBJEKTŮ – ZÁVĚREČNÉ  EFEKTY</a:t>
            </a:r>
          </a:p>
          <a:p>
            <a:pPr algn="ctr"/>
            <a:r>
              <a:rPr lang="cs-CZ" sz="7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6239" y="1815675"/>
            <a:ext cx="6511719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Co znamená v Závěrečných</a:t>
            </a:r>
          </a:p>
          <a:p>
            <a:pPr algn="ctr"/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efektech tato ikona?</a:t>
            </a:r>
            <a:endParaRPr lang="cs-CZ" sz="3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2796410" y="3501008"/>
            <a:ext cx="33597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Prolnutí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691680" y="4653136"/>
            <a:ext cx="38347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Odlétnutí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7765" y="5793964"/>
            <a:ext cx="31473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3"/>
            </a:pP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Setření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88224" y="5417929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5440" y="1829130"/>
            <a:ext cx="1397000" cy="132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75001" y="0"/>
            <a:ext cx="7576690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OBJEKTŮ – ZÁVĚREČNÉ  EFEKTY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61025" y="1628800"/>
            <a:ext cx="633378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Který z následujících tří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efektů má název Odraz?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265631" y="3717032"/>
            <a:ext cx="24468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třetí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01012" y="4718604"/>
            <a:ext cx="29229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druhý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826310" y="5675801"/>
            <a:ext cx="26016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3"/>
            </a:pP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první</a:t>
            </a:r>
            <a:endParaRPr lang="cs-CZ" sz="5400" b="1" cap="none" spc="0" dirty="0" smtClean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32240" y="5971927"/>
            <a:ext cx="23583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6097" y="3135164"/>
            <a:ext cx="5644113" cy="1163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4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4500" y="571500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0871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07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8763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9726" y="-1"/>
            <a:ext cx="757669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ANIMACE  OBJEKTŮ –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ZÁVĚREČNÉ  </a:t>
            </a:r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EFEKTY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63825" y="620688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340768"/>
            <a:ext cx="7123681" cy="47705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http://www.nvf.cz/profuturo/logo_esf.jpg</a:t>
            </a:r>
          </a:p>
          <a:p>
            <a:r>
              <a:rPr lang="cs-CZ" sz="1600" dirty="0" smtClean="0"/>
              <a:t>http://repeatingislands.files-wordpress.com/2009/06/eu-logo.jpg</a:t>
            </a:r>
          </a:p>
          <a:p>
            <a:r>
              <a:rPr lang="cs-CZ" sz="1600" dirty="0" smtClean="0"/>
              <a:t>http://www.teiresias.muni.cz/gifs/web/msmt-logo.gif</a:t>
            </a:r>
          </a:p>
          <a:p>
            <a:r>
              <a:rPr lang="cs-CZ" sz="1600" dirty="0" smtClean="0"/>
              <a:t>http://www.ucitelskyzpravodaj.cz/Portals/5/tema/Logo_OP_VK.jpg</a:t>
            </a:r>
          </a:p>
          <a:p>
            <a:r>
              <a:rPr lang="cs-CZ" sz="1600" dirty="0"/>
              <a:t>http://www.pixelio.de/344616_R_K_by_wl.steinacker_pixelio.de.jpg</a:t>
            </a:r>
          </a:p>
          <a:p>
            <a:r>
              <a:rPr lang="cs-CZ" sz="1600" dirty="0"/>
              <a:t>http://www.pixelio.de/413586_R_K_by_uschi dreiucker_pixelio.de.jpg</a:t>
            </a:r>
          </a:p>
          <a:p>
            <a:r>
              <a:rPr lang="cs-CZ" sz="1600" dirty="0"/>
              <a:t>http://www.pixelio.de/509655_R_by_Péronne </a:t>
            </a:r>
            <a:r>
              <a:rPr lang="cs-CZ" sz="1600" dirty="0" err="1"/>
              <a:t>vd</a:t>
            </a:r>
            <a:r>
              <a:rPr lang="cs-CZ" sz="1600" dirty="0"/>
              <a:t> Ham_pixelio.de.jpg</a:t>
            </a:r>
          </a:p>
          <a:p>
            <a:r>
              <a:rPr lang="cs-CZ" sz="1600" dirty="0"/>
              <a:t>http://www.pixelio.de/507460_R_by_Péronne </a:t>
            </a:r>
            <a:r>
              <a:rPr lang="cs-CZ" sz="1600" dirty="0" err="1"/>
              <a:t>vd</a:t>
            </a:r>
            <a:r>
              <a:rPr lang="cs-CZ" sz="1600" dirty="0"/>
              <a:t> Ham_pixelio.de.jpg</a:t>
            </a:r>
            <a:endParaRPr lang="cs-CZ" sz="1600" dirty="0" smtClean="0"/>
          </a:p>
          <a:p>
            <a:r>
              <a:rPr lang="cs-CZ" sz="1600" dirty="0" smtClean="0"/>
              <a:t>http://images.freepicturesweb.com/img1/11/13/146.jpg</a:t>
            </a:r>
          </a:p>
          <a:p>
            <a:r>
              <a:rPr lang="cs-CZ" sz="1600" dirty="0" smtClean="0"/>
              <a:t>http</a:t>
            </a:r>
            <a:r>
              <a:rPr lang="cs-CZ" sz="1600" dirty="0"/>
              <a:t>://images.freepicturesweb.com/img1/03/09/8.jpg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www.stockvault.net/stockvault-adult-orangutan109625.jpg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www.stockvault.net/stockvault-chihuahua99518.jpg</a:t>
            </a:r>
          </a:p>
          <a:p>
            <a:r>
              <a:rPr lang="cs-CZ" sz="1600" dirty="0" smtClean="0"/>
              <a:t>http</a:t>
            </a:r>
            <a:r>
              <a:rPr lang="cs-CZ" sz="1600" dirty="0"/>
              <a:t>://www.freedigitalphotos.net/images/35801vgrdfm12t8.jpg</a:t>
            </a:r>
            <a:endParaRPr lang="cs-CZ" sz="1600" dirty="0" smtClean="0"/>
          </a:p>
          <a:p>
            <a:r>
              <a:rPr lang="cs-CZ" sz="1600" dirty="0" smtClean="0"/>
              <a:t>http</a:t>
            </a:r>
            <a:r>
              <a:rPr lang="cs-CZ" sz="1600" dirty="0"/>
              <a:t>://office.microsoft.com/cs-cz/images/results.aspx?qu=palec#ai:MC900441321|</a:t>
            </a:r>
          </a:p>
          <a:p>
            <a:r>
              <a:rPr lang="cs-CZ" sz="1600" dirty="0"/>
              <a:t>http://office.microsoft.com/cs-cz/images/results.aspx?qu=aplaus&amp;origin=</a:t>
            </a:r>
          </a:p>
          <a:p>
            <a:r>
              <a:rPr lang="cs-CZ" sz="1600" dirty="0"/>
              <a:t>FX010132103#ai:MM900041090|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www.freesound.org/samplesViewSingle.php?id=33658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upload.wikimedia.org/wikipedia/commons/4/4f/Tablet.jpg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www.freedigitalphotos.net/images/9978plvm2lgeg4.jpg</a:t>
            </a:r>
            <a:endParaRPr lang="cs-CZ" sz="16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94949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2204864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062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3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58" y="254546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" y="4402497"/>
            <a:ext cx="1656184" cy="2462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670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31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731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73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462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962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showWhenStopped="0">
                <p:cTn id="39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3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58" y="254546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" y="4402497"/>
            <a:ext cx="1656184" cy="2462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670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31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731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73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462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962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showWhenStopped="0">
                <p:cTn id="39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3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58" y="254546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9" y="4402497"/>
            <a:ext cx="1656184" cy="2462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670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31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731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473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462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962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showWhenStopped="0">
                <p:cTn id="39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16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356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356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356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14533</TotalTime>
  <Words>339</Words>
  <Application>Microsoft Office PowerPoint</Application>
  <PresentationFormat>Předvádění na obrazovce (4:3)</PresentationFormat>
  <Paragraphs>129</Paragraphs>
  <Slides>18</Slides>
  <Notes>1</Notes>
  <HiddenSlides>7</HiddenSlides>
  <MMClips>12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7" baseType="lpstr">
      <vt:lpstr>Arial</vt:lpstr>
      <vt:lpstr>Times New Roman,Bold</vt:lpstr>
      <vt:lpstr>Guanine</vt:lpstr>
      <vt:lpstr>Courier New</vt:lpstr>
      <vt:lpstr>Brooklyn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293</cp:revision>
  <dcterms:created xsi:type="dcterms:W3CDTF">2011-05-01T03:53:33Z</dcterms:created>
  <dcterms:modified xsi:type="dcterms:W3CDTF">2011-08-25T15:47:28Z</dcterms:modified>
</cp:coreProperties>
</file>