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88" r:id="rId2"/>
    <p:sldId id="256" r:id="rId3"/>
    <p:sldId id="261" r:id="rId4"/>
    <p:sldId id="282" r:id="rId5"/>
    <p:sldId id="281" r:id="rId6"/>
    <p:sldId id="283" r:id="rId7"/>
    <p:sldId id="284" r:id="rId8"/>
    <p:sldId id="285" r:id="rId9"/>
    <p:sldId id="286" r:id="rId10"/>
    <p:sldId id="263" r:id="rId11"/>
    <p:sldId id="266" r:id="rId12"/>
    <p:sldId id="269" r:id="rId13"/>
    <p:sldId id="287" r:id="rId14"/>
    <p:sldId id="280" r:id="rId15"/>
    <p:sldId id="289" r:id="rId16"/>
    <p:sldId id="264" r:id="rId17"/>
    <p:sldId id="267" r:id="rId18"/>
    <p:sldId id="270" r:id="rId19"/>
    <p:sldId id="265" r:id="rId20"/>
    <p:sldId id="268" r:id="rId21"/>
    <p:sldId id="271" r:id="rId22"/>
  </p:sldIdLst>
  <p:sldSz cx="9144000" cy="6858000" type="screen4x3"/>
  <p:notesSz cx="6858000" cy="9144000"/>
  <p:embeddedFontLst>
    <p:embeddedFont>
      <p:font typeface="Guanine" pitchFamily="2" charset="-18"/>
      <p:regular r:id="rId24"/>
    </p:embeddedFont>
    <p:embeddedFont>
      <p:font typeface="Brooklyn" pitchFamily="2" charset="0"/>
      <p:regular r:id="rId25"/>
      <p:bold r:id="rId26"/>
    </p:embeddedFont>
    <p:embeddedFont>
      <p:font typeface="Comic Sans MS" pitchFamily="66" charset="0"/>
      <p:regular r:id="rId27"/>
      <p:bold r:id="rId28"/>
    </p:embeddedFont>
    <p:embeddedFont>
      <p:font typeface="Calibri" pitchFamily="34" charset="0"/>
      <p:regular r:id="rId29"/>
      <p:bold r:id="rId30"/>
      <p:italic r:id="rId31"/>
      <p:boldItalic r:id="rId32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8FA"/>
    <a:srgbClr val="EBF6F9"/>
    <a:srgbClr val="452103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F8FA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7.xml"/><Relationship Id="rId4" Type="http://schemas.openxmlformats.org/officeDocument/2006/relationships/slide" Target="slide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8.xml"/><Relationship Id="rId4" Type="http://schemas.openxmlformats.org/officeDocument/2006/relationships/slide" Target="slide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9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8.png"/><Relationship Id="rId5" Type="http://schemas.openxmlformats.org/officeDocument/2006/relationships/image" Target="../media/image17.GIF"/><Relationship Id="rId4" Type="http://schemas.openxmlformats.org/officeDocument/2006/relationships/slide" Target="slide1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9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8.png"/><Relationship Id="rId5" Type="http://schemas.openxmlformats.org/officeDocument/2006/relationships/image" Target="../media/image17.GIF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9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8.png"/><Relationship Id="rId5" Type="http://schemas.openxmlformats.org/officeDocument/2006/relationships/image" Target="../media/image17.GIF"/><Relationship Id="rId4" Type="http://schemas.openxmlformats.org/officeDocument/2006/relationships/slide" Target="slide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0.PNG"/><Relationship Id="rId5" Type="http://schemas.openxmlformats.org/officeDocument/2006/relationships/slide" Target="slide10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0.PNG"/><Relationship Id="rId5" Type="http://schemas.openxmlformats.org/officeDocument/2006/relationships/slide" Target="slide11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0.PNG"/><Relationship Id="rId5" Type="http://schemas.openxmlformats.org/officeDocument/2006/relationships/slide" Target="slide12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085328"/>
              </p:ext>
            </p:extLst>
          </p:nvPr>
        </p:nvGraphicFramePr>
        <p:xfrm>
          <a:off x="107504" y="4963746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3F9F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VY_32_INOVACE_14_Tvorba internetových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stránek </a:t>
                      </a: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 FrontPage – Úvod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347" y="1523916"/>
            <a:ext cx="3392837" cy="33928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426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124407"/>
            <a:ext cx="6895256" cy="7123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48538" y="1988840"/>
            <a:ext cx="4031874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ÚVOD</a:t>
            </a:r>
            <a:endParaRPr lang="cs-CZ" sz="9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131840" y="6342872"/>
            <a:ext cx="3960440" cy="406896"/>
          </a:xfrm>
        </p:spPr>
        <p:txBody>
          <a:bodyPr>
            <a:normAutofit fontScale="92500"/>
          </a:bodyPr>
          <a:lstStyle/>
          <a:p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3" y="548680"/>
            <a:ext cx="8849887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Existuje velké množství programů zaměřených na tvorbu internetových stránek. Mohou být určeny pro úplné začátečníky a zdarma, ale mohou být také určeny pro profesionální tvůrce internetových stránek a být velmi drahé. V současné době lze tvořit jednoduché internetové stránky online způsobem</a:t>
            </a:r>
          </a:p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blogy, fotogalerie,... )</a:t>
            </a:r>
            <a:endParaRPr lang="cs-CZ" sz="32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17039" y="5229200"/>
            <a:ext cx="854035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Pro začátečníky je ideální editor internetových stránek typu </a:t>
            </a:r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WYSIWYG</a:t>
            </a:r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(=co vidíš, to dostaneš)</a:t>
            </a:r>
            <a:endParaRPr lang="cs-CZ" sz="32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58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3" y="332656"/>
            <a:ext cx="8972401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Existuje řada programovacích jazyků určených pro tvorbu internetových stránek ( HTML, PHP, CSS, Javascript,...)</a:t>
            </a:r>
            <a:endParaRPr lang="cs-CZ" sz="32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5076" y="2085232"/>
            <a:ext cx="8540352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Pro začátečníky je „uživatelsky přívětivý“ programovací jazyk HTML</a:t>
            </a:r>
          </a:p>
          <a:p>
            <a:pPr algn="ctr"/>
            <a:r>
              <a:rPr lang="cs-CZ" sz="36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(</a:t>
            </a:r>
            <a:r>
              <a:rPr lang="cs-CZ" sz="3600" b="1" spc="50" dirty="0" err="1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HyperText</a:t>
            </a:r>
            <a:r>
              <a:rPr lang="cs-CZ" sz="36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spc="50" dirty="0" err="1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Markup</a:t>
            </a:r>
            <a:r>
              <a:rPr lang="cs-CZ" sz="36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spc="50" dirty="0" err="1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Language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),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což volně přeloženo znamená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značkovací jazyk pro hypertext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2" y="5085184"/>
            <a:ext cx="8972401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</a:t>
            </a:r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tvorbě internetových stránek</a:t>
            </a:r>
          </a:p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 program. jazyce HTML budeme používat program FrontPage od firmy Microsoft</a:t>
            </a:r>
            <a:endParaRPr lang="cs-CZ" sz="32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73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632" y="25351"/>
            <a:ext cx="884988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Při tvorbě internetových stránek se zaměříme na 5 základních činností :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7502" y="1347445"/>
            <a:ext cx="9036497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1) vytvoření internetové stránky</a:t>
            </a:r>
          </a:p>
          <a:p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 a vložení vhodného pozadí do stránky</a:t>
            </a:r>
            <a:endParaRPr lang="cs-CZ" sz="3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0632" y="2542338"/>
            <a:ext cx="8540352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2) vložení nadpisů a jiného textu</a:t>
            </a:r>
          </a:p>
          <a:p>
            <a:r>
              <a:rPr lang="cs-CZ" sz="34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do stránky</a:t>
            </a:r>
            <a:endParaRPr lang="cs-CZ" sz="3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0632" y="3709511"/>
            <a:ext cx="8540352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4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3</a:t>
            </a:r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) vložení obrázků a fotografií</a:t>
            </a:r>
          </a:p>
          <a:p>
            <a:r>
              <a:rPr lang="cs-CZ" sz="34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do stránky</a:t>
            </a:r>
            <a:endParaRPr lang="cs-CZ" sz="3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0632" y="4935372"/>
            <a:ext cx="8540352" cy="6155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4) vložení tabulek do stránky</a:t>
            </a:r>
            <a:endParaRPr lang="cs-CZ" sz="3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0632" y="5670671"/>
            <a:ext cx="8540352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4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5</a:t>
            </a:r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) vložení hypertextových odkazů</a:t>
            </a:r>
          </a:p>
          <a:p>
            <a:r>
              <a:rPr lang="cs-CZ" sz="34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do stránky</a:t>
            </a:r>
            <a:endParaRPr lang="cs-CZ" sz="3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04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11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3073" y="308556"/>
            <a:ext cx="9036497" cy="600164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3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VYTVOŘENÍ  INTERNETOVÉ  STRÁNKY</a:t>
            </a:r>
            <a:endParaRPr lang="cs-CZ" sz="33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966" y="998726"/>
            <a:ext cx="9072932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Nejdříve si vytvoříme složku s názvem,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který popisuje téma tvořených internetových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stránek (např. </a:t>
            </a:r>
            <a:r>
              <a:rPr lang="cs-CZ" sz="3600" b="1" dirty="0" smtClean="0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ABBA-</a:t>
            </a:r>
            <a:r>
              <a:rPr lang="cs-CZ" sz="3600" b="1" dirty="0" err="1" smtClean="0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Novak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  <a:r>
              <a:rPr lang="cs-CZ" sz="3600" b="1" dirty="0" smtClean="0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Egypt-</a:t>
            </a:r>
            <a:r>
              <a:rPr lang="cs-CZ" sz="3600" b="1" dirty="0" err="1" smtClean="0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Dvorak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,...)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do které budeme vkládat vytvořené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internetové stránky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7940" y="4100879"/>
            <a:ext cx="899098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 této složky budeme také vkládat obrázky,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které budou na nově vytvořených stránkách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60887" y="5517232"/>
            <a:ext cx="672972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Potom začneme s vlastní tvorbou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internetové stránky 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67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38" presetClass="entr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2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1" animBg="1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6651" y="716796"/>
            <a:ext cx="9036497" cy="600164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3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VYTVOŘENÍ  INTERNETOVÉ  STRÁNKY</a:t>
            </a:r>
            <a:endParaRPr lang="cs-CZ" sz="33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3" y="1856008"/>
            <a:ext cx="8964488" cy="27066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564904"/>
            <a:ext cx="5255560" cy="316835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289" y="2749074"/>
            <a:ext cx="5510663" cy="280001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790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3073" y="116632"/>
            <a:ext cx="9036497" cy="600164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3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VYTVOŘENÍ  INTERNETOVÉ  STRÁNKY</a:t>
            </a:r>
            <a:endParaRPr lang="cs-CZ" sz="33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28" y="1124744"/>
            <a:ext cx="3432957" cy="441707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51520" y="918312"/>
            <a:ext cx="492404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pravé straně zvolíme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příkaz </a:t>
            </a:r>
            <a:r>
              <a:rPr lang="cs-CZ" sz="36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Prázdná stránka</a:t>
            </a:r>
            <a:endParaRPr lang="cs-CZ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77824" y="2420888"/>
            <a:ext cx="2160240" cy="4320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6848" y="5569640"/>
            <a:ext cx="8887152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Prázdnou stránku uložíme do předem vytvořené složky na disku</a:t>
            </a:r>
            <a:endParaRPr lang="cs-CZ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40" y="2118642"/>
            <a:ext cx="4018883" cy="347716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250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5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3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85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 animBg="1"/>
      <p:bldP spid="14" grpId="0"/>
      <p:bldP spid="5" grpId="0" animBg="1"/>
      <p:bldP spid="5" grpId="1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3072" y="295079"/>
            <a:ext cx="9036497" cy="600164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3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VYTVOŘENÍ  INTERNETOVÉ  STRÁNKY</a:t>
            </a:r>
            <a:endParaRPr lang="cs-CZ" sz="33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8804" y="2111648"/>
            <a:ext cx="8222828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Název úvodní stránky se musí</a:t>
            </a:r>
          </a:p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jmenovat  </a:t>
            </a:r>
            <a:r>
              <a:rPr lang="cs-CZ" sz="40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index.htm  </a:t>
            </a:r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názvy dalších</a:t>
            </a:r>
          </a:p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stránek by neměly obsahovat českou</a:t>
            </a:r>
          </a:p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diakritiku (háčky a čárky)</a:t>
            </a:r>
            <a:endParaRPr lang="cs-CZ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" y="1147898"/>
            <a:ext cx="8905432" cy="562744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187624" y="1895624"/>
            <a:ext cx="2160240" cy="4320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" y="1147897"/>
            <a:ext cx="8905432" cy="562744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Obdélník 9"/>
          <p:cNvSpPr/>
          <p:nvPr/>
        </p:nvSpPr>
        <p:spPr>
          <a:xfrm>
            <a:off x="7435179" y="5856064"/>
            <a:ext cx="1429419" cy="4320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14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 animBg="1"/>
      <p:bldP spid="14" grpId="0"/>
      <p:bldP spid="5" grpId="0" animBg="1"/>
      <p:bldP spid="5" grpId="1" animBg="1"/>
      <p:bldP spid="10" grpId="0" animBg="1"/>
      <p:bldP spid="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99322" y="85527"/>
            <a:ext cx="6709273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VYTVOŘENÍ  INTERNETOVÉ  STRÁNKY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3558" y="1889537"/>
            <a:ext cx="8374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 znamená pojem WYSIWYG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 editorů internetových stránek?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07503" y="3356992"/>
            <a:ext cx="6321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54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„co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chceš, </a:t>
            </a:r>
            <a:r>
              <a:rPr lang="cs-CZ" sz="54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to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máš“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1560" y="5301208"/>
            <a:ext cx="531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„</a:t>
            </a:r>
            <a:r>
              <a:rPr lang="cs-CZ" sz="54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co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víš, </a:t>
            </a:r>
            <a:r>
              <a:rPr lang="cs-CZ" sz="54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to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máš“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4285134"/>
            <a:ext cx="7336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„co vidíš, to dostaneš“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36905" y="5489937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99316" y="85527"/>
            <a:ext cx="6709274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VYTVOŘENÍ  INTERNETOVÉ  STRÁNKY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1236" y="1778298"/>
            <a:ext cx="872546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 jakém programovacím jazyce</a:t>
            </a:r>
          </a:p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vytváříme internetové stránky?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466184" y="3806130"/>
            <a:ext cx="3868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Javascript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269192" y="4767535"/>
            <a:ext cx="2262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PHP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58657" y="5733256"/>
            <a:ext cx="2685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HTML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445224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99317" y="85527"/>
            <a:ext cx="6709274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VYTVOŘENÍ  INTERNETOVÉ  STRÁNKY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10977" y="1889537"/>
            <a:ext cx="72859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 se musí jmenovat úvodní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internetová stránka?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589129" y="3600931"/>
            <a:ext cx="26035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1.htm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635794" y="4653136"/>
            <a:ext cx="3419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first.htm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771800" y="5661248"/>
            <a:ext cx="3769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index.htm</a:t>
            </a:r>
            <a:endParaRPr lang="cs-CZ" sz="54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988099" y="6105490"/>
            <a:ext cx="21627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0871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3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43360" y="-12192"/>
            <a:ext cx="670927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VYTVOŘENÍ  INTERNETOVÉ  STRÁNKY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63825" y="980728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793658"/>
            <a:ext cx="8556381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http://www.nvf.cz/profuturo/logo_esf.jpg</a:t>
            </a:r>
          </a:p>
          <a:p>
            <a:r>
              <a:rPr lang="cs-CZ" sz="2400" dirty="0" smtClean="0"/>
              <a:t>http://repeatingislands.files-wordpress.com/2009/06/eu-logo.jpg</a:t>
            </a:r>
          </a:p>
          <a:p>
            <a:r>
              <a:rPr lang="cs-CZ" sz="2400" dirty="0" smtClean="0"/>
              <a:t>http://www.teiresias.muni.cz/gifs/web/msmt-logo.gif</a:t>
            </a:r>
          </a:p>
          <a:p>
            <a:r>
              <a:rPr lang="cs-CZ" sz="2400" dirty="0" smtClean="0"/>
              <a:t>http://www.ucitelskyzpravodaj.cz/Portals/5/tema/Logo_OP_VK.jpg</a:t>
            </a:r>
          </a:p>
          <a:p>
            <a:r>
              <a:rPr lang="cs-CZ" sz="2100" dirty="0"/>
              <a:t>http://office.microsoft.com/cs-cz/images/technika-CM079001967.aspx?</a:t>
            </a:r>
          </a:p>
          <a:p>
            <a:r>
              <a:rPr lang="cs-CZ" sz="2100" dirty="0" err="1" smtClean="0"/>
              <a:t>qu</a:t>
            </a:r>
            <a:r>
              <a:rPr lang="cs-CZ" sz="2100" dirty="0" smtClean="0"/>
              <a:t>=computer#ai:MP900316544|</a:t>
            </a:r>
            <a:r>
              <a:rPr lang="cs-CZ" sz="2000" dirty="0" smtClean="0"/>
              <a:t>http</a:t>
            </a:r>
            <a:r>
              <a:rPr lang="cs-CZ" sz="2000" dirty="0"/>
              <a:t>://office.microsoft.com/</a:t>
            </a:r>
            <a:r>
              <a:rPr lang="cs-CZ" sz="2000" dirty="0" err="1"/>
              <a:t>cs-cz</a:t>
            </a:r>
            <a:r>
              <a:rPr lang="cs-CZ" sz="2000" dirty="0"/>
              <a:t>/</a:t>
            </a:r>
            <a:r>
              <a:rPr lang="cs-CZ" sz="2000" dirty="0" err="1"/>
              <a:t>images</a:t>
            </a:r>
            <a:r>
              <a:rPr lang="cs-CZ" sz="2000" dirty="0" smtClean="0"/>
              <a:t>/</a:t>
            </a:r>
          </a:p>
          <a:p>
            <a:r>
              <a:rPr lang="cs-CZ" sz="2000" dirty="0" err="1" smtClean="0"/>
              <a:t>results.aspx?qu</a:t>
            </a:r>
            <a:r>
              <a:rPr lang="cs-CZ" sz="2000" dirty="0" smtClean="0"/>
              <a:t>=palec#ai:MC900441321|</a:t>
            </a:r>
          </a:p>
          <a:p>
            <a:r>
              <a:rPr lang="cs-CZ" sz="2000" dirty="0"/>
              <a:t>http://office.microsoft.com/cs-cz/images/results.aspx?qu=aplaus&amp;origin</a:t>
            </a:r>
            <a:r>
              <a:rPr lang="cs-CZ" sz="2000" dirty="0" smtClean="0"/>
              <a:t>=</a:t>
            </a:r>
          </a:p>
          <a:p>
            <a:r>
              <a:rPr lang="cs-CZ" sz="2000" dirty="0" smtClean="0"/>
              <a:t>FX010132103#ai:MM900041090|</a:t>
            </a:r>
          </a:p>
          <a:p>
            <a:r>
              <a:rPr lang="cs-CZ" sz="2400" dirty="0"/>
              <a:t>http://</a:t>
            </a:r>
            <a:r>
              <a:rPr lang="cs-CZ" sz="2400" dirty="0" smtClean="0"/>
              <a:t>www.freesound.org/samplesViewSingle.php?id=33658</a:t>
            </a:r>
          </a:p>
          <a:p>
            <a:r>
              <a:rPr lang="cs-CZ" sz="2400" dirty="0"/>
              <a:t>http://</a:t>
            </a:r>
            <a:r>
              <a:rPr lang="cs-CZ" sz="2400" dirty="0" smtClean="0"/>
              <a:t>www.freedigitalphotos.net/images/39296dxcb0k0lkf.jpg</a:t>
            </a:r>
          </a:p>
          <a:p>
            <a:r>
              <a:rPr lang="cs-CZ" sz="2400" dirty="0"/>
              <a:t>http://www.freedigitalphotos.net/images/3580229ld3l25ii.jpg</a:t>
            </a:r>
          </a:p>
          <a:p>
            <a:r>
              <a:rPr lang="cs-CZ" sz="2400" dirty="0"/>
              <a:t>http://</a:t>
            </a:r>
            <a:r>
              <a:rPr lang="cs-CZ" sz="2400" dirty="0" smtClean="0"/>
              <a:t>www.freedigitalphotos.net/images/486630sdbrurv0v.jpg</a:t>
            </a:r>
            <a:endParaRPr lang="cs-CZ" sz="24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22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52" y="184816"/>
            <a:ext cx="3810000" cy="23526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76920"/>
            <a:ext cx="7632848" cy="4137064"/>
          </a:xfrm>
          <a:prstGeom prst="rect">
            <a:avLst/>
          </a:prstGeom>
          <a:ln w="38100" cap="sq">
            <a:solidFill>
              <a:srgbClr val="E8B56A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2146897" y="3837538"/>
            <a:ext cx="5043368" cy="16158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gradFill flip="none" rotWithShape="1">
                  <a:gsLst>
                    <a:gs pos="0">
                      <a:srgbClr val="FFFF66">
                        <a:tint val="66000"/>
                        <a:satMod val="160000"/>
                      </a:srgbClr>
                    </a:gs>
                    <a:gs pos="50000">
                      <a:srgbClr val="FFFF66">
                        <a:tint val="44500"/>
                        <a:satMod val="160000"/>
                      </a:srgbClr>
                    </a:gs>
                    <a:gs pos="100000">
                      <a:srgbClr val="FFFF66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gradFill flip="none" rotWithShape="1">
                <a:gsLst>
                  <a:gs pos="0">
                    <a:srgbClr val="FFFF66">
                      <a:tint val="66000"/>
                      <a:satMod val="160000"/>
                    </a:srgbClr>
                  </a:gs>
                  <a:gs pos="50000">
                    <a:srgbClr val="FFFF66">
                      <a:tint val="44500"/>
                      <a:satMod val="160000"/>
                    </a:srgbClr>
                  </a:gs>
                  <a:gs pos="100000">
                    <a:srgbClr val="FFFF6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24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484784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uanine" pitchFamily="2" charset="-18"/>
            </a:endParaRP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9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8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908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uanine" pitchFamily="2" charset="-18"/>
            </a:endParaRP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68990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5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8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28707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9539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75054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8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1397" y="1556792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uanine" pitchFamily="2" charset="-18"/>
            </a:endParaRP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19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512" y="8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79389" y="1700808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uanine" pitchFamily="2" charset="-18"/>
            </a:endParaRP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097081" y="4517298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5714" y="572655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20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8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6901293" y="4568814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21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2948</TotalTime>
  <Words>551</Words>
  <Application>Microsoft Office PowerPoint</Application>
  <PresentationFormat>Předvádění na obrazovce (4:3)</PresentationFormat>
  <Paragraphs>150</Paragraphs>
  <Slides>21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9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213</cp:revision>
  <dcterms:created xsi:type="dcterms:W3CDTF">2011-05-01T03:53:33Z</dcterms:created>
  <dcterms:modified xsi:type="dcterms:W3CDTF">2011-08-25T16:07:46Z</dcterms:modified>
</cp:coreProperties>
</file>