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0"/>
  </p:notesMasterIdLst>
  <p:sldIdLst>
    <p:sldId id="292" r:id="rId2"/>
    <p:sldId id="256" r:id="rId3"/>
    <p:sldId id="261" r:id="rId4"/>
    <p:sldId id="288" r:id="rId5"/>
    <p:sldId id="289" r:id="rId6"/>
    <p:sldId id="290" r:id="rId7"/>
    <p:sldId id="263" r:id="rId8"/>
    <p:sldId id="266" r:id="rId9"/>
    <p:sldId id="269" r:id="rId10"/>
    <p:sldId id="291" r:id="rId11"/>
    <p:sldId id="280" r:id="rId12"/>
    <p:sldId id="293" r:id="rId13"/>
    <p:sldId id="264" r:id="rId14"/>
    <p:sldId id="267" r:id="rId15"/>
    <p:sldId id="270" r:id="rId16"/>
    <p:sldId id="265" r:id="rId17"/>
    <p:sldId id="268" r:id="rId18"/>
    <p:sldId id="271" r:id="rId19"/>
  </p:sldIdLst>
  <p:sldSz cx="9144000" cy="6858000" type="screen4x3"/>
  <p:notesSz cx="6858000" cy="9144000"/>
  <p:embeddedFontLst>
    <p:embeddedFont>
      <p:font typeface="Guanine" pitchFamily="2" charset="-18"/>
      <p:regular r:id="rId21"/>
    </p:embeddedFont>
    <p:embeddedFont>
      <p:font typeface="Brooklyn" pitchFamily="2" charset="0"/>
      <p:regular r:id="rId22"/>
      <p:bold r:id="rId23"/>
    </p:embeddedFont>
    <p:embeddedFont>
      <p:font typeface="Comic Sans MS" pitchFamily="66" charset="0"/>
      <p:regular r:id="rId24"/>
      <p:bold r:id="rId25"/>
    </p:embeddedFont>
    <p:embeddedFont>
      <p:font typeface="Calibri" pitchFamily="34" charset="0"/>
      <p:regular r:id="rId26"/>
      <p:bold r:id="rId27"/>
      <p:italic r:id="rId28"/>
      <p:boldItalic r:id="rId29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0F8FA"/>
    <a:srgbClr val="FFFF99"/>
    <a:srgbClr val="452103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93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D1937B-C817-41D2-9917-D234E1209A89}" type="datetimeFigureOut">
              <a:rPr lang="cs-CZ" smtClean="0"/>
              <a:t>25.8.2011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B853AE-2FFE-43CB-AF21-EB43AA940A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764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853AE-2FFE-43CB-AF21-EB43AA940A7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20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C5AE-2BC5-4CCA-8229-8D3C82D694C6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15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F0DEC-78FD-466E-A9D1-EA864AB1D263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52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8C8EF-1FD6-4AD0-BCA7-AB4A4B8E1AAF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077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AC24-9463-434E-AEAC-4B27676CCC5C}" type="datetime1">
              <a:rPr lang="cs-CZ" smtClean="0"/>
              <a:t>25.8.2011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770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C52D7-3CEA-4811-9E3F-0F3811925295}" type="datetime1">
              <a:rPr lang="cs-CZ" smtClean="0"/>
              <a:t>25.8.2011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484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5589-2C13-4609-BC1C-A76D989F7612}" type="datetime1">
              <a:rPr lang="cs-CZ" smtClean="0"/>
              <a:t>25.8.2011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2167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3C366-4BE1-4F81-A874-EAE66BA72DD6}" type="datetime1">
              <a:rPr lang="cs-CZ" smtClean="0"/>
              <a:t>25.8.2011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23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D2A1B-A3CB-4681-A3F3-AFFEC51E45A4}" type="datetime1">
              <a:rPr lang="cs-CZ" smtClean="0"/>
              <a:t>25.8.2011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76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C7E25-6C9A-4883-BBB8-396A00531F1C}" type="datetime1">
              <a:rPr lang="cs-CZ" smtClean="0"/>
              <a:t>25.8.2011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083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BC6F8-ECC7-4F0E-972C-CF942FF03AE1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932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6EF1-260D-4E5F-834F-6BE18F9AB591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7470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0F8FA"/>
            </a:gs>
            <a:gs pos="100000">
              <a:schemeClr val="bg1"/>
            </a:gs>
            <a:gs pos="100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120CAE-D287-4CD6-BCC0-5E53A6EEFE74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8384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3" name="click.wav"/>
          </p:stSnd>
        </p:sndAc>
      </p:transition>
    </mc:Choice>
    <mc:Fallback xmlns="">
      <p:transition spd="slow">
        <p:fade/>
        <p:sndAc>
          <p:stSnd>
            <p:snd r:embed="rId14" name="click.wav"/>
          </p:stSnd>
        </p:sndAc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audio" Target="../media/audio1.wav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10.jpg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11.jpg"/><Relationship Id="rId7" Type="http://schemas.openxmlformats.org/officeDocument/2006/relationships/image" Target="../media/image1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Relationship Id="rId9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slide" Target="slide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slide" Target="slide14.xml"/><Relationship Id="rId4" Type="http://schemas.openxmlformats.org/officeDocument/2006/relationships/slide" Target="slide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slide" Target="slide18.xml"/><Relationship Id="rId4" Type="http://schemas.openxmlformats.org/officeDocument/2006/relationships/slide" Target="slide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19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22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21.GIF"/><Relationship Id="rId5" Type="http://schemas.openxmlformats.org/officeDocument/2006/relationships/image" Target="../media/image20.png"/><Relationship Id="rId4" Type="http://schemas.openxmlformats.org/officeDocument/2006/relationships/slide" Target="slide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22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21.GIF"/><Relationship Id="rId5" Type="http://schemas.openxmlformats.org/officeDocument/2006/relationships/image" Target="../media/image20.png"/><Relationship Id="rId4" Type="http://schemas.openxmlformats.org/officeDocument/2006/relationships/slide" Target="slide8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22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21.GIF"/><Relationship Id="rId5" Type="http://schemas.openxmlformats.org/officeDocument/2006/relationships/image" Target="../media/image20.png"/><Relationship Id="rId4" Type="http://schemas.openxmlformats.org/officeDocument/2006/relationships/slide" Target="slide9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3.PNG"/><Relationship Id="rId5" Type="http://schemas.openxmlformats.org/officeDocument/2006/relationships/slide" Target="slide7.xml"/><Relationship Id="rId4" Type="http://schemas.openxmlformats.org/officeDocument/2006/relationships/audio" Target="../media/audio1.wav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3.PNG"/><Relationship Id="rId5" Type="http://schemas.openxmlformats.org/officeDocument/2006/relationships/slide" Target="slide8.xml"/><Relationship Id="rId4" Type="http://schemas.openxmlformats.org/officeDocument/2006/relationships/audio" Target="../media/audio1.wav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3.PNG"/><Relationship Id="rId5" Type="http://schemas.openxmlformats.org/officeDocument/2006/relationships/slide" Target="slide9.xml"/><Relationship Id="rId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0025520"/>
              </p:ext>
            </p:extLst>
          </p:nvPr>
        </p:nvGraphicFramePr>
        <p:xfrm>
          <a:off x="107504" y="4963746"/>
          <a:ext cx="8928992" cy="1814672"/>
        </p:xfrm>
        <a:graphic>
          <a:graphicData uri="http://schemas.openxmlformats.org/drawingml/2006/table">
            <a:tbl>
              <a:tblPr>
                <a:solidFill>
                  <a:srgbClr val="F3F9FB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2160240"/>
                <a:gridCol w="6768752"/>
              </a:tblGrid>
              <a:tr h="327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>
                          <a:latin typeface="+mn-lt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8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Informatika 9. ročník (volitelný předmět)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4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smtClean="0">
                          <a:latin typeface="+mn-lt"/>
                          <a:ea typeface="Calibri"/>
                          <a:cs typeface="Times New Roman"/>
                        </a:rPr>
                        <a:t>VY_32_INOVACE_15_Tvorba </a:t>
                      </a: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internetových</a:t>
                      </a:r>
                      <a:r>
                        <a:rPr lang="cs-CZ" sz="1900" b="1" baseline="0" dirty="0" smtClean="0">
                          <a:latin typeface="+mn-lt"/>
                          <a:ea typeface="Calibri"/>
                          <a:cs typeface="Times New Roman"/>
                        </a:rPr>
                        <a:t> stránek </a:t>
                      </a: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–</a:t>
                      </a:r>
                      <a:r>
                        <a:rPr lang="cs-CZ" sz="1900" b="1" baseline="0" dirty="0" smtClean="0"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– FrontPage – Pozadí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8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Mgr. Ladislav Králíček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347" y="1523916"/>
            <a:ext cx="3392837" cy="339283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136" y="116632"/>
            <a:ext cx="1498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368" y="128194"/>
            <a:ext cx="9398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5536" y="116632"/>
            <a:ext cx="15367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768" y="116632"/>
            <a:ext cx="990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2602316" y="1124744"/>
            <a:ext cx="406746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3175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INVESTICE  DO  ROZVOJE  VZDĚLÁVÁNÍ</a:t>
            </a:r>
            <a:endParaRPr lang="cs-CZ" b="1" spc="50" dirty="0">
              <a:ln w="3175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53735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00"/>
                            </p:stCondLst>
                            <p:childTnLst>
                              <p:par>
                                <p:cTn id="3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115616" y="124406"/>
            <a:ext cx="7056784" cy="92832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8800" b="1" cap="none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8800" b="1" cap="none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137795" y="1988840"/>
            <a:ext cx="5253362" cy="160043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Brooklyn" pitchFamily="2" charset="0"/>
              </a:rPr>
              <a:t>POZADÍ</a:t>
            </a:r>
            <a:endParaRPr lang="cs-CZ" sz="9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  <a:reflection blurRad="6350" stA="50000" endA="300" endPos="50000" dist="29997" dir="5400000" sy="-100000" algn="bl" rotWithShape="0"/>
              </a:effectLst>
              <a:latin typeface="Brooklyn" pitchFamily="2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5301208"/>
            <a:ext cx="1498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5312770"/>
            <a:ext cx="9398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5301208"/>
            <a:ext cx="15367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5301208"/>
            <a:ext cx="990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</a:t>
            </a:fld>
            <a:endParaRPr lang="cs-CZ"/>
          </a:p>
        </p:txBody>
      </p:sp>
      <p:sp>
        <p:nvSpPr>
          <p:cNvPr id="11" name="Podnadpis 2"/>
          <p:cNvSpPr>
            <a:spLocks noGrp="1"/>
          </p:cNvSpPr>
          <p:nvPr>
            <p:ph type="subTitle" idx="1"/>
          </p:nvPr>
        </p:nvSpPr>
        <p:spPr>
          <a:xfrm>
            <a:off x="3131840" y="6342872"/>
            <a:ext cx="3960440" cy="406896"/>
          </a:xfrm>
        </p:spPr>
        <p:txBody>
          <a:bodyPr>
            <a:normAutofit fontScale="92500"/>
          </a:bodyPr>
          <a:lstStyle/>
          <a:p>
            <a:r>
              <a:rPr lang="cs-CZ" sz="1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Mgr. Ladislav Králíček, 2. ZŠ Dobříš, 2011</a:t>
            </a:r>
            <a:endParaRPr lang="cs-CZ" sz="18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039" y="6343187"/>
            <a:ext cx="391018" cy="391018"/>
          </a:xfrm>
          <a:prstGeom prst="rect">
            <a:avLst/>
          </a:prstGeom>
          <a:ln w="3175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66665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86609" y="254258"/>
            <a:ext cx="8849887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Pozadí internetových stránek</a:t>
            </a:r>
          </a:p>
          <a:p>
            <a:pPr algn="ctr"/>
            <a:r>
              <a:rPr lang="cs-CZ" sz="44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je nejčastěji tvořeno:</a:t>
            </a:r>
            <a:endParaRPr lang="cs-CZ" sz="4400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3</a:t>
            </a:fld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880936" y="2197313"/>
            <a:ext cx="7435480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60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1) zvolenou barvou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467544" y="3906922"/>
            <a:ext cx="8489846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6000" b="1" spc="50" dirty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2</a:t>
            </a:r>
            <a:r>
              <a:rPr lang="cs-CZ" sz="60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) </a:t>
            </a:r>
            <a:r>
              <a:rPr lang="cs-CZ" sz="6000" b="1" spc="50" dirty="0" err="1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texturovou</a:t>
            </a:r>
            <a:r>
              <a:rPr lang="cs-CZ" sz="60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výplní</a:t>
            </a:r>
          </a:p>
          <a:p>
            <a:r>
              <a:rPr lang="cs-CZ" sz="44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     </a:t>
            </a:r>
            <a:r>
              <a:rPr lang="cs-CZ" sz="48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( jpg, gif, png,...)</a:t>
            </a:r>
            <a:endParaRPr lang="cs-CZ" sz="4800" b="1" spc="50" dirty="0">
              <a:ln w="11430"/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583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xit" presetSubtype="0" fill="hold" grpId="1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11" grpId="0"/>
      <p:bldP spid="12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4</a:t>
            </a:fld>
            <a:endParaRPr lang="cs-CZ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3" y="1856008"/>
            <a:ext cx="8964488" cy="2706670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098" y="1356939"/>
            <a:ext cx="3901854" cy="5474788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ovéPole 7"/>
          <p:cNvSpPr txBox="1"/>
          <p:nvPr/>
        </p:nvSpPr>
        <p:spPr>
          <a:xfrm>
            <a:off x="331071" y="57398"/>
            <a:ext cx="8460432" cy="923330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Pozadí tvořené barvou</a:t>
            </a:r>
            <a:endParaRPr lang="cs-CZ" sz="5400" b="1" spc="50" dirty="0">
              <a:ln w="11430"/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860032" y="5661248"/>
            <a:ext cx="4104456" cy="360040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08" y="1057987"/>
            <a:ext cx="7320358" cy="5724987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Obdélník 5"/>
          <p:cNvSpPr/>
          <p:nvPr/>
        </p:nvSpPr>
        <p:spPr>
          <a:xfrm>
            <a:off x="2016288" y="3979742"/>
            <a:ext cx="1872208" cy="516632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724128" y="2552328"/>
            <a:ext cx="1872208" cy="516632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Popisek se šipkou nahoru 11"/>
          <p:cNvSpPr/>
          <p:nvPr/>
        </p:nvSpPr>
        <p:spPr>
          <a:xfrm>
            <a:off x="2052292" y="4562678"/>
            <a:ext cx="1800200" cy="1818650"/>
          </a:xfrm>
          <a:prstGeom prst="upArrowCallout">
            <a:avLst/>
          </a:prstGeom>
          <a:solidFill>
            <a:srgbClr val="FFFF99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ZVOLÍME</a:t>
            </a:r>
          </a:p>
          <a:p>
            <a:pPr algn="ctr"/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BARVU</a:t>
            </a:r>
          </a:p>
          <a:p>
            <a:pPr algn="ctr"/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POZADÍ</a:t>
            </a:r>
            <a:endParaRPr lang="cs-CZ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56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xit" presetSubtype="1" fill="hold" grpId="1" nodeType="after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25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65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6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2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2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2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25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25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25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25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25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25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8" grpId="0" animBg="1"/>
      <p:bldP spid="5" grpId="0" animBg="1"/>
      <p:bldP spid="5" grpId="1" animBg="1"/>
      <p:bldP spid="6" grpId="0" animBg="1"/>
      <p:bldP spid="11" grpId="0" animBg="1"/>
      <p:bldP spid="11" grpId="1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5</a:t>
            </a:fld>
            <a:endParaRPr lang="cs-CZ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3" y="1856008"/>
            <a:ext cx="8964488" cy="2706670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098" y="1356939"/>
            <a:ext cx="3901854" cy="5474788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ovéPole 7"/>
          <p:cNvSpPr txBox="1"/>
          <p:nvPr/>
        </p:nvSpPr>
        <p:spPr>
          <a:xfrm>
            <a:off x="202090" y="43480"/>
            <a:ext cx="8682440" cy="923330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Pozadí tvořené texturou</a:t>
            </a:r>
            <a:endParaRPr lang="cs-CZ" sz="5400" b="1" spc="50" dirty="0">
              <a:ln w="11430"/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860032" y="5661248"/>
            <a:ext cx="4104456" cy="360040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7404" y="1057987"/>
            <a:ext cx="6667765" cy="5724987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Obdélník 5"/>
          <p:cNvSpPr/>
          <p:nvPr/>
        </p:nvSpPr>
        <p:spPr>
          <a:xfrm>
            <a:off x="1547664" y="2132856"/>
            <a:ext cx="1872208" cy="360040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724128" y="2552328"/>
            <a:ext cx="1872208" cy="516632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292080" y="2659490"/>
            <a:ext cx="1152128" cy="489470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3566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xit" presetSubtype="1" fill="hold" grpId="1" nodeType="after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750"/>
                            </p:stCondLst>
                            <p:childTnLst>
                              <p:par>
                                <p:cTn id="16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" dur="1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37" fill="hold">
                                          <p:stCondLst>
                                            <p:cond delay="13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7" decel="50000" autoRev="1" fill="hold">
                                          <p:stCondLst>
                                            <p:cond delay="13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1" fill="hold">
                                          <p:stCondLst>
                                            <p:cond delay="25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5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8" grpId="0" animBg="1"/>
      <p:bldP spid="5" grpId="0" animBg="1"/>
      <p:bldP spid="5" grpId="1" animBg="1"/>
      <p:bldP spid="6" grpId="0" animBg="1"/>
      <p:bldP spid="10" grpId="0" animBg="1"/>
      <p:bldP spid="10" grpId="1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6</a:t>
            </a:fld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0" y="-5288"/>
            <a:ext cx="4499992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spc="50" dirty="0" smtClean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Ukázky pozadí:</a:t>
            </a:r>
            <a:endParaRPr lang="cs-CZ" sz="4000" b="1" spc="50" dirty="0">
              <a:ln w="11430"/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00" y="764704"/>
            <a:ext cx="7366000" cy="599440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096" y="782992"/>
            <a:ext cx="7366000" cy="599440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92" y="789088"/>
            <a:ext cx="7366000" cy="59944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206" y="795184"/>
            <a:ext cx="7364548" cy="5994400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110" y="796533"/>
            <a:ext cx="7364548" cy="5955125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59" y="778245"/>
            <a:ext cx="7333274" cy="595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455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xit" presetSubtype="1" fill="hold" grpId="1" nodeType="after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750"/>
                            </p:stCondLst>
                            <p:childTnLst>
                              <p:par>
                                <p:cTn id="16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" dur="1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37" fill="hold">
                                          <p:stCondLst>
                                            <p:cond delay="13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7" decel="50000" autoRev="1" fill="hold">
                                          <p:stCondLst>
                                            <p:cond delay="13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1" fill="hold">
                                          <p:stCondLst>
                                            <p:cond delay="25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85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85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85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85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385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185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51088" y="85527"/>
            <a:ext cx="6005748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POZADÍ  INTERNETOVÉ  STRÁNKY</a:t>
            </a:r>
            <a:endParaRPr lang="cs-CZ" sz="32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259" y="1889537"/>
            <a:ext cx="913102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Jak velká může být textura použitá</a:t>
            </a:r>
          </a:p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při tvorbě pozadí www stránky?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236235" y="3344292"/>
            <a:ext cx="77019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velikost není omezena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cs-CZ" sz="54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11560" y="5301208"/>
            <a:ext cx="54756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c)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 action="ppaction://hlinksldjump"/>
              </a:rPr>
              <a:t>100 x 100 pixelů</a:t>
            </a:r>
            <a:endParaRPr lang="cs-CZ" sz="54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95536" y="4285134"/>
            <a:ext cx="62595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 action="ppaction://hlinksldjump"/>
              </a:rPr>
              <a:t>1000 x 1000 pixelů</a:t>
            </a:r>
            <a:endParaRPr lang="cs-CZ" sz="5400" b="1" cap="none" spc="0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636905" y="5489937"/>
            <a:ext cx="245009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DALŠÍ</a:t>
            </a:r>
          </a:p>
          <a:p>
            <a:pPr algn="ctr"/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OTÁZKA</a:t>
            </a:r>
            <a:endParaRPr lang="cs-CZ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9318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51079" y="85527"/>
            <a:ext cx="6005747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POZADÍ  INTERNETOVÉ  STRÁNKY</a:t>
            </a:r>
          </a:p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7621" y="1778298"/>
            <a:ext cx="87527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Jaká barva se smí použít při</a:t>
            </a:r>
          </a:p>
          <a:p>
            <a:pPr algn="ctr"/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tvorbě barevného pozadí?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516984" y="3526408"/>
            <a:ext cx="4539704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 </a:t>
            </a:r>
            <a:r>
              <a:rPr lang="cs-CZ" sz="6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jen tmavá</a:t>
            </a:r>
            <a:endParaRPr lang="cs-CZ" sz="66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129492" y="4640535"/>
            <a:ext cx="4189930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 </a:t>
            </a:r>
            <a:r>
              <a:rPr lang="cs-CZ" sz="6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5" action="ppaction://hlinksldjump"/>
              </a:rPr>
              <a:t>jakákoliv</a:t>
            </a:r>
            <a:endParaRPr lang="cs-CZ" sz="66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731181" y="5733256"/>
            <a:ext cx="435298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c)  </a:t>
            </a:r>
            <a:r>
              <a:rPr lang="cs-CZ" sz="66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jen světlá</a:t>
            </a:r>
            <a:endParaRPr lang="cs-CZ" sz="6600" b="1" cap="none" spc="0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623398" y="5417929"/>
            <a:ext cx="245009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DALŠÍ</a:t>
            </a:r>
          </a:p>
          <a:p>
            <a:pPr algn="ctr"/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OTÁZKA</a:t>
            </a:r>
            <a:endParaRPr lang="cs-CZ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056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51080" y="85527"/>
            <a:ext cx="6005747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POZADÍ  INTERNETOVÉ  STRÁNKY</a:t>
            </a:r>
          </a:p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98447" y="1889537"/>
            <a:ext cx="8711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Který z grafických typů se nehodí</a:t>
            </a:r>
          </a:p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pro texturu určenou na pozadí?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3305855" y="3573815"/>
            <a:ext cx="249619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</a:t>
            </a:r>
            <a:r>
              <a:rPr lang="cs-CZ" sz="6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bmp</a:t>
            </a:r>
            <a:endParaRPr lang="cs-CZ" sz="66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439339" y="4509120"/>
            <a:ext cx="200086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</a:t>
            </a:r>
            <a:r>
              <a:rPr lang="cs-CZ" sz="6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5" action="ppaction://hlinksldjump"/>
              </a:rPr>
              <a:t>jpg</a:t>
            </a:r>
            <a:endParaRPr lang="cs-CZ" sz="66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564040" y="5641024"/>
            <a:ext cx="1725152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c) </a:t>
            </a:r>
            <a:r>
              <a:rPr lang="cs-CZ" sz="6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5" action="ppaction://hlinksldjump"/>
              </a:rPr>
              <a:t>gif</a:t>
            </a:r>
            <a:endParaRPr lang="cs-CZ" sz="6600" b="1" cap="none" spc="0" dirty="0" smtClean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660232" y="5899919"/>
            <a:ext cx="235833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KLIKNI</a:t>
            </a:r>
            <a:endParaRPr lang="cs-CZ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353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14500" y="571500"/>
            <a:ext cx="5715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71450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14325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57200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999036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71450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14325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57200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00075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71450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14325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57200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00075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71450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314325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457200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00075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67" name="TextovéPole 19"/>
          <p:cNvSpPr txBox="1">
            <a:spLocks noChangeArrowheads="1"/>
          </p:cNvSpPr>
          <p:nvPr/>
        </p:nvSpPr>
        <p:spPr bwMode="auto">
          <a:xfrm>
            <a:off x="1071563" y="57150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2068" name="TextovéPole 20"/>
          <p:cNvSpPr txBox="1">
            <a:spLocks noChangeArrowheads="1"/>
          </p:cNvSpPr>
          <p:nvPr/>
        </p:nvSpPr>
        <p:spPr bwMode="auto">
          <a:xfrm>
            <a:off x="1071563" y="200025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2069" name="TextovéPole 21"/>
          <p:cNvSpPr txBox="1">
            <a:spLocks noChangeArrowheads="1"/>
          </p:cNvSpPr>
          <p:nvPr/>
        </p:nvSpPr>
        <p:spPr bwMode="auto">
          <a:xfrm>
            <a:off x="1071563" y="342900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2070" name="TextovéPole 22"/>
          <p:cNvSpPr txBox="1">
            <a:spLocks noChangeArrowheads="1"/>
          </p:cNvSpPr>
          <p:nvPr/>
        </p:nvSpPr>
        <p:spPr bwMode="auto">
          <a:xfrm>
            <a:off x="1071563" y="485775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D</a:t>
            </a:r>
          </a:p>
        </p:txBody>
      </p:sp>
      <p:sp>
        <p:nvSpPr>
          <p:cNvPr id="2071" name="TextovéPole 23"/>
          <p:cNvSpPr txBox="1">
            <a:spLocks noChangeArrowheads="1"/>
          </p:cNvSpPr>
          <p:nvPr/>
        </p:nvSpPr>
        <p:spPr bwMode="auto">
          <a:xfrm>
            <a:off x="1692275" y="0"/>
            <a:ext cx="15001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1</a:t>
            </a:r>
          </a:p>
        </p:txBody>
      </p:sp>
      <p:sp>
        <p:nvSpPr>
          <p:cNvPr id="2072" name="TextovéPole 24"/>
          <p:cNvSpPr txBox="1">
            <a:spLocks noChangeArrowheads="1"/>
          </p:cNvSpPr>
          <p:nvPr/>
        </p:nvSpPr>
        <p:spPr bwMode="auto">
          <a:xfrm>
            <a:off x="3071813" y="0"/>
            <a:ext cx="15001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2</a:t>
            </a:r>
          </a:p>
        </p:txBody>
      </p:sp>
      <p:sp>
        <p:nvSpPr>
          <p:cNvPr id="2073" name="TextovéPole 25"/>
          <p:cNvSpPr txBox="1">
            <a:spLocks noChangeArrowheads="1"/>
          </p:cNvSpPr>
          <p:nvPr/>
        </p:nvSpPr>
        <p:spPr bwMode="auto">
          <a:xfrm>
            <a:off x="4572000" y="0"/>
            <a:ext cx="15001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3</a:t>
            </a:r>
          </a:p>
        </p:txBody>
      </p:sp>
      <p:sp>
        <p:nvSpPr>
          <p:cNvPr id="2074" name="TextovéPole 27"/>
          <p:cNvSpPr txBox="1">
            <a:spLocks noChangeArrowheads="1"/>
          </p:cNvSpPr>
          <p:nvPr/>
        </p:nvSpPr>
        <p:spPr bwMode="auto">
          <a:xfrm>
            <a:off x="5973763" y="0"/>
            <a:ext cx="15001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4</a:t>
            </a:r>
          </a:p>
        </p:txBody>
      </p:sp>
      <p:sp>
        <p:nvSpPr>
          <p:cNvPr id="2075" name="TextovéPole 28"/>
          <p:cNvSpPr txBox="1">
            <a:spLocks noChangeArrowheads="1"/>
          </p:cNvSpPr>
          <p:nvPr/>
        </p:nvSpPr>
        <p:spPr bwMode="auto">
          <a:xfrm>
            <a:off x="611560" y="6357938"/>
            <a:ext cx="82089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O</a:t>
            </a:r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dkryj </a:t>
            </a:r>
            <a:r>
              <a:rPr lang="cs-CZ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jednotlivá </a:t>
            </a:r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okénka a uhodni, co je na obrázku.</a:t>
            </a:r>
            <a:endParaRPr lang="cs-CZ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3171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 nodeType="clickPar">
                      <p:stCondLst>
                        <p:cond delay="0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99149" y="0"/>
            <a:ext cx="624485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POZADÍ  INTERNETOVÉ  STRÁNKY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63825" y="565229"/>
            <a:ext cx="8468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POUŽITÉ  ZDROJE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11</a:t>
            </a:fld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63891" y="1340768"/>
            <a:ext cx="8868212" cy="5062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900" dirty="0" smtClean="0"/>
              <a:t>http://www.nvf.cz/profuturo/logo_esf.jpg</a:t>
            </a:r>
          </a:p>
          <a:p>
            <a:r>
              <a:rPr lang="cs-CZ" sz="1900" dirty="0" smtClean="0"/>
              <a:t>http://repeatingislands.files-wordpress.com/2009/06/eu-logo.jpg</a:t>
            </a:r>
          </a:p>
          <a:p>
            <a:r>
              <a:rPr lang="cs-CZ" sz="1900" dirty="0" smtClean="0"/>
              <a:t>http://www.teiresias.muni.cz/gifs/web/msmt-logo.gif</a:t>
            </a:r>
          </a:p>
          <a:p>
            <a:r>
              <a:rPr lang="cs-CZ" sz="1900" dirty="0" smtClean="0"/>
              <a:t>http://www.ucitelskyzpravodaj.cz/Portals/5/tema/Logo_OP_VK.jpg</a:t>
            </a:r>
          </a:p>
          <a:p>
            <a:r>
              <a:rPr lang="cs-CZ" sz="1900" dirty="0"/>
              <a:t>http</a:t>
            </a:r>
            <a:r>
              <a:rPr lang="cs-CZ" sz="1900" dirty="0" smtClean="0"/>
              <a:t>://static4.grsites.com/archive/textures/wood/wood 056.jpg</a:t>
            </a:r>
          </a:p>
          <a:p>
            <a:r>
              <a:rPr lang="cs-CZ" sz="1900" dirty="0"/>
              <a:t>http://</a:t>
            </a:r>
            <a:r>
              <a:rPr lang="cs-CZ" sz="1900" dirty="0" smtClean="0"/>
              <a:t>static4.grsites.com/archive/textures/brick/brick023.jpg</a:t>
            </a:r>
          </a:p>
          <a:p>
            <a:r>
              <a:rPr lang="cs-CZ" sz="1900" dirty="0"/>
              <a:t>http://</a:t>
            </a:r>
            <a:r>
              <a:rPr lang="cs-CZ" sz="1900" dirty="0" smtClean="0"/>
              <a:t>static4.grsites.com/archive/textures/water/water005.jpg</a:t>
            </a:r>
          </a:p>
          <a:p>
            <a:r>
              <a:rPr lang="cs-CZ" sz="1900" dirty="0"/>
              <a:t>http://</a:t>
            </a:r>
            <a:r>
              <a:rPr lang="cs-CZ" sz="1900" dirty="0" smtClean="0"/>
              <a:t>static2.grsites.com/archive/textures/lgren/lgren051.jpg</a:t>
            </a:r>
          </a:p>
          <a:p>
            <a:r>
              <a:rPr lang="cs-CZ" sz="1900" dirty="0"/>
              <a:t>http://</a:t>
            </a:r>
            <a:r>
              <a:rPr lang="cs-CZ" sz="1900" dirty="0" smtClean="0"/>
              <a:t>upload.wikimedia.org/wikipedia/commons/d/d3/RAM_n.jpg</a:t>
            </a:r>
          </a:p>
          <a:p>
            <a:r>
              <a:rPr lang="cs-CZ" sz="1900" dirty="0"/>
              <a:t>http://office.microsoft.com/cs-cz/images/results.aspx?qu</a:t>
            </a:r>
            <a:r>
              <a:rPr lang="cs-CZ" sz="1900" dirty="0" smtClean="0"/>
              <a:t>=</a:t>
            </a:r>
          </a:p>
          <a:p>
            <a:r>
              <a:rPr lang="cs-CZ" sz="1900" dirty="0" smtClean="0"/>
              <a:t>palec#ai:MC900441321</a:t>
            </a:r>
            <a:r>
              <a:rPr lang="cs-CZ" sz="1900" dirty="0"/>
              <a:t>|</a:t>
            </a:r>
          </a:p>
          <a:p>
            <a:r>
              <a:rPr lang="cs-CZ" sz="1900" dirty="0"/>
              <a:t>http://office.microsoft.com/cs-cz/images/results.aspx?qu=aplaus&amp;origin=</a:t>
            </a:r>
          </a:p>
          <a:p>
            <a:r>
              <a:rPr lang="cs-CZ" sz="1900" dirty="0"/>
              <a:t>FX010132103#ai:MM900041090|</a:t>
            </a:r>
          </a:p>
          <a:p>
            <a:r>
              <a:rPr lang="cs-CZ" sz="1900" dirty="0"/>
              <a:t>http://</a:t>
            </a:r>
            <a:r>
              <a:rPr lang="cs-CZ" sz="1900" dirty="0" smtClean="0"/>
              <a:t>www.freesound.org/samplesViewSingle.php?id=33658</a:t>
            </a:r>
          </a:p>
          <a:p>
            <a:r>
              <a:rPr lang="cs-CZ" sz="1900" dirty="0"/>
              <a:t>http://</a:t>
            </a:r>
            <a:r>
              <a:rPr lang="cs-CZ" sz="1900" dirty="0" smtClean="0"/>
              <a:t>www.freedigitalphotos.net/images/39296dxcb0k0lkf.jpg</a:t>
            </a:r>
          </a:p>
          <a:p>
            <a:r>
              <a:rPr lang="cs-CZ" sz="1900" dirty="0"/>
              <a:t>http://www.freedigitalphotos.net/images/3580229ld3l25ii.jpg</a:t>
            </a:r>
          </a:p>
          <a:p>
            <a:r>
              <a:rPr lang="cs-CZ" sz="1900" dirty="0"/>
              <a:t>http://</a:t>
            </a:r>
            <a:r>
              <a:rPr lang="cs-CZ" sz="1900" dirty="0" smtClean="0"/>
              <a:t>www.freedigitalphotos.net/images/486630sdbrurv0v.jpg</a:t>
            </a:r>
            <a:endParaRPr lang="cs-CZ" sz="1900" dirty="0"/>
          </a:p>
        </p:txBody>
      </p:sp>
      <p:sp>
        <p:nvSpPr>
          <p:cNvPr id="8" name="Podnadpis 2"/>
          <p:cNvSpPr txBox="1">
            <a:spLocks/>
          </p:cNvSpPr>
          <p:nvPr/>
        </p:nvSpPr>
        <p:spPr>
          <a:xfrm>
            <a:off x="1397597" y="6372742"/>
            <a:ext cx="6400800" cy="40689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sz="1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Mgr. Ladislav Králíček, 2. ZŠ Dobříš, 2011</a:t>
            </a:r>
            <a:endParaRPr lang="cs-CZ" sz="18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1226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8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652" y="184816"/>
            <a:ext cx="3810000" cy="235267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576920"/>
            <a:ext cx="7632848" cy="4137064"/>
          </a:xfrm>
          <a:prstGeom prst="rect">
            <a:avLst/>
          </a:prstGeom>
          <a:ln w="38100" cap="sq">
            <a:solidFill>
              <a:srgbClr val="E8B56A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Obdélník 1"/>
          <p:cNvSpPr/>
          <p:nvPr/>
        </p:nvSpPr>
        <p:spPr>
          <a:xfrm>
            <a:off x="2146897" y="3837538"/>
            <a:ext cx="5043368" cy="161582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900" b="1" cap="none" spc="50" dirty="0" smtClean="0">
                <a:ln w="11430"/>
                <a:gradFill flip="none" rotWithShape="1">
                  <a:gsLst>
                    <a:gs pos="0">
                      <a:srgbClr val="FFFF66">
                        <a:tint val="66000"/>
                        <a:satMod val="160000"/>
                      </a:srgbClr>
                    </a:gs>
                    <a:gs pos="50000">
                      <a:srgbClr val="FFFF66">
                        <a:tint val="44500"/>
                        <a:satMod val="160000"/>
                      </a:srgbClr>
                    </a:gs>
                    <a:gs pos="100000">
                      <a:srgbClr val="FFFF66">
                        <a:tint val="23500"/>
                        <a:satMod val="160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KONEC</a:t>
            </a:r>
            <a:endParaRPr lang="cs-CZ" sz="9900" b="1" cap="none" spc="50" dirty="0">
              <a:ln w="11430"/>
              <a:gradFill flip="none" rotWithShape="1">
                <a:gsLst>
                  <a:gs pos="0">
                    <a:srgbClr val="FFFF66">
                      <a:tint val="66000"/>
                      <a:satMod val="160000"/>
                    </a:srgbClr>
                  </a:gs>
                  <a:gs pos="50000">
                    <a:srgbClr val="FFFF66">
                      <a:tint val="44500"/>
                      <a:satMod val="160000"/>
                    </a:srgbClr>
                  </a:gs>
                  <a:gs pos="100000">
                    <a:srgbClr val="FFFF66">
                      <a:tint val="23500"/>
                      <a:satMod val="160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224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25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224" y="1553008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6904199" y="443711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39927" y="57654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13</a:t>
            </a:fld>
            <a:endParaRPr lang="cs-CZ"/>
          </a:p>
        </p:txBody>
      </p:sp>
      <p:pic>
        <p:nvPicPr>
          <p:cNvPr id="6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214313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708748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693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474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231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981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3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 animBg="1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1484784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7092280" y="443711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30913" y="5689908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14</a:t>
            </a:fld>
            <a:endParaRPr lang="cs-CZ"/>
          </a:p>
        </p:txBody>
      </p:sp>
      <p:pic>
        <p:nvPicPr>
          <p:cNvPr id="6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214313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708748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858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474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231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981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3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1628800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7092280" y="449539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30913" y="5750548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15</a:t>
            </a:fld>
            <a:endParaRPr lang="cs-CZ"/>
          </a:p>
        </p:txBody>
      </p:sp>
      <p:pic>
        <p:nvPicPr>
          <p:cNvPr id="6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214313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708748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94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474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231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981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3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32742" y="1628800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7103775" y="4477595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42408" y="57303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16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7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7504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6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32742" y="1628800"/>
            <a:ext cx="6632970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</a:t>
            </a:r>
            <a:r>
              <a:rPr lang="cs-CZ" sz="9600" b="1" spc="50" dirty="0" smtClean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</a:t>
            </a:r>
            <a:endParaRPr lang="cs-CZ" sz="9600" b="1" spc="50" dirty="0">
              <a:ln w="11430"/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uanine" pitchFamily="2" charset="-18"/>
            </a:endParaRP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7097081" y="4517298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35714" y="572655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17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7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79512" y="1174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080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32742" y="1628800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6901293" y="4568814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439927" y="57654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18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7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51520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84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Vlastní 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B8CCE4"/>
      </a:hlink>
      <a:folHlink>
        <a:srgbClr val="B8CCE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2987</TotalTime>
  <Words>314</Words>
  <Application>Microsoft Office PowerPoint</Application>
  <PresentationFormat>Předvádění na obrazovce (4:3)</PresentationFormat>
  <Paragraphs>119</Paragraphs>
  <Slides>18</Slides>
  <Notes>1</Notes>
  <HiddenSlides>7</HiddenSlides>
  <MMClips>9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6" baseType="lpstr">
      <vt:lpstr>Arial</vt:lpstr>
      <vt:lpstr>Times New Roman,Bold</vt:lpstr>
      <vt:lpstr>Guanine</vt:lpstr>
      <vt:lpstr>Brooklyn</vt:lpstr>
      <vt:lpstr>Times New Roman</vt:lpstr>
      <vt:lpstr>Comic Sans MS</vt:lpstr>
      <vt:lpstr>Calibri</vt:lpstr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226</cp:revision>
  <dcterms:created xsi:type="dcterms:W3CDTF">2011-05-01T03:53:33Z</dcterms:created>
  <dcterms:modified xsi:type="dcterms:W3CDTF">2011-08-25T16:15:08Z</dcterms:modified>
</cp:coreProperties>
</file>