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70" r:id="rId2"/>
    <p:sldId id="269" r:id="rId3"/>
    <p:sldId id="258" r:id="rId4"/>
    <p:sldId id="257" r:id="rId5"/>
    <p:sldId id="260" r:id="rId6"/>
    <p:sldId id="259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AA38942-D487-4D55-B817-A6D3FFB5DBD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A891E8-A91D-4C7B-B13B-86F9AB8B05A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8D6F39F-9DA9-4AC2-91B3-F7AD8472F84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9/US_Navy_050530-N-0902H-062_Hull_Technician_Fireman_Derrick_Young_of_San_Rafael,_Calif.,_practices_welding_techniques_aboard_the_Nimitz_class_aircraft_carrier_USS_Ronald_Reagan_(CVN_76).jpg" TargetMode="External"/><Relationship Id="rId3" Type="http://schemas.openxmlformats.org/officeDocument/2006/relationships/hyperlink" Target="http://upload.wikimedia.org/wikipedia/commons/0/0e/North_Sea_01_ubt.jpeg" TargetMode="External"/><Relationship Id="rId7" Type="http://schemas.openxmlformats.org/officeDocument/2006/relationships/hyperlink" Target="http://upload.wikimedia.org/wikipedia/commons/9/9f/Candle-calendar.jpg" TargetMode="External"/><Relationship Id="rId2" Type="http://schemas.openxmlformats.org/officeDocument/2006/relationships/hyperlink" Target="http://upload.wikimedia.org/wikipedia/commons/thumb/c/c2/SnowflakesWilsonBentley.jpg/300px-SnowflakesWilsonBentley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c/cc/Runny_hunny.jpg" TargetMode="External"/><Relationship Id="rId5" Type="http://schemas.openxmlformats.org/officeDocument/2006/relationships/hyperlink" Target="http://upload.wikimedia.org/wikipedia/commons/e/e9/Carlb-newfoundland-iceberg-2002.jpg" TargetMode="External"/><Relationship Id="rId4" Type="http://schemas.openxmlformats.org/officeDocument/2006/relationships/hyperlink" Target="http://upload.wikimedia.org/wikipedia/commons/f/fc/Water_droplet_blue_bg0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389120"/>
          </a:xfrm>
        </p:spPr>
        <p:txBody>
          <a:bodyPr>
            <a:normAutofit lnSpcReduction="10000"/>
          </a:bodyPr>
          <a:lstStyle/>
          <a:p>
            <a:pPr fontAlgn="base"/>
            <a:r>
              <a:rPr lang="cs-CZ" dirty="0" smtClean="0"/>
              <a:t>NÁZEV ŠKOLY:</a:t>
            </a:r>
          </a:p>
          <a:p>
            <a:pPr fontAlgn="base"/>
            <a:r>
              <a:rPr lang="cs-CZ" dirty="0" smtClean="0"/>
              <a:t>ZÁKLADNÍ ŠKOLA TIŠICE, okres MĚLNÍK</a:t>
            </a:r>
          </a:p>
          <a:p>
            <a:pPr fontAlgn="base"/>
            <a:r>
              <a:rPr lang="cs-CZ" dirty="0" smtClean="0"/>
              <a:t>AUTOR:</a:t>
            </a:r>
          </a:p>
          <a:p>
            <a:pPr fontAlgn="base"/>
            <a:r>
              <a:rPr lang="cs-CZ" dirty="0" smtClean="0"/>
              <a:t>Mgr. Simona </a:t>
            </a:r>
            <a:r>
              <a:rPr lang="cs-CZ" dirty="0" err="1" smtClean="0"/>
              <a:t>Rendeková</a:t>
            </a:r>
            <a:endParaRPr lang="cs-CZ" dirty="0" smtClean="0"/>
          </a:p>
          <a:p>
            <a:pPr fontAlgn="base"/>
            <a:r>
              <a:rPr lang="cs-CZ" dirty="0" smtClean="0"/>
              <a:t>NÁZEV:</a:t>
            </a:r>
          </a:p>
          <a:p>
            <a:pPr fontAlgn="base"/>
            <a:r>
              <a:rPr lang="cs-CZ" smtClean="0"/>
              <a:t>VY_12_INOVACE_03_ČLOVĚK </a:t>
            </a:r>
            <a:r>
              <a:rPr lang="cs-CZ" dirty="0" smtClean="0"/>
              <a:t>A JEHO SVĚT_SKUPENSTVÍ VODY</a:t>
            </a:r>
          </a:p>
          <a:p>
            <a:pPr fontAlgn="base"/>
            <a:endParaRPr lang="cs-CZ" dirty="0" smtClean="0"/>
          </a:p>
          <a:p>
            <a:pPr fontAlgn="base"/>
            <a:r>
              <a:rPr lang="cs-CZ" dirty="0" smtClean="0"/>
              <a:t>ČÍSLO PROJEKTU:</a:t>
            </a:r>
          </a:p>
          <a:p>
            <a:pPr fontAlgn="base"/>
            <a:r>
              <a:rPr lang="cs-CZ" dirty="0" smtClean="0"/>
              <a:t>CZ.1.07/1.4.00/21.3130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33265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cs-CZ" dirty="0" smtClean="0"/>
              <a:t>ANOTACE:</a:t>
            </a:r>
          </a:p>
          <a:p>
            <a:pPr fontAlgn="base"/>
            <a:r>
              <a:rPr lang="cs-CZ" dirty="0" smtClean="0"/>
              <a:t>Prezentace je určena pro žáky 3. tříd, slouží k seznámení se základními pojmy a procvičení práce s textem</a:t>
            </a:r>
          </a:p>
          <a:p>
            <a:pPr fontAlgn="base"/>
            <a:r>
              <a:rPr lang="cs-CZ" dirty="0" smtClean="0"/>
              <a:t>OČEKÁVANÝ VÝSTUP:</a:t>
            </a:r>
          </a:p>
          <a:p>
            <a:pPr fontAlgn="base"/>
            <a:r>
              <a:rPr lang="cs-CZ" dirty="0" smtClean="0"/>
              <a:t>Žák  se orientuje v textu, umí vyhledat potřebné informace</a:t>
            </a:r>
          </a:p>
          <a:p>
            <a:pPr fontAlgn="base"/>
            <a:r>
              <a:rPr lang="cs-CZ" dirty="0" smtClean="0"/>
              <a:t>KLÍČOVÁ SLOVA:</a:t>
            </a:r>
          </a:p>
          <a:p>
            <a:pPr fontAlgn="base"/>
            <a:r>
              <a:rPr lang="cs-CZ" dirty="0" smtClean="0"/>
              <a:t>Skupenství, voda, led, pára</a:t>
            </a:r>
          </a:p>
          <a:p>
            <a:pPr fontAlgn="base"/>
            <a:r>
              <a:rPr lang="cs-CZ" dirty="0" smtClean="0"/>
              <a:t>DRUH INTERAKTIVITY:</a:t>
            </a:r>
          </a:p>
          <a:p>
            <a:pPr fontAlgn="base"/>
            <a:r>
              <a:rPr lang="cs-CZ" dirty="0" smtClean="0"/>
              <a:t>Práce s textem</a:t>
            </a:r>
          </a:p>
          <a:p>
            <a:pPr fontAlgn="base"/>
            <a:r>
              <a:rPr lang="cs-CZ" dirty="0" smtClean="0"/>
              <a:t>CÍLOVÁ SKUPINA:</a:t>
            </a:r>
          </a:p>
          <a:p>
            <a:pPr fontAlgn="base"/>
            <a:r>
              <a:rPr lang="cs-CZ" dirty="0" smtClean="0"/>
              <a:t>Žák</a:t>
            </a:r>
          </a:p>
          <a:p>
            <a:pPr fontAlgn="base"/>
            <a:r>
              <a:rPr lang="cs-CZ" dirty="0" smtClean="0"/>
              <a:t>STUPEŇ A TYP VZDĚLÁNÍ:</a:t>
            </a:r>
          </a:p>
          <a:p>
            <a:pPr fontAlgn="base"/>
            <a:r>
              <a:rPr lang="cs-CZ" dirty="0" smtClean="0"/>
              <a:t>Základní vzdělávání – první stupeň</a:t>
            </a:r>
          </a:p>
          <a:p>
            <a:pPr fontAlgn="base"/>
            <a:r>
              <a:rPr lang="cs-CZ" dirty="0" smtClean="0"/>
              <a:t>TYPICKÁ VĚKOVÁ SKUPINA</a:t>
            </a:r>
          </a:p>
          <a:p>
            <a:pPr fontAlgn="base"/>
            <a:r>
              <a:rPr lang="cs-CZ" dirty="0" smtClean="0"/>
              <a:t>Od 3.ročníku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Skupenství látek</a:t>
            </a:r>
          </a:p>
        </p:txBody>
      </p:sp>
      <p:pic>
        <p:nvPicPr>
          <p:cNvPr id="24578" name="Picture 2" descr="http://upload.wikimedia.org/wikipedia/commons/c/c2/SnowflakesWilsonBent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08920"/>
            <a:ext cx="2232248" cy="2853861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0/0e/North_Sea_01_ubt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348880"/>
            <a:ext cx="4824536" cy="36184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V jakých podobách se může objevovat voda?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11863" y="5516563"/>
            <a:ext cx="1439862" cy="863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Pára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  <a:p>
            <a:endParaRPr lang="cs-CZ" dirty="0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867400" y="4437063"/>
            <a:ext cx="8651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cs-CZ" sz="32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ernard MT Condensed" pitchFamily="18" charset="0"/>
              </a:rPr>
              <a:t>Led</a:t>
            </a:r>
            <a:endParaRPr lang="cs-CZ" sz="3200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1331913" y="4365625"/>
            <a:ext cx="1295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cs-CZ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ernard MT Condensed" pitchFamily="18" charset="0"/>
              </a:rPr>
              <a:t>Voda</a:t>
            </a:r>
          </a:p>
        </p:txBody>
      </p:sp>
      <p:pic>
        <p:nvPicPr>
          <p:cNvPr id="4106" name="Picture 10" descr="para"/>
          <p:cNvPicPr>
            <a:picLocks noChangeAspect="1" noChangeArrowheads="1"/>
          </p:cNvPicPr>
          <p:nvPr/>
        </p:nvPicPr>
        <p:blipFill>
          <a:blip r:embed="rId2" cstate="print"/>
          <a:srcRect t="32469" b="-1431"/>
          <a:stretch>
            <a:fillRect/>
          </a:stretch>
        </p:blipFill>
        <p:spPr bwMode="auto">
          <a:xfrm>
            <a:off x="2484438" y="4797425"/>
            <a:ext cx="3240087" cy="1884363"/>
          </a:xfrm>
          <a:prstGeom prst="rect">
            <a:avLst/>
          </a:prstGeom>
          <a:noFill/>
        </p:spPr>
      </p:pic>
      <p:pic>
        <p:nvPicPr>
          <p:cNvPr id="25602" name="Picture 2" descr="http://upload.wikimedia.org/wikipedia/commons/f/fc/Water_droplet_blue_bg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3384376" cy="2256955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" name="Zástupný symbol pro obsah 11" descr="http://upload.wikimedia.org/wikipedia/commons/e/e9/Carlb-newfoundland-iceberg-2002.jpg"/>
          <p:cNvPicPr>
            <a:picLocks noGrp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988840"/>
            <a:ext cx="3086924" cy="226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98" decel="100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9" grpId="0" build="p" bldLvl="2"/>
      <p:bldP spid="4104" grpId="0"/>
      <p:bldP spid="41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Skupenství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916113"/>
            <a:ext cx="7499350" cy="4114800"/>
          </a:xfrm>
        </p:spPr>
        <p:txBody>
          <a:bodyPr/>
          <a:lstStyle/>
          <a:p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Pro jednotlivé podoby látek užíváme pojem </a:t>
            </a:r>
            <a:endParaRPr lang="cs-CZ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/>
              <a:t>SKUPENSTVÍ</a:t>
            </a:r>
          </a:p>
          <a:p>
            <a:r>
              <a:rPr lang="cs-CZ" sz="3600" dirty="0">
                <a:solidFill>
                  <a:srgbClr val="FF0000"/>
                </a:solidFill>
              </a:rPr>
              <a:t>KAPALNÉ</a:t>
            </a:r>
            <a:r>
              <a:rPr lang="cs-CZ" sz="3600" dirty="0"/>
              <a:t>    -  voda</a:t>
            </a:r>
          </a:p>
          <a:p>
            <a:r>
              <a:rPr lang="cs-CZ" sz="3600" dirty="0">
                <a:solidFill>
                  <a:srgbClr val="FF0000"/>
                </a:solidFill>
              </a:rPr>
              <a:t>PEVNÉ  </a:t>
            </a:r>
            <a:r>
              <a:rPr lang="cs-CZ" sz="3600" dirty="0"/>
              <a:t>      -  led, sníh</a:t>
            </a:r>
          </a:p>
          <a:p>
            <a:r>
              <a:rPr lang="cs-CZ" sz="3600" dirty="0">
                <a:solidFill>
                  <a:srgbClr val="FF0000"/>
                </a:solidFill>
              </a:rPr>
              <a:t>PLYNNÉ </a:t>
            </a:r>
            <a:r>
              <a:rPr lang="cs-CZ" sz="3600" dirty="0"/>
              <a:t>     -  pára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250825" y="3349625"/>
            <a:ext cx="6626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 sz="280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6639" name="Picture 15" descr="para"/>
          <p:cNvPicPr>
            <a:picLocks noChangeAspect="1" noChangeArrowheads="1"/>
          </p:cNvPicPr>
          <p:nvPr/>
        </p:nvPicPr>
        <p:blipFill>
          <a:blip r:embed="rId2" cstate="print"/>
          <a:srcRect t="32469" b="-1431"/>
          <a:stretch>
            <a:fillRect/>
          </a:stretch>
        </p:blipFill>
        <p:spPr bwMode="auto">
          <a:xfrm>
            <a:off x="6227763" y="5157788"/>
            <a:ext cx="1944687" cy="1446212"/>
          </a:xfrm>
          <a:prstGeom prst="rect">
            <a:avLst/>
          </a:prstGeom>
          <a:noFill/>
        </p:spPr>
      </p:pic>
      <p:sp>
        <p:nvSpPr>
          <p:cNvPr id="26640" name="Line 16"/>
          <p:cNvSpPr>
            <a:spLocks noChangeShapeType="1"/>
          </p:cNvSpPr>
          <p:nvPr/>
        </p:nvSpPr>
        <p:spPr bwMode="auto">
          <a:xfrm>
            <a:off x="107950" y="3141663"/>
            <a:ext cx="9036050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" name="Picture 2" descr="http://upload.wikimedia.org/wikipedia/commons/f/fc/Water_droplet_blue_bg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157192"/>
            <a:ext cx="2051587" cy="1368151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2" name="Zástupný symbol pro obsah 11" descr="http://upload.wikimedia.org/wikipedia/commons/e/e9/Carlb-newfoundland-iceberg-2002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085184"/>
            <a:ext cx="157475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98" decel="100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98" decel="100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98" decel="100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  <p:bldP spid="26627" grpId="0" uiExpand="1" build="p" bldLvl="2"/>
      <p:bldP spid="26640" grpId="0" uiExpan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Kdy se mění tyto podoby?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VODA                  PÁRA  (vypařování)</a:t>
            </a:r>
          </a:p>
          <a:p>
            <a:r>
              <a:rPr lang="cs-CZ" dirty="0"/>
              <a:t>LED                    VODA  (tání)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při zvýšení teploty</a:t>
            </a:r>
          </a:p>
          <a:p>
            <a:pPr>
              <a:buFont typeface="Wingdings" pitchFamily="2" charset="2"/>
              <a:buNone/>
            </a:pPr>
            <a:endParaRPr lang="cs-CZ" dirty="0"/>
          </a:p>
          <a:p>
            <a:r>
              <a:rPr lang="cs-CZ" dirty="0"/>
              <a:t>VODA                  LED    (tuhnutí)</a:t>
            </a:r>
          </a:p>
          <a:p>
            <a:r>
              <a:rPr lang="cs-CZ" dirty="0"/>
              <a:t>PÁRA                   VODA  (kondenzování)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při snížení teploty</a:t>
            </a:r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auto">
          <a:xfrm>
            <a:off x="1691680" y="2492896"/>
            <a:ext cx="1295400" cy="360363"/>
          </a:xfrm>
          <a:prstGeom prst="rightArrow">
            <a:avLst>
              <a:gd name="adj1" fmla="val 50000"/>
              <a:gd name="adj2" fmla="val 89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1835696" y="3933056"/>
            <a:ext cx="1295400" cy="360362"/>
          </a:xfrm>
          <a:prstGeom prst="rightArrow">
            <a:avLst>
              <a:gd name="adj1" fmla="val 50000"/>
              <a:gd name="adj2" fmla="val 89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6" name="AutoShape 6"/>
          <p:cNvSpPr>
            <a:spLocks noChangeArrowheads="1"/>
          </p:cNvSpPr>
          <p:nvPr/>
        </p:nvSpPr>
        <p:spPr bwMode="auto">
          <a:xfrm>
            <a:off x="1835696" y="1988840"/>
            <a:ext cx="1295400" cy="360363"/>
          </a:xfrm>
          <a:prstGeom prst="rightArrow">
            <a:avLst>
              <a:gd name="adj1" fmla="val 50000"/>
              <a:gd name="adj2" fmla="val 89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1835696" y="4437112"/>
            <a:ext cx="1295400" cy="360363"/>
          </a:xfrm>
          <a:prstGeom prst="rightArrow">
            <a:avLst>
              <a:gd name="adj1" fmla="val 50000"/>
              <a:gd name="adj2" fmla="val 89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98" decel="100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98" decel="100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98" decel="1000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98" decel="1000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  <p:bldP spid="25603" grpId="0" build="p" bldLvl="2"/>
      <p:bldP spid="25604" grpId="0" animBg="1"/>
      <p:bldP spid="25605" grpId="0" animBg="1"/>
      <p:bldP spid="25606" grpId="0" animBg="1"/>
      <p:bldP spid="2560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296987"/>
          </a:xfrm>
        </p:spPr>
        <p:txBody>
          <a:bodyPr>
            <a:normAutofit fontScale="90000"/>
          </a:bodyPr>
          <a:lstStyle/>
          <a:p>
            <a:r>
              <a:rPr lang="cs-CZ"/>
              <a:t>Známá skupenství</a:t>
            </a:r>
            <a:br>
              <a:rPr lang="cs-CZ"/>
            </a:br>
            <a:endParaRPr lang="cs-CZ"/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341438"/>
            <a:ext cx="8229600" cy="4114800"/>
          </a:xfrm>
        </p:spPr>
        <p:txBody>
          <a:bodyPr/>
          <a:lstStyle/>
          <a:p>
            <a:pPr lvl="1"/>
            <a:r>
              <a:rPr lang="cs-CZ" sz="3200" dirty="0"/>
              <a:t>Kapalné</a:t>
            </a:r>
          </a:p>
          <a:p>
            <a:pPr lvl="1"/>
            <a:r>
              <a:rPr lang="cs-CZ" sz="3200" dirty="0"/>
              <a:t>Pevné</a:t>
            </a:r>
          </a:p>
          <a:p>
            <a:pPr lvl="1"/>
            <a:r>
              <a:rPr lang="cs-CZ" sz="3200" dirty="0"/>
              <a:t>Plynné</a:t>
            </a:r>
          </a:p>
          <a:p>
            <a:r>
              <a:rPr lang="cs-CZ" sz="2800" dirty="0"/>
              <a:t>Většina látek může být ve všech třech skupenstvích</a:t>
            </a:r>
          </a:p>
          <a:p>
            <a:r>
              <a:rPr lang="cs-CZ" sz="2800" dirty="0"/>
              <a:t>U některých látek můžeme mít s určením skupenství potíže</a:t>
            </a:r>
          </a:p>
          <a:p>
            <a:pPr lvl="1"/>
            <a:r>
              <a:rPr lang="cs-CZ" sz="2400" dirty="0"/>
              <a:t>Med, pasta na zuby,…</a:t>
            </a:r>
          </a:p>
        </p:txBody>
      </p:sp>
      <p:pic>
        <p:nvPicPr>
          <p:cNvPr id="19458" name="Picture 2" descr="http://upload.wikimedia.org/wikipedia/commons/c/cc/Runny_hun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124744"/>
            <a:ext cx="1576176" cy="239082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nimBg="1"/>
      <p:bldP spid="56323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Čtvrté skupenství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cs-CZ"/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cs-CZ"/>
          </a:p>
        </p:txBody>
      </p:sp>
      <p:sp>
        <p:nvSpPr>
          <p:cNvPr id="5018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140200" y="2060575"/>
            <a:ext cx="4824413" cy="4114800"/>
          </a:xfrm>
        </p:spPr>
        <p:txBody>
          <a:bodyPr/>
          <a:lstStyle/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cs-CZ"/>
          </a:p>
          <a:p>
            <a:endParaRPr lang="cs-CZ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250825" y="1989138"/>
            <a:ext cx="64801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/>
            <a:r>
              <a:rPr lang="cs-CZ" sz="28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Někdy se setkáme i se čtvrtým skupenstvím – zvláštní stav látky, který vzniká například v plameni, ve svítících zářivkách, při elektrickém sváření</a:t>
            </a:r>
          </a:p>
          <a:p>
            <a:pPr lvl="1"/>
            <a:endParaRPr lang="cs-CZ" sz="280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/>
            <a:r>
              <a:rPr lang="cs-CZ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PLAZMA</a:t>
            </a:r>
          </a:p>
        </p:txBody>
      </p:sp>
      <p:pic>
        <p:nvPicPr>
          <p:cNvPr id="18434" name="Picture 2" descr="http://upload.wikimedia.org/wikipedia/commons/9/9f/Candle-calend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933056"/>
            <a:ext cx="2976331" cy="2232248"/>
          </a:xfrm>
          <a:prstGeom prst="rect">
            <a:avLst/>
          </a:prstGeom>
          <a:noFill/>
        </p:spPr>
      </p:pic>
      <p:pic>
        <p:nvPicPr>
          <p:cNvPr id="18436" name="Picture 4" descr="http://upload.wikimedia.org/wikipedia/commons/c/c9/US_Navy_050530-N-0902H-062_Hull_Technician_Fireman_Derrick_Young_of_San_Rafael%2C_Calif.%2C_practices_welding_techniques_aboard_the_Nimitz_class_aircraft_carrier_USS_Ronald_Reagan_%28CVN_76%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861048"/>
            <a:ext cx="1645815" cy="2508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Zápis 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Látky mohou být ve skupenství: </a:t>
            </a:r>
            <a:r>
              <a:rPr lang="cs-CZ" dirty="0">
                <a:solidFill>
                  <a:srgbClr val="7030A0"/>
                </a:solidFill>
              </a:rPr>
              <a:t>pevném, kapalném, plynném</a:t>
            </a:r>
          </a:p>
          <a:p>
            <a:r>
              <a:rPr lang="cs-CZ" dirty="0"/>
              <a:t>Někdy se setkáváme i se čtvrtým skupenstvím – </a:t>
            </a:r>
            <a:r>
              <a:rPr lang="cs-CZ" dirty="0">
                <a:solidFill>
                  <a:srgbClr val="7030A0"/>
                </a:solidFill>
              </a:rPr>
              <a:t>PLAZMA</a:t>
            </a:r>
          </a:p>
          <a:p>
            <a:r>
              <a:rPr lang="cs-CZ" dirty="0">
                <a:solidFill>
                  <a:srgbClr val="00B050"/>
                </a:solidFill>
              </a:rPr>
              <a:t>Vlastnosti látek pevných</a:t>
            </a:r>
            <a:r>
              <a:rPr lang="cs-CZ" dirty="0"/>
              <a:t>: nemění tvar ani objem, mají různou tvrdost, mohou být křehké, pružné, tvárné</a:t>
            </a:r>
            <a:r>
              <a:rPr lang="cs-CZ" dirty="0" smtClean="0"/>
              <a:t>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Vlastnosti látek kapalných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>
                <a:solidFill>
                  <a:srgbClr val="C00000"/>
                </a:solidFill>
              </a:rPr>
              <a:t>Tekuté</a:t>
            </a:r>
            <a:r>
              <a:rPr lang="cs-CZ" dirty="0" smtClean="0"/>
              <a:t> (dají se přelévat)</a:t>
            </a:r>
          </a:p>
          <a:p>
            <a:pPr lvl="1"/>
            <a:r>
              <a:rPr lang="cs-CZ" dirty="0" smtClean="0">
                <a:solidFill>
                  <a:srgbClr val="C00000"/>
                </a:solidFill>
              </a:rPr>
              <a:t>Mění snadno tvar </a:t>
            </a:r>
            <a:r>
              <a:rPr lang="cs-CZ" dirty="0" smtClean="0"/>
              <a:t>(zaujímají jej podle nádoby)</a:t>
            </a:r>
          </a:p>
          <a:p>
            <a:pPr lvl="1"/>
            <a:r>
              <a:rPr lang="cs-CZ" dirty="0" smtClean="0">
                <a:solidFill>
                  <a:srgbClr val="C00000"/>
                </a:solidFill>
              </a:rPr>
              <a:t>Snadno dělitelné </a:t>
            </a:r>
            <a:r>
              <a:rPr lang="cs-CZ" dirty="0" smtClean="0"/>
              <a:t>(kapky)</a:t>
            </a:r>
          </a:p>
          <a:p>
            <a:pPr lvl="1"/>
            <a:r>
              <a:rPr lang="cs-CZ" dirty="0" smtClean="0">
                <a:solidFill>
                  <a:srgbClr val="C00000"/>
                </a:solidFill>
              </a:rPr>
              <a:t>Nestlačitelné</a:t>
            </a:r>
            <a:r>
              <a:rPr lang="cs-CZ" dirty="0" smtClean="0"/>
              <a:t> (objem se nemění)</a:t>
            </a:r>
          </a:p>
          <a:p>
            <a:pPr lvl="1"/>
            <a:r>
              <a:rPr lang="cs-CZ" dirty="0" smtClean="0"/>
              <a:t>V klidu je </a:t>
            </a:r>
            <a:r>
              <a:rPr lang="cs-CZ" dirty="0" smtClean="0">
                <a:solidFill>
                  <a:srgbClr val="000099"/>
                </a:solidFill>
              </a:rPr>
              <a:t>hladina</a:t>
            </a:r>
            <a:r>
              <a:rPr lang="cs-CZ" dirty="0" smtClean="0"/>
              <a:t> v nádobě </a:t>
            </a:r>
            <a:r>
              <a:rPr lang="cs-CZ" dirty="0" smtClean="0">
                <a:solidFill>
                  <a:srgbClr val="000099"/>
                </a:solidFill>
              </a:rPr>
              <a:t>vodorovná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Vlastnosti látek plynných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Jsou </a:t>
            </a:r>
            <a:r>
              <a:rPr lang="cs-CZ" dirty="0" smtClean="0">
                <a:solidFill>
                  <a:srgbClr val="FF0000"/>
                </a:solidFill>
              </a:rPr>
              <a:t>stlačitelné</a:t>
            </a:r>
          </a:p>
          <a:p>
            <a:pPr lvl="1"/>
            <a:r>
              <a:rPr lang="cs-CZ" dirty="0" smtClean="0"/>
              <a:t>Snadno </a:t>
            </a:r>
            <a:r>
              <a:rPr lang="cs-CZ" dirty="0" smtClean="0">
                <a:solidFill>
                  <a:srgbClr val="FF0000"/>
                </a:solidFill>
              </a:rPr>
              <a:t>mění tvar i objem</a:t>
            </a:r>
          </a:p>
          <a:p>
            <a:pPr lvl="1"/>
            <a:r>
              <a:rPr lang="cs-CZ" dirty="0" smtClean="0"/>
              <a:t>Jsou </a:t>
            </a:r>
            <a:r>
              <a:rPr lang="cs-CZ" dirty="0" smtClean="0">
                <a:solidFill>
                  <a:srgbClr val="FF0000"/>
                </a:solidFill>
              </a:rPr>
              <a:t>rozpínavé</a:t>
            </a:r>
          </a:p>
          <a:p>
            <a:pPr lvl="1"/>
            <a:r>
              <a:rPr lang="cs-CZ" dirty="0" smtClean="0"/>
              <a:t>Jsou </a:t>
            </a:r>
            <a:r>
              <a:rPr lang="cs-CZ" dirty="0" smtClean="0">
                <a:solidFill>
                  <a:srgbClr val="FF0000"/>
                </a:solidFill>
              </a:rPr>
              <a:t>tekuté</a:t>
            </a:r>
          </a:p>
          <a:p>
            <a:pPr lvl="1"/>
            <a:endParaRPr lang="cs-CZ" dirty="0" smtClean="0">
              <a:solidFill>
                <a:srgbClr val="000099"/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67544" y="2967335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http://upload.wikimedia.org/wikipedia/commons/thumb/c/c2/SnowflakesWilsonBentley.jpg/300px-SnowflakesWilsonBentley.jpg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http://upload.wikimedia.org/wikipedia/commons/0/0e/North_Sea_01_ubt.jpeg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http://upload.wikimedia.org/wikipedia/commons/f/fc/Water_droplet_blue_bg05.jpg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http://upload.wikimedia.org/wikipedia/commons/e/e9/Carlb-newfoundland-iceberg-2002.jpg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http://upload.wikimedia.org/wikipedia/commons/c/cc/Runny_hunny.jpg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http://upload.wikimedia.org/wikipedia/commons/9/9f/Candle-calendar.jpg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http://upload.wikimedia.org/wikipedia/commons/c/c9/US_Navy_050530-N-0902H-062_Hull_Technician_Fireman_Derrick_Young_of_San_Rafael%2C_Calif.%2C_practices_welding_techniques_aboard_the_Nimitz_class_aircraft_carrier_USS_Ronald_Reagan_%28CVN_76%29.jpg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</TotalTime>
  <Words>336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Snímek 2</vt:lpstr>
      <vt:lpstr>Skupenství látek</vt:lpstr>
      <vt:lpstr>V jakých podobách se může objevovat voda?</vt:lpstr>
      <vt:lpstr>Skupenství </vt:lpstr>
      <vt:lpstr>Kdy se mění tyto podoby?</vt:lpstr>
      <vt:lpstr>Známá skupenství </vt:lpstr>
      <vt:lpstr>Čtvrté skupenství</vt:lpstr>
      <vt:lpstr>Zápis 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Skupenství látek</dc:title>
  <dc:creator>ZŠ Tišice</dc:creator>
  <cp:lastModifiedBy>Your User Name</cp:lastModifiedBy>
  <cp:revision>9</cp:revision>
  <dcterms:created xsi:type="dcterms:W3CDTF">2012-06-26T07:00:09Z</dcterms:created>
  <dcterms:modified xsi:type="dcterms:W3CDTF">2012-06-28T13:10:57Z</dcterms:modified>
</cp:coreProperties>
</file>