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6" r:id="rId3"/>
    <p:sldId id="257" r:id="rId4"/>
    <p:sldId id="261" r:id="rId5"/>
    <p:sldId id="26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46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F6A243-27B1-446D-8A42-B18E99C1F278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39B09-07CB-437A-83AF-612657526ED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00076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F6A243-27B1-446D-8A42-B18E99C1F278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39B09-07CB-437A-83AF-612657526ED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76026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F6A243-27B1-446D-8A42-B18E99C1F278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39B09-07CB-437A-83AF-612657526ED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81172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F6A243-27B1-446D-8A42-B18E99C1F278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39B09-07CB-437A-83AF-612657526ED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35685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F6A243-27B1-446D-8A42-B18E99C1F278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39B09-07CB-437A-83AF-612657526ED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99139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F6A243-27B1-446D-8A42-B18E99C1F278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39B09-07CB-437A-83AF-612657526ED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49626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F6A243-27B1-446D-8A42-B18E99C1F278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39B09-07CB-437A-83AF-612657526ED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2096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F6A243-27B1-446D-8A42-B18E99C1F278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39B09-07CB-437A-83AF-612657526ED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00575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F6A243-27B1-446D-8A42-B18E99C1F278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39B09-07CB-437A-83AF-612657526ED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88181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F6A243-27B1-446D-8A42-B18E99C1F278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39B09-07CB-437A-83AF-612657526ED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46122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F6A243-27B1-446D-8A42-B18E99C1F278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39B09-07CB-437A-83AF-612657526ED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4539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F6A243-27B1-446D-8A42-B18E99C1F278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639B09-07CB-437A-83AF-612657526ED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66645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Podnadpis 2"/>
          <p:cNvSpPr>
            <a:spLocks noGrp="1"/>
          </p:cNvSpPr>
          <p:nvPr>
            <p:ph type="subTitle" idx="4294967295"/>
          </p:nvPr>
        </p:nvSpPr>
        <p:spPr>
          <a:xfrm>
            <a:off x="539750" y="3429001"/>
            <a:ext cx="7854950" cy="2185988"/>
          </a:xfrm>
        </p:spPr>
        <p:txBody>
          <a:bodyPr lIns="0" rIns="18288">
            <a:normAutofit fontScale="92500" lnSpcReduction="20000"/>
          </a:bodyPr>
          <a:lstStyle/>
          <a:p>
            <a:pPr marL="0" indent="0" algn="ctr">
              <a:buNone/>
            </a:pPr>
            <a:r>
              <a:rPr lang="cs-CZ" sz="2800" dirty="0"/>
              <a:t>Hodiny II 1. </a:t>
            </a:r>
            <a:r>
              <a:rPr lang="cs-CZ" sz="2800" dirty="0" smtClean="0"/>
              <a:t>ročník</a:t>
            </a:r>
          </a:p>
          <a:p>
            <a:pPr marL="0" indent="0" algn="ctr" eaLnBrk="1" hangingPunct="1">
              <a:buFontTx/>
              <a:buNone/>
            </a:pPr>
            <a:r>
              <a:rPr lang="cs-CZ" sz="2800" dirty="0" smtClean="0"/>
              <a:t>VY_32_INOVACE_44_Hodiny2</a:t>
            </a:r>
          </a:p>
          <a:p>
            <a:pPr marL="0" indent="0" algn="ctr" eaLnBrk="1" hangingPunct="1">
              <a:buFontTx/>
              <a:buNone/>
            </a:pPr>
            <a:r>
              <a:rPr lang="cs-CZ" sz="2800" dirty="0" smtClean="0"/>
              <a:t>Prvouka  - 1. ročník</a:t>
            </a:r>
          </a:p>
          <a:p>
            <a:pPr marL="0" indent="0" algn="ctr" eaLnBrk="1" hangingPunct="1">
              <a:buFontTx/>
              <a:buNone/>
            </a:pPr>
            <a:r>
              <a:rPr lang="cs-CZ" sz="1800" dirty="0" smtClean="0"/>
              <a:t>Miloslava </a:t>
            </a:r>
            <a:r>
              <a:rPr lang="cs-CZ" sz="1800" dirty="0" err="1" smtClean="0"/>
              <a:t>Bucharová</a:t>
            </a:r>
            <a:r>
              <a:rPr lang="cs-CZ" sz="1800" dirty="0" smtClean="0"/>
              <a:t>, Základní škola a Mateřská škola </a:t>
            </a:r>
            <a:r>
              <a:rPr lang="cs-CZ" sz="1800" dirty="0" err="1" smtClean="0"/>
              <a:t>Jivina</a:t>
            </a:r>
            <a:endParaRPr lang="cs-CZ" sz="1800" dirty="0" smtClean="0"/>
          </a:p>
          <a:p>
            <a:pPr marL="0" indent="0" algn="ctr" eaLnBrk="1" hangingPunct="1">
              <a:buFontTx/>
              <a:buNone/>
            </a:pPr>
            <a:r>
              <a:rPr lang="cs-CZ" sz="1800" dirty="0" smtClean="0"/>
              <a:t>Vytvořeno v rámci v projektu „EU peníze školám“ </a:t>
            </a:r>
          </a:p>
          <a:p>
            <a:pPr marL="0" indent="0" algn="ctr" eaLnBrk="1" hangingPunct="1">
              <a:buFontTx/>
              <a:buNone/>
            </a:pPr>
            <a:r>
              <a:rPr lang="cs-CZ" sz="1800" b="1" dirty="0" smtClean="0"/>
              <a:t>OP VK oblast podpory 1.4 s názvem Zlepšení podmínek pro vzdělávání na základních školách</a:t>
            </a:r>
            <a:endParaRPr lang="cs-CZ" sz="1800" dirty="0" smtClean="0"/>
          </a:p>
        </p:txBody>
      </p:sp>
      <p:pic>
        <p:nvPicPr>
          <p:cNvPr id="2051" name="Obrázek 3" descr="logo_EU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00338" y="1412875"/>
            <a:ext cx="50292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Text Box 4"/>
          <p:cNvSpPr txBox="1">
            <a:spLocks noChangeArrowheads="1"/>
          </p:cNvSpPr>
          <p:nvPr/>
        </p:nvSpPr>
        <p:spPr bwMode="auto">
          <a:xfrm>
            <a:off x="1547813" y="2349500"/>
            <a:ext cx="691197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13111"/>
            <a:ext cx="7772400" cy="1470025"/>
          </a:xfrm>
        </p:spPr>
        <p:txBody>
          <a:bodyPr/>
          <a:lstStyle/>
          <a:p>
            <a:r>
              <a:rPr lang="cs-CZ" dirty="0" smtClean="0"/>
              <a:t>Hodiny  1.třída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484784"/>
            <a:ext cx="7776864" cy="5373216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     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Kolik je na  obrázku hodin? A dopiš čísla.</a:t>
            </a:r>
          </a:p>
          <a:p>
            <a:pPr algn="l"/>
            <a:r>
              <a:rPr lang="cs-CZ" dirty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                 12                                  12</a:t>
            </a:r>
          </a:p>
          <a:p>
            <a:pPr algn="l"/>
            <a:endParaRPr lang="cs-CZ" dirty="0">
              <a:solidFill>
                <a:schemeClr val="accent4">
                  <a:lumMod val="75000"/>
                </a:schemeClr>
              </a:solidFill>
            </a:endParaRPr>
          </a:p>
          <a:p>
            <a:pPr algn="l"/>
            <a:endParaRPr lang="cs-CZ" dirty="0" smtClean="0">
              <a:solidFill>
                <a:schemeClr val="accent4">
                  <a:lumMod val="75000"/>
                </a:schemeClr>
              </a:solidFill>
            </a:endParaRPr>
          </a:p>
          <a:p>
            <a:pPr marL="514350" indent="-514350" algn="l">
              <a:buAutoNum type="arabicPlain" startAt="9"/>
            </a:pP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3 9                         3 9                                  3</a:t>
            </a:r>
          </a:p>
          <a:p>
            <a:pPr marL="514350" indent="-514350" algn="l">
              <a:buAutoNum type="arabicPlain" startAt="9"/>
            </a:pPr>
            <a:endParaRPr lang="cs-CZ" dirty="0">
              <a:solidFill>
                <a:schemeClr val="accent4">
                  <a:lumMod val="75000"/>
                </a:schemeClr>
              </a:solidFill>
            </a:endParaRPr>
          </a:p>
          <a:p>
            <a:pPr marL="514350" indent="-514350" algn="l">
              <a:buAutoNum type="arabicPlain" startAt="9"/>
            </a:pPr>
            <a:endParaRPr lang="cs-CZ" dirty="0" smtClean="0">
              <a:solidFill>
                <a:schemeClr val="accent4">
                  <a:lumMod val="75000"/>
                </a:schemeClr>
              </a:solidFill>
            </a:endParaRPr>
          </a:p>
          <a:p>
            <a:pPr marL="514350" indent="-514350" algn="l">
              <a:buAutoNum type="arabicPlain" startAt="9"/>
            </a:pPr>
            <a:endParaRPr lang="cs-CZ" dirty="0">
              <a:solidFill>
                <a:schemeClr val="accent4">
                  <a:lumMod val="75000"/>
                </a:schemeClr>
              </a:solidFill>
            </a:endParaRPr>
          </a:p>
          <a:p>
            <a:pPr algn="l"/>
            <a:r>
              <a:rPr lang="cs-CZ" dirty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                 6                                     6</a:t>
            </a:r>
            <a:endParaRPr lang="cs-CZ" dirty="0">
              <a:solidFill>
                <a:schemeClr val="tx1"/>
              </a:solidFill>
            </a:endParaRPr>
          </a:p>
          <a:p>
            <a:pPr marL="514350" indent="-514350" algn="l">
              <a:buAutoNum type="arabicPlain" startAt="9"/>
            </a:pPr>
            <a:endParaRPr lang="cs-CZ" dirty="0" smtClean="0">
              <a:solidFill>
                <a:schemeClr val="tx1"/>
              </a:solidFill>
            </a:endParaRP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859454" y="2499111"/>
            <a:ext cx="3096344" cy="3816424"/>
          </a:xfrm>
          <a:prstGeom prst="ellipse">
            <a:avLst/>
          </a:prstGeom>
          <a:blipFill>
            <a:blip r:embed="rId2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4455337" y="2499111"/>
            <a:ext cx="3168352" cy="3816424"/>
          </a:xfrm>
          <a:prstGeom prst="ellipse">
            <a:avLst/>
          </a:prstGeom>
          <a:blipFill>
            <a:blip r:embed="rId2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Minus 5"/>
          <p:cNvSpPr/>
          <p:nvPr/>
        </p:nvSpPr>
        <p:spPr>
          <a:xfrm>
            <a:off x="2267744" y="4102879"/>
            <a:ext cx="1440160" cy="504056"/>
          </a:xfrm>
          <a:prstGeom prst="mathMinus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inus 6"/>
          <p:cNvSpPr/>
          <p:nvPr/>
        </p:nvSpPr>
        <p:spPr>
          <a:xfrm>
            <a:off x="2425347" y="620688"/>
            <a:ext cx="72008" cy="6002471"/>
          </a:xfrm>
          <a:prstGeom prst="mathMinus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Minus 7"/>
          <p:cNvSpPr/>
          <p:nvPr/>
        </p:nvSpPr>
        <p:spPr>
          <a:xfrm>
            <a:off x="4788024" y="4020674"/>
            <a:ext cx="1372910" cy="586261"/>
          </a:xfrm>
          <a:prstGeom prst="mathMinus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Minus 8"/>
          <p:cNvSpPr/>
          <p:nvPr/>
        </p:nvSpPr>
        <p:spPr>
          <a:xfrm>
            <a:off x="5967505" y="476673"/>
            <a:ext cx="72008" cy="6146486"/>
          </a:xfrm>
          <a:prstGeom prst="mathMinus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2317335" y="4174887"/>
            <a:ext cx="288032" cy="288032"/>
          </a:xfrm>
          <a:prstGeom prst="ellipse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5859493" y="4102879"/>
            <a:ext cx="360040" cy="360040"/>
          </a:xfrm>
          <a:prstGeom prst="ellipse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03372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Ráno vstávám v ……..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C000"/>
                </a:solidFill>
              </a:rPr>
              <a:t>Osobní hygienu dělám v ……..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FF00"/>
                </a:solidFill>
              </a:rPr>
              <a:t>Oblékám se v ……..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92D050"/>
                </a:solidFill>
              </a:rPr>
              <a:t>Snídám v ……..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Z domu vycházím v ……..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B0F0"/>
                </a:solidFill>
              </a:rPr>
              <a:t>Ze školy jdu v ……..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7030A0"/>
                </a:solidFill>
              </a:rPr>
              <a:t>Jdu spát v ……..</a:t>
            </a:r>
            <a:endParaRPr lang="cs-CZ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5183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1"/>
            <a:ext cx="7772400" cy="1008111"/>
          </a:xfrm>
        </p:spPr>
        <p:txBody>
          <a:bodyPr/>
          <a:lstStyle/>
          <a:p>
            <a:r>
              <a:rPr lang="cs-CZ" sz="2000" dirty="0" smtClean="0"/>
              <a:t>Základní</a:t>
            </a:r>
            <a:r>
              <a:rPr lang="cs-CZ" dirty="0" smtClean="0"/>
              <a:t> </a:t>
            </a:r>
            <a:r>
              <a:rPr lang="cs-CZ" sz="2000" dirty="0" smtClean="0"/>
              <a:t>údaje o DUM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1556792"/>
            <a:ext cx="6552728" cy="4464496"/>
          </a:xfrm>
        </p:spPr>
        <p:txBody>
          <a:bodyPr>
            <a:normAutofit fontScale="92500" lnSpcReduction="20000"/>
          </a:bodyPr>
          <a:lstStyle/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</a:rPr>
              <a:t>Autor DUM: </a:t>
            </a:r>
            <a:r>
              <a:rPr lang="cs-CZ" sz="2200" dirty="0" smtClean="0">
                <a:solidFill>
                  <a:schemeClr val="tx1"/>
                </a:solidFill>
              </a:rPr>
              <a:t>Miloslava Bucharová, </a:t>
            </a:r>
            <a:r>
              <a:rPr lang="cs-CZ" sz="2200" dirty="0">
                <a:solidFill>
                  <a:schemeClr val="tx1"/>
                </a:solidFill>
              </a:rPr>
              <a:t>Základní škola a Mateřská škola Jivina, Jivina 9 294 14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Období vytvoření DUM: 1. a 2. pololetí </a:t>
            </a:r>
            <a:r>
              <a:rPr lang="cs-CZ" sz="2200" dirty="0" err="1">
                <a:solidFill>
                  <a:schemeClr val="tx1"/>
                </a:solidFill>
                <a:cs typeface="Times New Roman" pitchFamily="18" charset="0"/>
              </a:rPr>
              <a:t>šk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. roku 2010/2011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Ročník: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první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oblast: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Člověk a jeho svět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obor: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Prvouka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Tematický okruh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Orientace v čase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Téma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: Opakování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DUM byl vytvořen jako doprovodný materiál pro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prezentaci a procvičování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 předmětu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prvouka v prvním ročníku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ZŠ. Je určen k prezentaci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  pomocí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datového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projektoru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nebo předvedení na monitorech žáků. 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Lze ho využít i pro procvičování do žákovských sešitů , stejně tak ho lze zaslat mailem žákům, kteří v době procvičování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učiva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chyběli.</a:t>
            </a:r>
          </a:p>
          <a:p>
            <a:pPr marL="365125" lvl="0" indent="-255588" algn="l" eaLnBrk="0" fontAlgn="base" hangingPunct="0">
              <a:spcBef>
                <a:spcPts val="4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 3" pitchFamily="18" charset="2"/>
              <a:buChar char=""/>
              <a:defRPr/>
            </a:pPr>
            <a:endParaRPr lang="cs-CZ" sz="4800" dirty="0">
              <a:solidFill>
                <a:schemeClr val="tx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319340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692696"/>
            <a:ext cx="561662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Použité zdroje: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67544" y="1844824"/>
            <a:ext cx="7344816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65760" indent="-256032">
              <a:spcBef>
                <a:spcPts val="400"/>
              </a:spcBef>
              <a:buClr>
                <a:srgbClr val="4F81BD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000" dirty="0" smtClean="0">
                <a:solidFill>
                  <a:prstClr val="black"/>
                </a:solidFill>
                <a:cs typeface="Times New Roman" pitchFamily="18" charset="0"/>
              </a:rPr>
              <a:t>Texty vlastní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755576" y="6165304"/>
            <a:ext cx="7848872" cy="556171"/>
          </a:xfrm>
        </p:spPr>
        <p:txBody>
          <a:bodyPr/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Vytvořeno v rámci v projektu „EU peníze školám“ </a:t>
            </a:r>
          </a:p>
          <a:p>
            <a:r>
              <a:rPr lang="cs-CZ" b="1" dirty="0" smtClean="0">
                <a:solidFill>
                  <a:prstClr val="black">
                    <a:tint val="75000"/>
                  </a:prstClr>
                </a:solidFill>
              </a:rPr>
              <a:t>OP VK oblast podpory 1.4 s názvem Zlepšení podmínek pro vzdělávání na základních školách</a:t>
            </a:r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 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687423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572</TotalTime>
  <Words>198</Words>
  <Application>Microsoft Office PowerPoint</Application>
  <PresentationFormat>Předvádění na obrazovce (4:3)</PresentationFormat>
  <Paragraphs>38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Hodiny  1.třída</vt:lpstr>
      <vt:lpstr>Doplň</vt:lpstr>
      <vt:lpstr>Základní údaje o DUM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Hodiny  1.třída</dc:title>
  <dc:creator>Tabule</dc:creator>
  <cp:lastModifiedBy>Biskupová Veronika</cp:lastModifiedBy>
  <cp:revision>11</cp:revision>
  <dcterms:created xsi:type="dcterms:W3CDTF">2011-06-21T06:24:24Z</dcterms:created>
  <dcterms:modified xsi:type="dcterms:W3CDTF">2012-06-28T12:03:50Z</dcterms:modified>
</cp:coreProperties>
</file>