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9" r:id="rId3"/>
    <p:sldId id="260" r:id="rId4"/>
    <p:sldId id="261" r:id="rId5"/>
    <p:sldId id="264" r:id="rId6"/>
    <p:sldId id="265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46A30-6673-40E9-95A7-ED05C2AFB997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58EF0-B463-4272-BD6C-4A8BEF3E0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46A30-6673-40E9-95A7-ED05C2AFB997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58EF0-B463-4272-BD6C-4A8BEF3E0FE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46A30-6673-40E9-95A7-ED05C2AFB997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58EF0-B463-4272-BD6C-4A8BEF3E0FE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46A30-6673-40E9-95A7-ED05C2AFB997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58EF0-B463-4272-BD6C-4A8BEF3E0F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46A30-6673-40E9-95A7-ED05C2AFB997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58EF0-B463-4272-BD6C-4A8BEF3E0F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46A30-6673-40E9-95A7-ED05C2AFB997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58EF0-B463-4272-BD6C-4A8BEF3E0F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46A30-6673-40E9-95A7-ED05C2AFB997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58EF0-B463-4272-BD6C-4A8BEF3E0FE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46A30-6673-40E9-95A7-ED05C2AFB997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58EF0-B463-4272-BD6C-4A8BEF3E0FE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46A30-6673-40E9-95A7-ED05C2AFB997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58EF0-B463-4272-BD6C-4A8BEF3E0FE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D46A30-6673-40E9-95A7-ED05C2AFB997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58EF0-B463-4272-BD6C-4A8BEF3E0F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ABD46A30-6673-40E9-95A7-ED05C2AFB997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58EF0-B463-4272-BD6C-4A8BEF3E0FE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ABD46A30-6673-40E9-95A7-ED05C2AFB997}" type="datetimeFigureOut">
              <a:rPr lang="cs-CZ" smtClean="0"/>
              <a:pPr/>
              <a:t>26.1.2012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B0758EF0-B463-4272-BD6C-4A8BEF3E0F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5445224"/>
            <a:ext cx="7196336" cy="910952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</a:rPr>
              <a:t>ANOTACE: Materiál je určen pro žáky 6. ročníku a slouží k 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</a:rPr>
              <a:t>prohloubení probraného 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</a:rPr>
              <a:t>učiva.</a:t>
            </a:r>
          </a:p>
          <a:p>
            <a:endParaRPr lang="cs-CZ" dirty="0"/>
          </a:p>
        </p:txBody>
      </p:sp>
      <p:sp>
        <p:nvSpPr>
          <p:cNvPr id="7" name="Obdélník 3"/>
          <p:cNvSpPr>
            <a:spLocks noChangeArrowheads="1"/>
          </p:cNvSpPr>
          <p:nvPr/>
        </p:nvSpPr>
        <p:spPr bwMode="auto">
          <a:xfrm>
            <a:off x="6262653" y="168895"/>
            <a:ext cx="2341795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 dirty="0" smtClean="0"/>
              <a:t>VY_32_INOVACE_F.6.A.08-10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251520" y="1412776"/>
            <a:ext cx="8568952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200" dirty="0" smtClean="0"/>
              <a:t>Název školy: ZŠ Štětí, Ostrovní 300</a:t>
            </a:r>
            <a:br>
              <a:rPr lang="cs-CZ" sz="2200" dirty="0" smtClean="0"/>
            </a:br>
            <a:r>
              <a:rPr lang="cs-CZ" sz="2200" dirty="0" smtClean="0"/>
              <a:t>Autor: Mgr. Tereza Hrabkovská</a:t>
            </a:r>
            <a:br>
              <a:rPr lang="cs-CZ" sz="2200" dirty="0" smtClean="0"/>
            </a:br>
            <a:r>
              <a:rPr lang="cs-CZ" sz="2200" dirty="0" smtClean="0"/>
              <a:t>Název materiálu: VY_32_INOVACE_F.6.A.08_URČOVÁNÍ OBJEMU</a:t>
            </a:r>
          </a:p>
          <a:p>
            <a:pPr algn="ctr"/>
            <a:r>
              <a:rPr lang="cs-CZ" sz="2200" dirty="0" smtClean="0"/>
              <a:t>Název: Určování objemu</a:t>
            </a:r>
          </a:p>
          <a:p>
            <a:pPr algn="ctr"/>
            <a:r>
              <a:rPr lang="cs-CZ" sz="2200" dirty="0" smtClean="0"/>
              <a:t>Číslo operačního programu: CZ.1.07/1.4.00/21.1693</a:t>
            </a:r>
          </a:p>
          <a:p>
            <a:pPr algn="ctr"/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>Název projektu: PRIMA ŠKOLA</a:t>
            </a:r>
          </a:p>
          <a:p>
            <a:pPr algn="ctr"/>
            <a:r>
              <a:rPr lang="cs-CZ" sz="2200" dirty="0" smtClean="0"/>
              <a:t>Vzdělávací oblast/obor: Člověk a příroda/Fyzika</a:t>
            </a:r>
          </a:p>
          <a:p>
            <a:pPr algn="ctr"/>
            <a:r>
              <a:rPr lang="cs-CZ" sz="2200" dirty="0" smtClean="0"/>
              <a:t>Tematický okruh/téma: Látky a tělesa/Určování objemu</a:t>
            </a:r>
          </a:p>
          <a:p>
            <a:pPr algn="ctr"/>
            <a:r>
              <a:rPr lang="cs-CZ" sz="2200" dirty="0" smtClean="0"/>
              <a:t>Vytvořeno: 21. 1. 2012</a:t>
            </a:r>
            <a:endParaRPr lang="cs-CZ" sz="2200" dirty="0"/>
          </a:p>
        </p:txBody>
      </p:sp>
      <p:pic>
        <p:nvPicPr>
          <p:cNvPr id="1026" name="Picture 2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88640"/>
            <a:ext cx="1512168" cy="1294366"/>
          </a:xfrm>
          <a:prstGeom prst="rect">
            <a:avLst/>
          </a:prstGeom>
          <a:noFill/>
        </p:spPr>
      </p:pic>
      <p:pic>
        <p:nvPicPr>
          <p:cNvPr id="10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3" cstate="print"/>
          <a:srcRect r="12926"/>
          <a:stretch>
            <a:fillRect/>
          </a:stretch>
        </p:blipFill>
        <p:spPr bwMode="auto">
          <a:xfrm>
            <a:off x="2195736" y="314754"/>
            <a:ext cx="3816424" cy="73798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42275567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99616"/>
            <a:ext cx="8424936" cy="4881712"/>
          </a:xfrm>
        </p:spPr>
        <p:txBody>
          <a:bodyPr/>
          <a:lstStyle/>
          <a:p>
            <a:pPr marL="438150">
              <a:spcBef>
                <a:spcPts val="2400"/>
              </a:spcBef>
            </a:pPr>
            <a:r>
              <a:rPr lang="cs-CZ" sz="3600" dirty="0"/>
              <a:t>Při měření objemu odměrným válcem musíme zjistit objem mezi jednotlivými dílky.</a:t>
            </a:r>
          </a:p>
          <a:p>
            <a:pPr marL="438150">
              <a:spcBef>
                <a:spcPts val="2400"/>
              </a:spcBef>
            </a:pPr>
            <a:r>
              <a:rPr lang="cs-CZ" sz="3600" dirty="0"/>
              <a:t>Hladinu odečítáme v rovině hladiny</a:t>
            </a:r>
            <a:r>
              <a:rPr lang="pl-PL" sz="3600" dirty="0"/>
              <a:t>.</a:t>
            </a:r>
          </a:p>
          <a:p>
            <a:pPr marL="438150">
              <a:spcBef>
                <a:spcPts val="2400"/>
              </a:spcBef>
            </a:pPr>
            <a:r>
              <a:rPr lang="cs-CZ" sz="3600" dirty="0"/>
              <a:t>Při </a:t>
            </a:r>
            <a:r>
              <a:rPr lang="pl-PL" sz="3600" dirty="0"/>
              <a:t>odečítání hladiny průhledných kapalin na </a:t>
            </a:r>
            <a:r>
              <a:rPr lang="cs-CZ" sz="3600" dirty="0"/>
              <a:t>stupnici vyznačující objem sledujeme</a:t>
            </a:r>
            <a:r>
              <a:rPr lang="pl-PL" sz="3600" b="1" dirty="0"/>
              <a:t> spodní okraj</a:t>
            </a:r>
            <a:r>
              <a:rPr lang="pl-PL" sz="3600" dirty="0"/>
              <a:t> menisku.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 zásady odečítání objemu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36244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2"/>
          <p:cNvSpPr txBox="1">
            <a:spLocks/>
          </p:cNvSpPr>
          <p:nvPr/>
        </p:nvSpPr>
        <p:spPr>
          <a:xfrm>
            <a:off x="179512" y="260648"/>
            <a:ext cx="6995120" cy="705247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70000"/>
              <a:buFont typeface="Wingdings 2" pitchFamily="18" charset="2"/>
              <a:buChar char="¥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SzPct val="60000"/>
              <a:buFont typeface="Wingdings 2" pitchFamily="18" charset="2"/>
              <a:buChar char="¥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SzPct val="57000"/>
              <a:buFont typeface="Wingdings 2" pitchFamily="18" charset="2"/>
              <a:buChar char="¥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SzPct val="55000"/>
              <a:buFont typeface="Wingdings 2" pitchFamily="18" charset="2"/>
              <a:buChar char="¥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50000"/>
              <a:buFont typeface="Wingdings 2" pitchFamily="18" charset="2"/>
              <a:buChar char="¥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Urči objem jednoho dílku na stupnici.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24744"/>
            <a:ext cx="1782372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124744"/>
            <a:ext cx="1760041" cy="468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0" name="Přímá spojnice 9"/>
          <p:cNvCxnSpPr/>
          <p:nvPr/>
        </p:nvCxnSpPr>
        <p:spPr>
          <a:xfrm>
            <a:off x="611560" y="6525344"/>
            <a:ext cx="178237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469549" y="6525344"/>
            <a:ext cx="178237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516216" y="6525344"/>
            <a:ext cx="178237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899592" y="602128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20 ml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23928" y="6074132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 ml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948264" y="6074132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 ml</a:t>
            </a:r>
            <a:endParaRPr lang="cs-CZ" sz="2800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124744"/>
            <a:ext cx="1800200" cy="4689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689974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179512" y="260648"/>
            <a:ext cx="8568952" cy="705247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70000"/>
              <a:buFont typeface="Wingdings 2" pitchFamily="18" charset="2"/>
              <a:buChar char="¥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SzPct val="60000"/>
              <a:buFont typeface="Wingdings 2" pitchFamily="18" charset="2"/>
              <a:buChar char="¥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SzPct val="57000"/>
              <a:buFont typeface="Wingdings 2" pitchFamily="18" charset="2"/>
              <a:buChar char="¥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SzPct val="55000"/>
              <a:buFont typeface="Wingdings 2" pitchFamily="18" charset="2"/>
              <a:buChar char="¥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50000"/>
              <a:buFont typeface="Wingdings 2" pitchFamily="18" charset="2"/>
              <a:buChar char="¥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Odečti objem kapaliny v odměrných válcích.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65895"/>
            <a:ext cx="2060523" cy="54956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052736"/>
            <a:ext cx="2059422" cy="54195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9" name="Přímá spojnice 8"/>
          <p:cNvCxnSpPr/>
          <p:nvPr/>
        </p:nvCxnSpPr>
        <p:spPr>
          <a:xfrm>
            <a:off x="2600075" y="4509120"/>
            <a:ext cx="1539877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7092280" y="2852936"/>
            <a:ext cx="1539877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2911593" y="4005064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11 ml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408021" y="2348880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440 ml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1961270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179512" y="260648"/>
            <a:ext cx="8568952" cy="705247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70000"/>
              <a:buFont typeface="Wingdings 2" pitchFamily="18" charset="2"/>
              <a:buChar char="¥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SzPct val="60000"/>
              <a:buFont typeface="Wingdings 2" pitchFamily="18" charset="2"/>
              <a:buChar char="¥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SzPct val="57000"/>
              <a:buFont typeface="Wingdings 2" pitchFamily="18" charset="2"/>
              <a:buChar char="¥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SzPct val="55000"/>
              <a:buFont typeface="Wingdings 2" pitchFamily="18" charset="2"/>
              <a:buChar char="¥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50000"/>
              <a:buFont typeface="Wingdings 2" pitchFamily="18" charset="2"/>
              <a:buChar char="¥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Odečti objem kapaliny v odměrných válcích.</a:t>
            </a: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2434622" y="3356992"/>
            <a:ext cx="1539877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939168" y="4293096"/>
            <a:ext cx="1539877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79" y="1052736"/>
            <a:ext cx="2141805" cy="54154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2710" y="1052736"/>
            <a:ext cx="2050440" cy="52714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776584" y="2833772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76 ml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64288" y="3755013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130 ml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4078318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3" y="837272"/>
            <a:ext cx="1879908" cy="50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5" y="837272"/>
            <a:ext cx="1914507" cy="50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5" y="837272"/>
            <a:ext cx="1914509" cy="50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7066" y="833615"/>
            <a:ext cx="1900142" cy="50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837272"/>
            <a:ext cx="1907338" cy="50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5"/>
          <p:cNvCxnSpPr/>
          <p:nvPr/>
        </p:nvCxnSpPr>
        <p:spPr>
          <a:xfrm>
            <a:off x="728330" y="6378140"/>
            <a:ext cx="1817717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806139" y="6378140"/>
            <a:ext cx="1817717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714723" y="6376850"/>
            <a:ext cx="1817717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1450" y="833615"/>
            <a:ext cx="1930459" cy="50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187624" y="5877272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23 ml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139952" y="5876672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68 ml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92280" y="5876672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40 ml</a:t>
            </a:r>
            <a:endParaRPr lang="cs-CZ" sz="2800" dirty="0"/>
          </a:p>
        </p:txBody>
      </p:sp>
      <p:sp>
        <p:nvSpPr>
          <p:cNvPr id="18" name="Zástupný symbol pro obsah 2"/>
          <p:cNvSpPr txBox="1">
            <a:spLocks/>
          </p:cNvSpPr>
          <p:nvPr/>
        </p:nvSpPr>
        <p:spPr>
          <a:xfrm>
            <a:off x="179512" y="203473"/>
            <a:ext cx="8568952" cy="705247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SzPct val="70000"/>
              <a:buFont typeface="Wingdings 2" pitchFamily="18" charset="2"/>
              <a:buChar char="¥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SzPct val="60000"/>
              <a:buFont typeface="Wingdings 2" pitchFamily="18" charset="2"/>
              <a:buChar char="¥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SzPct val="57000"/>
              <a:buFont typeface="Wingdings 2" pitchFamily="18" charset="2"/>
              <a:buChar char="¥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SzPct val="55000"/>
              <a:buFont typeface="Wingdings 2" pitchFamily="18" charset="2"/>
              <a:buChar char="¥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50000"/>
              <a:buFont typeface="Wingdings 2" pitchFamily="18" charset="2"/>
              <a:buChar char="¥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Doplň objem kapaliny v odměrných válcích.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40463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Metodické pokyny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23528" y="1571624"/>
            <a:ext cx="8363272" cy="444966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Prezentace slouží k procvičení odečítání objemu kapalin pomocí odměrného válce.</a:t>
            </a:r>
          </a:p>
          <a:p>
            <a:r>
              <a:rPr lang="cs-CZ" dirty="0" smtClean="0"/>
              <a:t>Žáci nejprve stanovují objem jednoho dílku stupnice.</a:t>
            </a:r>
          </a:p>
          <a:p>
            <a:r>
              <a:rPr lang="cs-CZ" dirty="0" smtClean="0"/>
              <a:t>Následně odečítají objem kapaliny v odměrném válci.</a:t>
            </a:r>
          </a:p>
          <a:p>
            <a:r>
              <a:rPr lang="cs-CZ" dirty="0" smtClean="0"/>
              <a:t>Nakonec doplňujeme množství kapaliny podle zadaného objemu</a:t>
            </a:r>
            <a:r>
              <a:rPr lang="cs-CZ" dirty="0" smtClean="0"/>
              <a:t>.</a:t>
            </a:r>
          </a:p>
          <a:p>
            <a:r>
              <a:rPr lang="cs-CZ" dirty="0" smtClean="0"/>
              <a:t>Žáci mohou doplňovat objemy do pracovního listu.</a:t>
            </a:r>
            <a:endParaRPr lang="cs-CZ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6165304"/>
            <a:ext cx="648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Ilustrace: </a:t>
            </a:r>
            <a:r>
              <a:rPr lang="cs-CZ" sz="2800" dirty="0" smtClean="0"/>
              <a:t>fotogalerie autora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52712843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Stupně šedé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TC010219414[[fn=Horský motiv]]</Template>
  <TotalTime>79</TotalTime>
  <Words>160</Words>
  <Application>Microsoft Office PowerPoint</Application>
  <PresentationFormat>Předvádění na obrazovce (4:3)</PresentationFormat>
  <Paragraphs>34</Paragraphs>
  <Slides>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Mountain</vt:lpstr>
      <vt:lpstr>Snímek 1</vt:lpstr>
      <vt:lpstr>Zopakuj si zásady odečítání objemu</vt:lpstr>
      <vt:lpstr>Snímek 3</vt:lpstr>
      <vt:lpstr>Snímek 4</vt:lpstr>
      <vt:lpstr>Snímek 5</vt:lpstr>
      <vt:lpstr>Snímek 6</vt:lpstr>
      <vt:lpstr>Metodické pokyny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Terezka</dc:creator>
  <cp:lastModifiedBy>Alena Francová</cp:lastModifiedBy>
  <cp:revision>17</cp:revision>
  <dcterms:created xsi:type="dcterms:W3CDTF">2012-01-21T14:46:47Z</dcterms:created>
  <dcterms:modified xsi:type="dcterms:W3CDTF">2012-01-26T10:08:15Z</dcterms:modified>
</cp:coreProperties>
</file>