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2"/>
  </p:notesMasterIdLst>
  <p:sldIdLst>
    <p:sldId id="290" r:id="rId2"/>
    <p:sldId id="288" r:id="rId3"/>
    <p:sldId id="273" r:id="rId4"/>
    <p:sldId id="274" r:id="rId5"/>
    <p:sldId id="275" r:id="rId6"/>
    <p:sldId id="263" r:id="rId7"/>
    <p:sldId id="279" r:id="rId8"/>
    <p:sldId id="289" r:id="rId9"/>
    <p:sldId id="281" r:id="rId10"/>
    <p:sldId id="284" r:id="rId11"/>
  </p:sldIdLst>
  <p:sldSz cx="9144000" cy="6858000" type="screen4x3"/>
  <p:notesSz cx="6858000" cy="9144000"/>
  <p:embeddedFontLst>
    <p:embeddedFont>
      <p:font typeface="Century Gothic" pitchFamily="34" charset="0"/>
      <p:regular r:id="rId13"/>
      <p:bold r:id="rId14"/>
      <p:italic r:id="rId15"/>
      <p:boldItalic r:id="rId16"/>
    </p:embeddedFont>
    <p:embeddedFont>
      <p:font typeface="Brooklyn" pitchFamily="2" charset="0"/>
      <p:regular r:id="rId17"/>
      <p:bold r:id="rId18"/>
    </p:embeddedFont>
    <p:embeddedFont>
      <p:font typeface="Arial Black" pitchFamily="34" charset="0"/>
      <p:bold r:id="rId19"/>
    </p:embeddedFont>
    <p:embeddedFont>
      <p:font typeface="Palatino Linotype" pitchFamily="18" charset="0"/>
      <p:regular r:id="rId20"/>
      <p:bold r:id="rId21"/>
      <p:italic r:id="rId22"/>
      <p:boldItalic r:id="rId23"/>
    </p:embeddedFont>
    <p:embeddedFont>
      <p:font typeface="Verdana" pitchFamily="34" charset="0"/>
      <p:regular r:id="rId24"/>
      <p:bold r:id="rId25"/>
      <p:italic r:id="rId26"/>
      <p:boldItalic r:id="rId27"/>
    </p:embeddedFont>
    <p:embeddedFont>
      <p:font typeface="Comic Sans MS" pitchFamily="66" charset="0"/>
      <p:regular r:id="rId28"/>
      <p:bold r:id="rId29"/>
    </p:embeddedFont>
    <p:embeddedFont>
      <p:font typeface="Calibri" pitchFamily="34" charset="0"/>
      <p:regular r:id="rId30"/>
      <p:bold r:id="rId31"/>
      <p:italic r:id="rId32"/>
      <p:boldItalic r:id="rId33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  <a:srgbClr val="FBF3EB"/>
    <a:srgbClr val="FEFAF0"/>
    <a:srgbClr val="5A1E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font" Target="fonts/font21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font" Target="fonts/font20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font" Target="fonts/font18.fntdata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7.9.2011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153256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VY_32_INOVACE_16_Osová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souměrnost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-1" y="1628800"/>
            <a:ext cx="9170469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OSOVÁ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SOUMĚRNOST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" y="692696"/>
            <a:ext cx="9094772" cy="544764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Osová souměrnost je typ geometrického zobrazení. </a:t>
            </a:r>
            <a:endParaRPr lang="cs-CZ" sz="4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Osová </a:t>
            </a:r>
            <a:r>
              <a:rPr lang="cs-CZ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souměrnost zachovává vzdálenosti i úhly, jedná se tedy o jedno ze </a:t>
            </a:r>
            <a:r>
              <a:rPr lang="cs-CZ" sz="4400" b="1" dirty="0">
                <a:ln w="11430"/>
                <a:gradFill flip="none" rotWithShape="1">
                  <a:gsLst>
                    <a:gs pos="0">
                      <a:schemeClr val="tx2">
                        <a:shade val="30000"/>
                        <a:satMod val="115000"/>
                      </a:schemeClr>
                    </a:gs>
                    <a:gs pos="50000">
                      <a:schemeClr val="tx2">
                        <a:shade val="67500"/>
                        <a:satMod val="115000"/>
                      </a:schemeClr>
                    </a:gs>
                    <a:gs pos="100000">
                      <a:schemeClr val="tx2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shodných zobrazení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endParaRPr lang="cs-CZ" sz="2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400" b="1" dirty="0" err="1" smtClean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C000">
                        <a:shade val="30000"/>
                        <a:satMod val="115000"/>
                      </a:srgbClr>
                    </a:gs>
                    <a:gs pos="50000">
                      <a:srgbClr val="FFC000">
                        <a:shade val="67500"/>
                        <a:satMod val="115000"/>
                      </a:srgbClr>
                    </a:gs>
                    <a:gs pos="100000">
                      <a:srgbClr val="FFC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Samodružné</a:t>
            </a:r>
            <a:r>
              <a:rPr lang="cs-CZ" sz="4400" b="1" dirty="0" smtClean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C000">
                        <a:shade val="30000"/>
                        <a:satMod val="115000"/>
                      </a:srgbClr>
                    </a:gs>
                    <a:gs pos="50000">
                      <a:srgbClr val="FFC000">
                        <a:shade val="67500"/>
                        <a:satMod val="115000"/>
                      </a:srgbClr>
                    </a:gs>
                    <a:gs pos="100000">
                      <a:srgbClr val="FFC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body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jsou body </a:t>
            </a:r>
            <a:r>
              <a:rPr lang="cs-CZ" sz="4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ležící na ose 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souměrnosti.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23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683568" y="836712"/>
            <a:ext cx="7128792" cy="532859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66020" y="4941168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2483768" y="1484784"/>
            <a:ext cx="3066062" cy="1584176"/>
          </a:xfrm>
          <a:prstGeom prst="rightArrow">
            <a:avLst/>
          </a:prstGeom>
          <a:solidFill>
            <a:srgbClr val="FFFF99"/>
          </a:solidFill>
          <a:ln w="57150"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OSA</a:t>
            </a:r>
            <a:endParaRPr lang="cs-CZ" sz="4800" b="1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1654" y="141277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X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093755" y="1597442"/>
            <a:ext cx="3422461" cy="456786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415268" y="5229200"/>
            <a:ext cx="9236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en-US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’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Šipka doleva 21"/>
          <p:cNvSpPr/>
          <p:nvPr/>
        </p:nvSpPr>
        <p:spPr>
          <a:xfrm>
            <a:off x="3271038" y="697342"/>
            <a:ext cx="3461202" cy="1800200"/>
          </a:xfrm>
          <a:prstGeom prst="leftArrow">
            <a:avLst/>
          </a:prstGeom>
          <a:solidFill>
            <a:srgbClr val="FFFF99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VZOR</a:t>
            </a:r>
            <a:endParaRPr lang="cs-CZ" sz="4800" b="1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blouk 22"/>
          <p:cNvSpPr/>
          <p:nvPr/>
        </p:nvSpPr>
        <p:spPr>
          <a:xfrm rot="8439061">
            <a:off x="3674300" y="2720476"/>
            <a:ext cx="1412548" cy="1307616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177195" y="3362038"/>
            <a:ext cx="6729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louk 24"/>
          <p:cNvSpPr/>
          <p:nvPr/>
        </p:nvSpPr>
        <p:spPr>
          <a:xfrm rot="5998464">
            <a:off x="666922" y="-380573"/>
            <a:ext cx="6503181" cy="6156621"/>
          </a:xfrm>
          <a:prstGeom prst="arc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5613979" y="505833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X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7" name="Šipka doprava 26"/>
          <p:cNvSpPr/>
          <p:nvPr/>
        </p:nvSpPr>
        <p:spPr>
          <a:xfrm>
            <a:off x="1691680" y="4450910"/>
            <a:ext cx="3649597" cy="1584176"/>
          </a:xfrm>
          <a:prstGeom prst="rightArrow">
            <a:avLst/>
          </a:prstGeom>
          <a:solidFill>
            <a:srgbClr val="FFFF99"/>
          </a:solidFill>
          <a:ln w="57150"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</a:t>
            </a:r>
            <a:r>
              <a:rPr lang="en-US" sz="48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BRA</a:t>
            </a:r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</a:t>
            </a:r>
            <a:endParaRPr lang="cs-CZ" sz="4800" b="1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95736" y="1045185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234538" y="320368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X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47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 animBg="1"/>
      <p:bldP spid="13" grpId="1" animBg="1"/>
      <p:bldP spid="14" grpId="0"/>
      <p:bldP spid="20" grpId="0"/>
      <p:bldP spid="22" grpId="0" animBg="1"/>
      <p:bldP spid="22" grpId="1" animBg="1"/>
      <p:bldP spid="23" grpId="0" animBg="1"/>
      <p:bldP spid="24" grpId="0"/>
      <p:bldP spid="25" grpId="0" animBg="1"/>
      <p:bldP spid="26" grpId="0"/>
      <p:bldP spid="27" grpId="0" animBg="1"/>
      <p:bldP spid="27" grpId="1" animBg="1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404664"/>
            <a:ext cx="793358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Ukázky osové souměrnosti:</a:t>
            </a:r>
            <a:endParaRPr lang="cs-CZ" sz="4800" b="1" cap="none" spc="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461" y="1844824"/>
            <a:ext cx="5969867" cy="4423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105" y="1916832"/>
            <a:ext cx="8707187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705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77074" y="1795133"/>
            <a:ext cx="736131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 se jmenují body ležící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na ose souměrnosti?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437112"/>
            <a:ext cx="62263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54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samodružné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 body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3356992"/>
            <a:ext cx="60067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samostatné body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43608" y="5457998"/>
            <a:ext cx="55034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souměrné body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2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http://</a:t>
            </a:r>
            <a:r>
              <a:rPr lang="cs-CZ" sz="1600" dirty="0" smtClean="0"/>
              <a:t>upload.wikimedia.org/wikipedia/commons/d/d6/Reflection_symmetry.svg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upload.wikimedia.org/wikipedia/commons/0/01/Geom_shodnost_soumernost_osa.svg</a:t>
            </a:r>
          </a:p>
          <a:p>
            <a:r>
              <a:rPr lang="cs-CZ" sz="1600" dirty="0"/>
              <a:t>http://www.freedigitalphotos.net/images/29923beb8zrnxqc.jpg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30499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20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49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2337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1948</TotalTime>
  <Words>148</Words>
  <Application>Microsoft Office PowerPoint</Application>
  <PresentationFormat>Předvádění na obrazovce (4:3)</PresentationFormat>
  <Paragraphs>59</Paragraphs>
  <Slides>10</Slides>
  <Notes>1</Notes>
  <HiddenSlides>3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Arial</vt:lpstr>
      <vt:lpstr>Times New Roman,Bold</vt:lpstr>
      <vt:lpstr>Courier New</vt:lpstr>
      <vt:lpstr>Century Gothic</vt:lpstr>
      <vt:lpstr>Brooklyn</vt:lpstr>
      <vt:lpstr>Times New Roman</vt:lpstr>
      <vt:lpstr>Arial Black</vt:lpstr>
      <vt:lpstr>Palatino Linotype</vt:lpstr>
      <vt:lpstr>Verdana</vt:lpstr>
      <vt:lpstr>Comic Sans MS</vt:lpstr>
      <vt:lpstr>Calibri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167</cp:revision>
  <dcterms:created xsi:type="dcterms:W3CDTF">2011-05-01T03:53:33Z</dcterms:created>
  <dcterms:modified xsi:type="dcterms:W3CDTF">2011-09-07T18:40:53Z</dcterms:modified>
</cp:coreProperties>
</file>