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71" r:id="rId2"/>
    <p:sldId id="270" r:id="rId3"/>
    <p:sldId id="266" r:id="rId4"/>
    <p:sldId id="267" r:id="rId5"/>
    <p:sldId id="262" r:id="rId6"/>
    <p:sldId id="263" r:id="rId7"/>
    <p:sldId id="260" r:id="rId8"/>
    <p:sldId id="264" r:id="rId9"/>
    <p:sldId id="268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94909D-C83D-4D95-A23C-ACB374A807C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24D0F3-1BE6-486E-B37D-932600484D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3A6F092-9750-460C-AAA3-625496C5DAD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8C6EB3-C6AA-4A08-87EC-6250A808B60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4B96319-C061-40D1-9C6F-CECDCE9537A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503F1CB-F329-4928-A49B-2ABDCCD5FC73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5FEF776-1BDE-4BE5-B475-B345014C22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upload.wikimedia.org/wikipedia/commons/a/a6/PowerStation_cs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8/Krizik.jpg" TargetMode="External"/><Relationship Id="rId2" Type="http://schemas.openxmlformats.org/officeDocument/2006/relationships/hyperlink" Target="http://upload.wikimedia.org/wikipedia/commons/c/cd/Elektrarna_Prunerov_II_20070926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2/21/Braunkohle_als_Hausbrand.jpg" TargetMode="External"/><Relationship Id="rId5" Type="http://schemas.openxmlformats.org/officeDocument/2006/relationships/hyperlink" Target="http://upload.wikimedia.org/wikipedia/commons/c/c4/Mineral_Antracita_GDFL001.JPG" TargetMode="External"/><Relationship Id="rId4" Type="http://schemas.openxmlformats.org/officeDocument/2006/relationships/hyperlink" Target="http://upload.wikimedia.org/wikipedia/commons/a/a6/PowerStation_c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cs-CZ" dirty="0" smtClean="0"/>
              <a:t>ANOTACE:</a:t>
            </a:r>
          </a:p>
          <a:p>
            <a:pPr fontAlgn="base"/>
            <a:r>
              <a:rPr lang="cs-CZ" dirty="0" smtClean="0"/>
              <a:t>Prezentace je určena pro žáky 3. tříd, slouží k seznámení se základními pojmy a procvičení práce s textem</a:t>
            </a:r>
          </a:p>
          <a:p>
            <a:pPr fontAlgn="base"/>
            <a:r>
              <a:rPr lang="cs-CZ" dirty="0" smtClean="0"/>
              <a:t>OČEKÁVANÝ VÝSTUP:</a:t>
            </a:r>
          </a:p>
          <a:p>
            <a:pPr fontAlgn="base"/>
            <a:r>
              <a:rPr lang="cs-CZ" dirty="0" smtClean="0"/>
              <a:t>Žák  se orientuje v textu, umí vyhledat potřebné informace</a:t>
            </a:r>
          </a:p>
          <a:p>
            <a:pPr fontAlgn="base"/>
            <a:r>
              <a:rPr lang="cs-CZ" dirty="0" smtClean="0"/>
              <a:t>KLÍČOVÁ SLOVA:</a:t>
            </a:r>
          </a:p>
          <a:p>
            <a:pPr fontAlgn="base"/>
            <a:r>
              <a:rPr lang="cs-CZ" dirty="0" smtClean="0"/>
              <a:t>Zdroje energie, fosilní paliva, uhlí, tepelná elektrárna</a:t>
            </a:r>
            <a:endParaRPr lang="cs-CZ" dirty="0" smtClean="0"/>
          </a:p>
          <a:p>
            <a:pPr fontAlgn="base"/>
            <a:r>
              <a:rPr lang="cs-CZ" dirty="0" smtClean="0"/>
              <a:t>DRUH INTERAKTIVITY:</a:t>
            </a:r>
          </a:p>
          <a:p>
            <a:pPr fontAlgn="base"/>
            <a:r>
              <a:rPr lang="cs-CZ" dirty="0" smtClean="0"/>
              <a:t>Práce s textem</a:t>
            </a:r>
          </a:p>
          <a:p>
            <a:pPr fontAlgn="base"/>
            <a:r>
              <a:rPr lang="cs-CZ" dirty="0" smtClean="0"/>
              <a:t>CÍLOVÁ SKUPINA:</a:t>
            </a:r>
          </a:p>
          <a:p>
            <a:pPr fontAlgn="base"/>
            <a:r>
              <a:rPr lang="cs-CZ" dirty="0" smtClean="0"/>
              <a:t>Žák</a:t>
            </a:r>
          </a:p>
          <a:p>
            <a:pPr fontAlgn="base"/>
            <a:r>
              <a:rPr lang="cs-CZ" dirty="0" smtClean="0"/>
              <a:t>STUPEŇ A TYP VZDĚLÁNÍ:</a:t>
            </a:r>
          </a:p>
          <a:p>
            <a:pPr fontAlgn="base"/>
            <a:r>
              <a:rPr lang="cs-CZ" dirty="0" smtClean="0"/>
              <a:t>Základní vzdělávání – první stupeň</a:t>
            </a:r>
          </a:p>
          <a:p>
            <a:pPr fontAlgn="base"/>
            <a:r>
              <a:rPr lang="cs-CZ" dirty="0" smtClean="0"/>
              <a:t>TYPICKÁ VĚKOVÁ SKUPINA</a:t>
            </a:r>
          </a:p>
          <a:p>
            <a:pPr fontAlgn="base"/>
            <a:r>
              <a:rPr lang="cs-CZ" dirty="0" smtClean="0"/>
              <a:t>Od 3.ročníku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advTm="1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pPr fontAlgn="base"/>
            <a:r>
              <a:rPr lang="cs-CZ" dirty="0" smtClean="0"/>
              <a:t>NÁZEV ŠKOLY:</a:t>
            </a:r>
          </a:p>
          <a:p>
            <a:pPr fontAlgn="base"/>
            <a:r>
              <a:rPr lang="cs-CZ" dirty="0" smtClean="0"/>
              <a:t>ZÁKLADNÍ ŠKOLA TIŠICE, okres MĚLNÍK</a:t>
            </a:r>
          </a:p>
          <a:p>
            <a:pPr fontAlgn="base"/>
            <a:r>
              <a:rPr lang="cs-CZ" dirty="0" smtClean="0"/>
              <a:t>AUTOR:</a:t>
            </a:r>
          </a:p>
          <a:p>
            <a:pPr fontAlgn="base"/>
            <a:r>
              <a:rPr lang="cs-CZ" dirty="0" smtClean="0"/>
              <a:t>Mgr. Simona </a:t>
            </a:r>
            <a:r>
              <a:rPr lang="cs-CZ" dirty="0" err="1" smtClean="0"/>
              <a:t>Rendeková</a:t>
            </a:r>
            <a:endParaRPr lang="cs-CZ" dirty="0" smtClean="0"/>
          </a:p>
          <a:p>
            <a:pPr fontAlgn="base"/>
            <a:r>
              <a:rPr lang="cs-CZ" dirty="0" smtClean="0"/>
              <a:t>NÁZEV:Zdroje energie</a:t>
            </a:r>
            <a:endParaRPr lang="cs-CZ" dirty="0" smtClean="0"/>
          </a:p>
          <a:p>
            <a:pPr fontAlgn="base"/>
            <a:r>
              <a:rPr lang="cs-CZ" dirty="0" smtClean="0"/>
              <a:t>VY_12_INOVACE_17_ČLOVĚK </a:t>
            </a:r>
            <a:r>
              <a:rPr lang="cs-CZ" dirty="0" smtClean="0"/>
              <a:t>A JEHO </a:t>
            </a:r>
            <a:r>
              <a:rPr lang="cs-CZ" dirty="0" smtClean="0"/>
              <a:t>SVĚT_ZDROJE ENERGIE</a:t>
            </a:r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ČÍSLO PROJEKTU:</a:t>
            </a:r>
          </a:p>
          <a:p>
            <a:pPr fontAlgn="base"/>
            <a:r>
              <a:rPr lang="cs-CZ" dirty="0" smtClean="0"/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advTm="15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Asi nejvýznamnějším zdrojem energie jsou dnes fosilní paliva, ačkoli jejich význam dnes již spíše klesá</a:t>
            </a: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.</a:t>
            </a:r>
          </a:p>
          <a:p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Do skupiny fosilních paliv patří především uhlí, a to jak černé uhlí, které je kvalitněji prouhelněné, tak i hnědé uhlí, které je méně kvalitní, má vyšší obsah vody a síry a má přibližně poloviční výhřevnost</a:t>
            </a: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.</a:t>
            </a:r>
          </a:p>
          <a:p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Uhlí vznikalo tak, že se organický materiál, především rostlinný, dostal do hlubších vrstev zemské kůry, kde se rozkládal velmi dlouhou dobu za nepřítomnosti vzduchu.</a:t>
            </a:r>
          </a:p>
          <a:p>
            <a:endParaRPr lang="cs-CZ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endParaRPr lang="cs-CZ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energie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u="sng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Černé uhlí </a:t>
            </a:r>
            <a:r>
              <a:rPr lang="cs-CZ" sz="24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vznikalo v době před 280–350 milióny lety, jeho sloje jsou dnes mnohem mohutnější, než sloje hnědého uhlí, a jsou uloženy ve větší hloubce, někdy až 1200 metrů.</a:t>
            </a:r>
            <a:endParaRPr lang="cs-CZ" sz="24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endParaRPr lang="cs-CZ" sz="24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u="sng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Hnědé uhlí </a:t>
            </a:r>
            <a:r>
              <a:rPr lang="cs-CZ" sz="20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se vytvářelo podstatně menší dobu a v menší hloubce, proto se musí těžit povrchově, což má většinou za následek rozsáhlou devastaci krajiny a rušení </a:t>
            </a:r>
            <a:r>
              <a:rPr lang="cs-CZ" sz="20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některých </a:t>
            </a:r>
            <a:r>
              <a:rPr lang="cs-CZ" sz="20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vesnic.</a:t>
            </a: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a hnědé uhlí</a:t>
            </a:r>
            <a:endParaRPr lang="cs-CZ" dirty="0"/>
          </a:p>
        </p:txBody>
      </p:sp>
      <p:pic>
        <p:nvPicPr>
          <p:cNvPr id="5" name="Obrázek 4" descr="http://upload.wikimedia.org/wikipedia/commons/c/c4/Mineral_Antracita_GDFL00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581128"/>
            <a:ext cx="2808352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ttp://upload.wikimedia.org/wikipedia/commons/2/21/Braunkohle_als_Hausbrand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221088"/>
            <a:ext cx="1997199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395288" y="1484313"/>
            <a:ext cx="8229600" cy="4525962"/>
          </a:xfrm>
        </p:spPr>
        <p:txBody>
          <a:bodyPr/>
          <a:lstStyle/>
          <a:p>
            <a:pPr algn="just"/>
            <a:endParaRPr lang="cs-CZ" dirty="0" smtClean="0">
              <a:latin typeface="Arial" charset="0"/>
            </a:endParaRPr>
          </a:p>
          <a:p>
            <a:pPr algn="just"/>
            <a:r>
              <a:rPr lang="cs-CZ" sz="2800" dirty="0" smtClean="0">
                <a:latin typeface="Arial Narrow" pitchFamily="34" charset="0"/>
              </a:rPr>
              <a:t>Je výrobna elektrické energie. Jedná se o technologický celek, který vyrábí elektrickou energii přeměnou z chemické energie vázané v palivu prostřednictvím tepelné energie</a:t>
            </a:r>
            <a:r>
              <a:rPr lang="cs-CZ" dirty="0" smtClean="0">
                <a:latin typeface="Arial Narrow" pitchFamily="34" charset="0"/>
              </a:rPr>
              <a:t>.</a:t>
            </a:r>
          </a:p>
        </p:txBody>
      </p:sp>
      <p:sp>
        <p:nvSpPr>
          <p:cNvPr id="3077" name="Rectang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charset="0"/>
              </a:rPr>
              <a:t>Tepelná elektrárna</a:t>
            </a:r>
          </a:p>
        </p:txBody>
      </p:sp>
      <p:pic>
        <p:nvPicPr>
          <p:cNvPr id="4" name="Zástupný symbol pro obsah 3" descr="http://upload.wikimedia.org/wikipedia/commons/c/cd/Elektrarna_Prunerov_II_20070926.jp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573016"/>
            <a:ext cx="3613408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build="p"/>
      <p:bldP spid="307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ct val="0"/>
              </a:spcBef>
              <a:tabLst>
                <a:tab pos="457200" algn="l"/>
              </a:tabLst>
            </a:pPr>
            <a:r>
              <a:rPr lang="cs-CZ" sz="2800" dirty="0" smtClean="0">
                <a:latin typeface="Arial" charset="0"/>
                <a:cs typeface="Arial" charset="0"/>
              </a:rPr>
              <a:t>	</a:t>
            </a:r>
            <a:r>
              <a:rPr lang="cs-CZ" sz="2800" dirty="0" smtClean="0"/>
              <a:t>ČR první veřejnou 	elektrárnu vybudoval 	</a:t>
            </a:r>
            <a:r>
              <a:rPr lang="cs-CZ" sz="2800" u="sng" dirty="0" smtClean="0"/>
              <a:t>František Křižík</a:t>
            </a:r>
          </a:p>
          <a:p>
            <a:pPr marL="0" indent="0">
              <a:spcBef>
                <a:spcPct val="0"/>
              </a:spcBef>
              <a:tabLst>
                <a:tab pos="457200" algn="l"/>
              </a:tabLst>
            </a:pPr>
            <a:endParaRPr lang="cs-CZ" sz="2800" u="sng" dirty="0" smtClean="0"/>
          </a:p>
          <a:p>
            <a:pPr>
              <a:spcBef>
                <a:spcPct val="0"/>
              </a:spcBef>
            </a:pPr>
            <a:r>
              <a:rPr lang="cs-CZ" sz="2800" dirty="0" smtClean="0">
                <a:ea typeface="Times New Roman" pitchFamily="18" charset="0"/>
                <a:cs typeface="Arial" charset="0"/>
              </a:rPr>
              <a:t>V ČR je 15 elektráren, např. Mělník</a:t>
            </a:r>
          </a:p>
          <a:p>
            <a:pPr>
              <a:spcBef>
                <a:spcPct val="0"/>
              </a:spcBef>
            </a:pPr>
            <a:endParaRPr lang="cs-CZ" sz="2800" dirty="0" smtClean="0">
              <a:ea typeface="Times New Roman" pitchFamily="18" charset="0"/>
              <a:cs typeface="Arial" charset="0"/>
            </a:endParaRPr>
          </a:p>
          <a:p>
            <a:pPr eaLnBrk="0" hangingPunct="0">
              <a:spcBef>
                <a:spcPct val="0"/>
              </a:spcBef>
              <a:buFontTx/>
              <a:buChar char="•"/>
            </a:pPr>
            <a:r>
              <a:rPr lang="cs-CZ" sz="2800" dirty="0" smtClean="0">
                <a:ea typeface="Times New Roman" pitchFamily="18" charset="0"/>
                <a:cs typeface="Arial" charset="0"/>
              </a:rPr>
              <a:t>Vytváří el. energii a zásobují okolí teplou </a:t>
            </a:r>
          </a:p>
          <a:p>
            <a:pPr eaLnBrk="0" hangingPunct="0">
              <a:spcBef>
                <a:spcPct val="0"/>
              </a:spcBef>
              <a:buFontTx/>
              <a:buNone/>
            </a:pPr>
            <a:r>
              <a:rPr lang="cs-CZ" sz="2800" dirty="0" smtClean="0">
                <a:ea typeface="Times New Roman" pitchFamily="18" charset="0"/>
                <a:cs typeface="Arial" charset="0"/>
              </a:rPr>
              <a:t>	vodou nebo párou</a:t>
            </a:r>
          </a:p>
          <a:p>
            <a:pPr eaLnBrk="0" hangingPunct="0">
              <a:spcBef>
                <a:spcPct val="0"/>
              </a:spcBef>
              <a:buFontTx/>
              <a:buNone/>
            </a:pPr>
            <a:endParaRPr lang="cs-CZ" sz="2800" dirty="0" smtClean="0">
              <a:ea typeface="Times New Roman" pitchFamily="18" charset="0"/>
              <a:cs typeface="Arial" charset="0"/>
            </a:endParaRPr>
          </a:p>
          <a:p>
            <a:pPr eaLnBrk="0" hangingPunct="0">
              <a:spcBef>
                <a:spcPct val="0"/>
              </a:spcBef>
              <a:buFontTx/>
              <a:buChar char="•"/>
            </a:pPr>
            <a:r>
              <a:rPr lang="cs-CZ" sz="2800" dirty="0" smtClean="0">
                <a:ea typeface="Times New Roman" pitchFamily="18" charset="0"/>
                <a:cs typeface="Arial" charset="0"/>
              </a:rPr>
              <a:t>Tepelné elektrárny nejsou tak ekologické jako jaderné elektrárny.</a:t>
            </a:r>
          </a:p>
          <a:p>
            <a:pPr marL="0" indent="0">
              <a:spcBef>
                <a:spcPct val="0"/>
              </a:spcBef>
              <a:tabLst>
                <a:tab pos="457200" algn="l"/>
              </a:tabLst>
            </a:pPr>
            <a:endParaRPr lang="cs-CZ" sz="3400" dirty="0" smtClean="0">
              <a:latin typeface="Arial Narrow" pitchFamily="34" charset="0"/>
            </a:endParaRPr>
          </a:p>
          <a:p>
            <a:pPr marL="0" indent="0">
              <a:spcBef>
                <a:spcPct val="0"/>
              </a:spcBef>
              <a:buFont typeface="Arial" charset="0"/>
              <a:buNone/>
              <a:tabLst>
                <a:tab pos="457200" algn="l"/>
              </a:tabLst>
            </a:pPr>
            <a:endParaRPr lang="cs-CZ" sz="3400" dirty="0" smtClean="0">
              <a:latin typeface="Arial Narrow" pitchFamily="34" charset="0"/>
            </a:endParaRPr>
          </a:p>
        </p:txBody>
      </p:sp>
      <p:sp>
        <p:nvSpPr>
          <p:cNvPr id="5128" name="Rectang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Arial" charset="0"/>
                <a:ea typeface="Times New Roman" pitchFamily="18" charset="0"/>
                <a:cs typeface="Arial" charset="0"/>
              </a:rPr>
              <a:t>Tepelné elektrárny v ČR</a:t>
            </a:r>
          </a:p>
        </p:txBody>
      </p:sp>
      <p:sp>
        <p:nvSpPr>
          <p:cNvPr id="5124" name="Rectangle 2"/>
          <p:cNvSpPr>
            <a:spLocks noChangeArrowheads="1"/>
          </p:cNvSpPr>
          <p:nvPr/>
        </p:nvSpPr>
        <p:spPr bwMode="auto">
          <a:xfrm>
            <a:off x="0" y="0"/>
            <a:ext cx="1841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  <a:p>
            <a:pPr eaLnBrk="0" hangingPunct="0"/>
            <a:endParaRPr lang="cs-CZ"/>
          </a:p>
        </p:txBody>
      </p:sp>
      <p:pic>
        <p:nvPicPr>
          <p:cNvPr id="5122" name="Picture 2" descr="http://upload.wikimedia.org/wikipedia/commons/8/88/Krizi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700808"/>
            <a:ext cx="3269240" cy="435173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1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oubor:PowerStation cs.sv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280391" y="1481138"/>
            <a:ext cx="6583217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Princip funkce tepelné elektrárny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412875"/>
            <a:ext cx="7929563" cy="49434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700" b="1" dirty="0" smtClean="0"/>
              <a:t>         </a:t>
            </a:r>
            <a:endParaRPr lang="cs-CZ" dirty="0" smtClean="0">
              <a:latin typeface="Arial Narrow" pitchFamily="34" charset="0"/>
            </a:endParaRPr>
          </a:p>
          <a:p>
            <a:pPr>
              <a:lnSpc>
                <a:spcPct val="80000"/>
              </a:lnSpc>
            </a:pPr>
            <a:r>
              <a:rPr lang="cs-CZ" dirty="0" smtClean="0"/>
              <a:t>Při těžbě uhlí vzniká množství různých nebezpečných </a:t>
            </a:r>
            <a:r>
              <a:rPr lang="cs-CZ" dirty="0" smtClean="0"/>
              <a:t>odpadů.</a:t>
            </a:r>
            <a:r>
              <a:rPr lang="cs-CZ" sz="2800" dirty="0" smtClean="0"/>
              <a:t> </a:t>
            </a:r>
            <a:endParaRPr lang="cs-CZ" dirty="0" smtClean="0"/>
          </a:p>
          <a:p>
            <a:pPr>
              <a:lnSpc>
                <a:spcPct val="80000"/>
              </a:lnSpc>
            </a:pPr>
            <a:r>
              <a:rPr lang="cs-CZ" dirty="0" smtClean="0"/>
              <a:t>V tep.elektrárnách dochází k produkci odpadů a emise oxidu </a:t>
            </a:r>
            <a:r>
              <a:rPr lang="cs-CZ" dirty="0" smtClean="0"/>
              <a:t>uhličitého.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Takové zničení životního prostředí můžeme dnes vidět například na severu Čech, kde se provoz uhelných elektráren negativně podepsal na Krušnohorských lesích.</a:t>
            </a:r>
            <a:endParaRPr lang="cs-CZ" dirty="0" smtClean="0"/>
          </a:p>
          <a:p>
            <a:r>
              <a:rPr lang="cs-CZ" dirty="0" smtClean="0"/>
              <a:t>Znečišťují nám ovzduší, ničí ozonovou vrstvu a přispívají globálnímu </a:t>
            </a:r>
            <a:r>
              <a:rPr lang="cs-CZ" dirty="0" smtClean="0"/>
              <a:t>oteplování</a:t>
            </a:r>
          </a:p>
          <a:p>
            <a:pPr>
              <a:lnSpc>
                <a:spcPct val="80000"/>
              </a:lnSpc>
            </a:pPr>
            <a:endParaRPr lang="cs-CZ" dirty="0" smtClean="0">
              <a:latin typeface="Arial Narrow" pitchFamily="34" charset="0"/>
            </a:endParaRPr>
          </a:p>
        </p:txBody>
      </p:sp>
      <p:sp>
        <p:nvSpPr>
          <p:cNvPr id="4100" name="Rectang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mtClean="0">
                <a:latin typeface="Arial" charset="0"/>
              </a:rPr>
              <a:t>Vliv tepelné elektrárny na životní prostředí: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10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Co to je fosilní palivo?_________________________________________</a:t>
            </a:r>
          </a:p>
          <a:p>
            <a:r>
              <a:rPr lang="cs-CZ" dirty="0" smtClean="0"/>
              <a:t>______________________________________________________________</a:t>
            </a:r>
          </a:p>
          <a:p>
            <a:r>
              <a:rPr lang="cs-CZ" dirty="0" smtClean="0"/>
              <a:t>Jaký je rozdíl mezi černým a hnědým uhlím?</a:t>
            </a:r>
          </a:p>
          <a:p>
            <a:r>
              <a:rPr lang="cs-CZ" dirty="0" smtClean="0"/>
              <a:t>______________________________________________________________________________________________________________________________</a:t>
            </a:r>
          </a:p>
          <a:p>
            <a:r>
              <a:rPr lang="cs-CZ" dirty="0" smtClean="0"/>
              <a:t>Na jakém principu pracuje tepelná elektrárna?</a:t>
            </a:r>
          </a:p>
          <a:p>
            <a:r>
              <a:rPr lang="cs-CZ" dirty="0" smtClean="0"/>
              <a:t>______________________________________________________________________________________________________________________________</a:t>
            </a:r>
          </a:p>
          <a:p>
            <a:r>
              <a:rPr lang="cs-CZ" dirty="0" smtClean="0"/>
              <a:t>Kdo vybudoval první tepelnou elektrárnu u nás?</a:t>
            </a:r>
          </a:p>
          <a:p>
            <a:r>
              <a:rPr lang="cs-CZ" dirty="0" smtClean="0"/>
              <a:t>______________________________________________________________________________________________________________________________</a:t>
            </a:r>
          </a:p>
          <a:p>
            <a:r>
              <a:rPr lang="cs-CZ" dirty="0" smtClean="0"/>
              <a:t>Jak ovlivňuje těžba uhlí a provoz tepelných elektráren životní prostředí?</a:t>
            </a:r>
          </a:p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2967335"/>
            <a:ext cx="784887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http://upload.wikimedia.org/wikipedia/commons/c/cd/Elektrarna_Prunerov_II_20070926.jpg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http://upload.wikimedia.org/wikipedia/commons/8/88/Krizik.jpg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upload.wikimedia.org/wikipedia/commons/a/a6/PowerStation_cs.svg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upload.wikimedia.org/wikipedia/commons/c/c4/Mineral_Antracita_GDFL001.JPG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upload.wikimedia.org/wikipedia/commons/2/21/Braunkohle_als_Hausbrand.jpg</a:t>
            </a:r>
            <a:endParaRPr lang="cs-CZ" dirty="0" smtClean="0"/>
          </a:p>
          <a:p>
            <a:r>
              <a:rPr lang="cs-CZ" dirty="0" smtClean="0"/>
              <a:t>[cit. </a:t>
            </a:r>
            <a:r>
              <a:rPr lang="cs-CZ" dirty="0" smtClean="0"/>
              <a:t>2012-02-02]. 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67</TotalTime>
  <Words>425</Words>
  <Application>Microsoft Office PowerPoint</Application>
  <PresentationFormat>Předvádění na obrazovce (4:3)</PresentationFormat>
  <Paragraphs>70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Snímek 2</vt:lpstr>
      <vt:lpstr>Zdroje energie</vt:lpstr>
      <vt:lpstr>Černé a hnědé uhlí</vt:lpstr>
      <vt:lpstr>Tepelná elektrárna</vt:lpstr>
      <vt:lpstr>Tepelné elektrárny v ČR</vt:lpstr>
      <vt:lpstr>Princip funkce tepelné elektrárny</vt:lpstr>
      <vt:lpstr>Vliv tepelné elektrárny na životní prostředí:</vt:lpstr>
      <vt:lpstr>Testík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 energie</dc:title>
  <dc:creator>ZŠ Tišice</dc:creator>
  <cp:lastModifiedBy>ZŠ Tišice</cp:lastModifiedBy>
  <cp:revision>7</cp:revision>
  <dcterms:created xsi:type="dcterms:W3CDTF">2012-06-27T11:50:26Z</dcterms:created>
  <dcterms:modified xsi:type="dcterms:W3CDTF">2012-06-28T14:19:09Z</dcterms:modified>
</cp:coreProperties>
</file>