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2" r:id="rId3"/>
    <p:sldId id="256" r:id="rId4"/>
    <p:sldId id="258" r:id="rId5"/>
    <p:sldId id="264" r:id="rId6"/>
    <p:sldId id="265" r:id="rId7"/>
    <p:sldId id="266" r:id="rId8"/>
    <p:sldId id="270" r:id="rId9"/>
    <p:sldId id="267" r:id="rId10"/>
    <p:sldId id="268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C924C95-5AC4-4B1B-9C61-D7765A5462A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AA679C1-432A-48C2-9825-5E36EEBCE40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itrogen_ice_cream_0020.jpg" TargetMode="External"/><Relationship Id="rId2" Type="http://schemas.openxmlformats.org/officeDocument/2006/relationships/hyperlink" Target="http://www.clker.com/clipart-13473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SMAW.welding.af.ncs.jpg" TargetMode="External"/><Relationship Id="rId4" Type="http://schemas.openxmlformats.org/officeDocument/2006/relationships/hyperlink" Target="http://commons.wikimedia.org/wiki/File:Chaparral_Supercell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</a:t>
            </a:r>
          </a:p>
          <a:p>
            <a:pPr fontAlgn="base"/>
            <a:r>
              <a:rPr lang="cs-CZ" dirty="0" smtClean="0"/>
              <a:t>VY_12_INOVACE_13_ČLOVĚK A JEHO SVĚT_VZDUCH</a:t>
            </a:r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Prezentace může sloužit jako výkladová, ale i jako možnost samostudia nebo  samostatné práce s textem .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umí vyhledávat v textu potřebné informace.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/>
            <a:r>
              <a:rPr lang="cs-CZ" dirty="0" smtClean="0"/>
              <a:t>Vzduch, atmosféra, kyslík, dusík, vzácné plyny, smog</a:t>
            </a:r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Práce s textem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851648" cy="1828800"/>
          </a:xfrm>
        </p:spPr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směs látek, které vytvářejí vzdušný obal Země 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-atmosféru.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Vzduch patří k základním podmínkám života.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Documents and Settings\x\Local Settings\Temporary Internet Files\Content.IE5\KYDJL9LA\MC9004373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908720"/>
            <a:ext cx="2669545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 Black" pitchFamily="34" charset="0"/>
              </a:rPr>
              <a:t>SLOŽENÍ VZDUCHU</a:t>
            </a:r>
            <a:endParaRPr lang="cs-CZ" sz="4000" dirty="0"/>
          </a:p>
        </p:txBody>
      </p:sp>
      <p:pic>
        <p:nvPicPr>
          <p:cNvPr id="21509" name="Picture 5" descr="Obrázek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87900" y="1844675"/>
            <a:ext cx="4038600" cy="3962400"/>
          </a:xfrm>
          <a:noFill/>
          <a:ln/>
        </p:spPr>
      </p:pic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684213" y="1844675"/>
            <a:ext cx="3548062" cy="11874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0" dirty="0">
                <a:solidFill>
                  <a:srgbClr val="CC00FF"/>
                </a:solidFill>
                <a:latin typeface="Arial" charset="0"/>
              </a:rPr>
              <a:t>78% dusíku</a:t>
            </a:r>
            <a:r>
              <a:rPr lang="cs-CZ" sz="2400" b="0" dirty="0">
                <a:latin typeface="Arial" charset="0"/>
              </a:rPr>
              <a:t> </a:t>
            </a:r>
          </a:p>
          <a:p>
            <a:r>
              <a:rPr lang="cs-CZ" sz="2400" b="0" dirty="0">
                <a:solidFill>
                  <a:srgbClr val="6666FF"/>
                </a:solidFill>
                <a:latin typeface="Arial" charset="0"/>
              </a:rPr>
              <a:t>21% kyslíku</a:t>
            </a:r>
          </a:p>
          <a:p>
            <a:r>
              <a:rPr lang="cs-CZ" sz="2400" b="0" dirty="0">
                <a:solidFill>
                  <a:srgbClr val="FF0066"/>
                </a:solidFill>
                <a:latin typeface="Arial" charset="0"/>
              </a:rPr>
              <a:t>1% jiné látky</a:t>
            </a:r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1042988" y="3213100"/>
            <a:ext cx="2528887" cy="19177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Clr>
                <a:srgbClr val="FF0066"/>
              </a:buClr>
              <a:buFontTx/>
              <a:buChar char="•"/>
            </a:pPr>
            <a:r>
              <a:rPr lang="cs-CZ" sz="2400" dirty="0">
                <a:latin typeface="Arial" charset="0"/>
              </a:rPr>
              <a:t> </a:t>
            </a:r>
            <a:r>
              <a:rPr lang="cs-CZ" sz="2400" b="0" dirty="0">
                <a:solidFill>
                  <a:srgbClr val="FF0066"/>
                </a:solidFill>
                <a:latin typeface="Arial" charset="0"/>
              </a:rPr>
              <a:t>vzácné plyny</a:t>
            </a:r>
          </a:p>
          <a:p>
            <a:pPr>
              <a:buFontTx/>
              <a:buChar char="•"/>
            </a:pPr>
            <a:r>
              <a:rPr lang="cs-CZ" sz="2400" b="0" dirty="0">
                <a:solidFill>
                  <a:srgbClr val="FF0066"/>
                </a:solidFill>
                <a:latin typeface="Arial" charset="0"/>
              </a:rPr>
              <a:t> oxid uhličitý</a:t>
            </a:r>
          </a:p>
          <a:p>
            <a:pPr>
              <a:buFontTx/>
              <a:buChar char="•"/>
            </a:pPr>
            <a:r>
              <a:rPr lang="cs-CZ" sz="2400" b="0" dirty="0">
                <a:solidFill>
                  <a:srgbClr val="FF0066"/>
                </a:solidFill>
                <a:latin typeface="Arial" charset="0"/>
              </a:rPr>
              <a:t> vodní pára</a:t>
            </a:r>
          </a:p>
          <a:p>
            <a:pPr>
              <a:buFontTx/>
              <a:buChar char="•"/>
            </a:pPr>
            <a:r>
              <a:rPr lang="cs-CZ" sz="2400" b="0" dirty="0">
                <a:solidFill>
                  <a:srgbClr val="FF0066"/>
                </a:solidFill>
                <a:latin typeface="Arial" charset="0"/>
              </a:rPr>
              <a:t> mikroorganismy</a:t>
            </a:r>
          </a:p>
          <a:p>
            <a:pPr>
              <a:buFontTx/>
              <a:buChar char="•"/>
            </a:pPr>
            <a:r>
              <a:rPr lang="cs-CZ" sz="2400" b="0" dirty="0">
                <a:solidFill>
                  <a:srgbClr val="FF0066"/>
                </a:solidFill>
                <a:latin typeface="Arial" charset="0"/>
              </a:rPr>
              <a:t> prach</a:t>
            </a:r>
          </a:p>
        </p:txBody>
      </p:sp>
      <p:sp>
        <p:nvSpPr>
          <p:cNvPr id="21513" name="Line 9"/>
          <p:cNvSpPr>
            <a:spLocks noChangeShapeType="1"/>
          </p:cNvSpPr>
          <p:nvPr/>
        </p:nvSpPr>
        <p:spPr bwMode="auto">
          <a:xfrm>
            <a:off x="2916238" y="2133600"/>
            <a:ext cx="3671887" cy="1079500"/>
          </a:xfrm>
          <a:prstGeom prst="line">
            <a:avLst/>
          </a:prstGeom>
          <a:noFill/>
          <a:ln w="9525">
            <a:solidFill>
              <a:srgbClr val="CC00FF"/>
            </a:solidFill>
            <a:round/>
            <a:headEnd/>
            <a:tailEnd type="triangle" w="med" len="med"/>
          </a:ln>
          <a:effectLst/>
        </p:spPr>
        <p:txBody>
          <a:bodyPr anchor="ctr"/>
          <a:lstStyle/>
          <a:p>
            <a:endParaRPr lang="cs-CZ"/>
          </a:p>
        </p:txBody>
      </p:sp>
      <p:sp>
        <p:nvSpPr>
          <p:cNvPr id="21514" name="Line 10"/>
          <p:cNvSpPr>
            <a:spLocks noChangeShapeType="1"/>
          </p:cNvSpPr>
          <p:nvPr/>
        </p:nvSpPr>
        <p:spPr bwMode="auto">
          <a:xfrm>
            <a:off x="2916238" y="2492375"/>
            <a:ext cx="4392612" cy="1944688"/>
          </a:xfrm>
          <a:prstGeom prst="line">
            <a:avLst/>
          </a:prstGeom>
          <a:noFill/>
          <a:ln w="9525">
            <a:solidFill>
              <a:srgbClr val="6666FF"/>
            </a:solidFill>
            <a:round/>
            <a:headEnd/>
            <a:tailEnd type="triangle" w="med" len="med"/>
          </a:ln>
          <a:effectLst/>
        </p:spPr>
        <p:txBody>
          <a:bodyPr anchor="ctr"/>
          <a:lstStyle/>
          <a:p>
            <a:endParaRPr lang="cs-CZ"/>
          </a:p>
        </p:txBody>
      </p:sp>
      <p:sp>
        <p:nvSpPr>
          <p:cNvPr id="21515" name="Line 11"/>
          <p:cNvSpPr>
            <a:spLocks noChangeShapeType="1"/>
          </p:cNvSpPr>
          <p:nvPr/>
        </p:nvSpPr>
        <p:spPr bwMode="auto">
          <a:xfrm>
            <a:off x="2916238" y="3068638"/>
            <a:ext cx="3024187" cy="1655762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headEnd/>
            <a:tailEnd type="triangle" w="med" len="med"/>
          </a:ln>
          <a:effectLst/>
        </p:spPr>
        <p:txBody>
          <a:bodyPr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5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5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5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15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5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5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15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5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5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5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5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5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15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5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5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noFill/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sz="5400" dirty="0" smtClean="0">
                <a:latin typeface="Arial Black" pitchFamily="34" charset="0"/>
              </a:rPr>
              <a:t>KYSLÍK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75000">
                <a:schemeClr val="tx2">
                  <a:lumMod val="60000"/>
                  <a:lumOff val="40000"/>
                </a:schemeClr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marL="72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Pro život člověka je </a:t>
            </a:r>
            <a:r>
              <a:rPr lang="cs-CZ" sz="2400" b="1" u="sng" dirty="0" smtClean="0"/>
              <a:t>kyslík</a:t>
            </a:r>
            <a:r>
              <a:rPr lang="cs-CZ" sz="2400" b="1" i="1" dirty="0" smtClean="0"/>
              <a:t> </a:t>
            </a:r>
            <a:r>
              <a:rPr lang="cs-CZ" sz="2400" b="1" dirty="0" smtClean="0"/>
              <a:t>nejdůležitější chemickou látkou. Bez vody vydržíme několik dní, bez potravy několik týdnů, ale bez kyslíku jen několik minut.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1916832"/>
            <a:ext cx="4038600" cy="4434840"/>
          </a:xfrm>
          <a:gradFill>
            <a:gsLst>
              <a:gs pos="75000">
                <a:schemeClr val="tx2">
                  <a:lumMod val="60000"/>
                  <a:lumOff val="40000"/>
                </a:schemeClr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100000" t="100000"/>
            </a:path>
          </a:gra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marL="72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Nejvíce kyslíku se spotřebuje v průmyslu (např. při výrobě železa, ke spalování paliv, </a:t>
            </a:r>
            <a:br>
              <a:rPr lang="cs-CZ" sz="2400" b="1" dirty="0" smtClean="0"/>
            </a:br>
            <a:r>
              <a:rPr lang="cs-CZ" sz="2400" b="1" dirty="0" smtClean="0"/>
              <a:t>při sváření kovů. Kapalný slouží jako raketové palivo).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653135"/>
            <a:ext cx="2595141" cy="15841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221088"/>
            <a:ext cx="2448272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txBody>
          <a:bodyPr/>
          <a:lstStyle/>
          <a:p>
            <a:r>
              <a:rPr lang="cs-CZ" sz="5400" dirty="0" smtClean="0">
                <a:latin typeface="Arial Black" pitchFamily="34" charset="0"/>
              </a:rPr>
              <a:t>DUSÍK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48880"/>
            <a:ext cx="4618856" cy="3975720"/>
          </a:xfrm>
          <a:gradFill>
            <a:gsLst>
              <a:gs pos="75000">
                <a:schemeClr val="tx2">
                  <a:lumMod val="60000"/>
                  <a:lumOff val="40000"/>
                </a:schemeClr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path path="circle">
              <a:fillToRect l="100000" t="100000"/>
            </a:path>
          </a:gradFill>
          <a:ln>
            <a:solidFill>
              <a:schemeClr val="accent1"/>
            </a:solidFill>
          </a:ln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/>
          </a:p>
          <a:p>
            <a:pPr fontAlgn="auto">
              <a:spcAft>
                <a:spcPts val="0"/>
              </a:spcAft>
              <a:defRPr/>
            </a:pPr>
            <a:endParaRPr lang="cs-CZ" sz="900" b="1" dirty="0" smtClean="0"/>
          </a:p>
          <a:p>
            <a:pPr marL="72000" indent="0" fontAlgn="auto">
              <a:spcAft>
                <a:spcPts val="0"/>
              </a:spcAft>
              <a:defRPr/>
            </a:pPr>
            <a:r>
              <a:rPr lang="cs-CZ" sz="2800" b="1" dirty="0" smtClean="0"/>
              <a:t>  Plyn lehčí než vzduch, je nehořlavý, samotný je nedýchatelný.</a:t>
            </a:r>
          </a:p>
          <a:p>
            <a:pPr marL="72000" indent="0" fontAlgn="auto">
              <a:spcAft>
                <a:spcPts val="0"/>
              </a:spcAft>
              <a:defRPr/>
            </a:pPr>
            <a:r>
              <a:rPr lang="cs-CZ" sz="2800" b="1" dirty="0" smtClean="0"/>
              <a:t>Je  bezbarvý, bez chuti a zápachu.</a:t>
            </a:r>
          </a:p>
          <a:p>
            <a:pPr marL="72000" indent="0" fontAlgn="auto">
              <a:spcAft>
                <a:spcPts val="0"/>
              </a:spcAft>
              <a:defRPr/>
            </a:pPr>
            <a:r>
              <a:rPr lang="cs-CZ" sz="2800" b="1" dirty="0" smtClean="0"/>
              <a:t>  Tvoří asi 78 % vzduchu.</a:t>
            </a:r>
          </a:p>
          <a:p>
            <a:pPr marL="72000" indent="0" fontAlgn="auto">
              <a:spcAft>
                <a:spcPts val="0"/>
              </a:spcAft>
              <a:defRPr/>
            </a:pPr>
            <a:endParaRPr lang="cs-CZ" sz="2800" b="1" dirty="0" smtClean="0"/>
          </a:p>
          <a:p>
            <a:pPr marL="72000" indent="0" fontAlgn="auto">
              <a:spcAft>
                <a:spcPts val="0"/>
              </a:spcAft>
              <a:defRPr/>
            </a:pPr>
            <a:r>
              <a:rPr lang="cs-CZ" sz="2800" b="1" dirty="0" smtClean="0"/>
              <a:t>VYUŽITÍ:</a:t>
            </a:r>
          </a:p>
          <a:p>
            <a:pPr marL="72000" indent="0">
              <a:defRPr/>
            </a:pPr>
            <a:r>
              <a:rPr lang="cs-CZ" sz="2800" b="1" dirty="0" smtClean="0"/>
              <a:t>jako chladivo (např.  hluboké zmrazení potravin)</a:t>
            </a:r>
          </a:p>
          <a:p>
            <a:pPr marL="72000" indent="0" fontAlgn="auto">
              <a:spcAft>
                <a:spcPts val="0"/>
              </a:spcAft>
              <a:defRPr/>
            </a:pPr>
            <a:endParaRPr lang="cs-CZ" sz="2800" b="1" dirty="0" smtClean="0"/>
          </a:p>
          <a:p>
            <a:pPr marL="72000" indent="0" fontAlgn="auto">
              <a:spcAft>
                <a:spcPts val="0"/>
              </a:spcAft>
              <a:buNone/>
              <a:defRPr/>
            </a:pPr>
            <a:endParaRPr lang="cs-CZ" sz="2800" b="1" dirty="0" smtClean="0"/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2" cstate="print"/>
          <a:srcRect l="44740" b="18053"/>
          <a:stretch>
            <a:fillRect/>
          </a:stretch>
        </p:blipFill>
        <p:spPr bwMode="auto">
          <a:xfrm>
            <a:off x="5580112" y="2636912"/>
            <a:ext cx="2643188" cy="3375025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txBody>
          <a:bodyPr/>
          <a:lstStyle/>
          <a:p>
            <a:r>
              <a:rPr lang="cs-CZ" sz="4800" smtClean="0">
                <a:latin typeface="Arial Black" pitchFamily="34" charset="0"/>
              </a:rPr>
              <a:t>VZÁCNÉ PLYNY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7188" y="1988840"/>
            <a:ext cx="4138612" cy="4654848"/>
          </a:xfrm>
          <a:gradFill flip="none" rotWithShape="1">
            <a:gsLst>
              <a:gs pos="0">
                <a:schemeClr val="bg2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2700000" scaled="1"/>
            <a:tileRect/>
          </a:gra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marL="72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rgbClr val="6666FF"/>
                </a:solidFill>
              </a:rPr>
              <a:t>HELIUM</a:t>
            </a:r>
          </a:p>
          <a:p>
            <a:pPr marL="72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- velmi lehký plyn, používal se k plnění balónů, vzducholodí – jeho nehořlavost zaručovala bezpečí před požáry. Dnes se používá v chladírenské technice 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210050" cy="4654848"/>
          </a:xfrm>
          <a:gradFill flip="none" rotWithShape="1">
            <a:gsLst>
              <a:gs pos="0">
                <a:schemeClr val="tx2">
                  <a:lumMod val="60000"/>
                  <a:lumOff val="40000"/>
                </a:schemeClr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1"/>
            <a:tileRect/>
          </a:gra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rgbClr val="6666FF"/>
                </a:solidFill>
              </a:rPr>
              <a:t>NEON</a:t>
            </a:r>
            <a:r>
              <a:rPr lang="cs-CZ" sz="2400" dirty="0" smtClean="0"/>
              <a:t>- používá se k plnění trubic,v elektrickém výboji vytváří barevné světlo –využití v reklamě</a:t>
            </a:r>
          </a:p>
          <a:p>
            <a:pPr>
              <a:lnSpc>
                <a:spcPct val="90000"/>
              </a:lnSpc>
            </a:pPr>
            <a:r>
              <a:rPr lang="cs-CZ" sz="2400" dirty="0" smtClean="0">
                <a:solidFill>
                  <a:srgbClr val="6666FF"/>
                </a:solidFill>
              </a:rPr>
              <a:t>ARGON,KRYPTON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- součástí náplně žárovek –využití při osvětlování 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/>
          </a:p>
        </p:txBody>
      </p:sp>
      <p:pic>
        <p:nvPicPr>
          <p:cNvPr id="8199" name="Picture 5"/>
          <p:cNvPicPr>
            <a:picLocks noChangeAspect="1" noChangeArrowheads="1"/>
          </p:cNvPicPr>
          <p:nvPr/>
        </p:nvPicPr>
        <p:blipFill>
          <a:blip r:embed="rId2" cstate="print"/>
          <a:srcRect t="1987" r="39687" b="30193"/>
          <a:stretch>
            <a:fillRect/>
          </a:stretch>
        </p:blipFill>
        <p:spPr bwMode="auto">
          <a:xfrm>
            <a:off x="5148064" y="4581128"/>
            <a:ext cx="3432417" cy="17719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Documents and Settings\x\Local Settings\Temporary Internet Files\Content.IE5\KYDJL9LA\MC9004280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5170304"/>
            <a:ext cx="1490785" cy="135503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txBody>
          <a:bodyPr/>
          <a:lstStyle/>
          <a:p>
            <a:r>
              <a:rPr lang="cs-CZ" sz="5400" dirty="0" smtClean="0">
                <a:latin typeface="Arial Black" pitchFamily="34" charset="0"/>
              </a:rPr>
              <a:t> </a:t>
            </a:r>
            <a:r>
              <a:rPr lang="cs-CZ" sz="4800" dirty="0" smtClean="0">
                <a:latin typeface="Arial Black" pitchFamily="34" charset="0"/>
              </a:rPr>
              <a:t>ČISTOTA OVZDUŠÍ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12543"/>
          </a:xfrm>
          <a:gradFill flip="none" rotWithShape="1">
            <a:gsLst>
              <a:gs pos="27000">
                <a:schemeClr val="tx2">
                  <a:lumMod val="60000"/>
                  <a:lumOff val="40000"/>
                  <a:alpha val="68000"/>
                </a:schemeClr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  <a:tileRect r="-100000" b="-100000"/>
          </a:gradFill>
          <a:ln>
            <a:solidFill>
              <a:schemeClr val="accent1"/>
            </a:solidFill>
          </a:ln>
        </p:spPr>
        <p:txBody>
          <a:bodyPr rtlCol="0">
            <a:normAutofit fontScale="25000" lnSpcReduction="2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dirty="0" smtClean="0"/>
              <a:t>	</a:t>
            </a:r>
            <a:endParaRPr lang="cs-CZ" sz="6000" b="1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6000" b="1" dirty="0" smtClean="0"/>
              <a:t>       </a:t>
            </a:r>
            <a:r>
              <a:rPr lang="cs-CZ" sz="8000" b="1" dirty="0" smtClean="0"/>
              <a:t>Spalování nejrůznějších látek, rostoucí průmyslová výroba, ničení tropických pralesů, rozvoj dopravy, zvyšování životní úrovně – to vše způsobuje </a:t>
            </a:r>
            <a:r>
              <a:rPr lang="cs-CZ" sz="8000" b="1" u="sng" dirty="0" smtClean="0"/>
              <a:t>znečišťování ovzduší.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8000" b="1" dirty="0" smtClean="0"/>
              <a:t>         Z těchto příčin roste obsah CO</a:t>
            </a:r>
            <a:r>
              <a:rPr lang="cs-CZ" sz="8000" b="1" baseline="-25000" dirty="0" smtClean="0"/>
              <a:t>2</a:t>
            </a:r>
            <a:r>
              <a:rPr lang="cs-CZ" sz="8000" b="1" dirty="0" smtClean="0"/>
              <a:t> </a:t>
            </a:r>
            <a:br>
              <a:rPr lang="cs-CZ" sz="8000" b="1" dirty="0" smtClean="0"/>
            </a:br>
            <a:r>
              <a:rPr lang="cs-CZ" sz="8000" b="1" dirty="0" smtClean="0"/>
              <a:t>     ve vzduchu – to působí jako sklo ve skleníku = </a:t>
            </a:r>
            <a:br>
              <a:rPr lang="cs-CZ" sz="8000" b="1" dirty="0" smtClean="0"/>
            </a:br>
            <a:r>
              <a:rPr lang="cs-CZ" sz="8000" b="1" dirty="0" smtClean="0"/>
              <a:t>     </a:t>
            </a:r>
            <a:r>
              <a:rPr lang="cs-CZ" sz="8000" b="1" u="sng" dirty="0" smtClean="0"/>
              <a:t>skleníkový efekt.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7000" b="1" u="sng" dirty="0" smtClean="0"/>
          </a:p>
          <a:p>
            <a:pPr marL="10800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7200" b="1" u="sng" dirty="0" smtClean="0"/>
              <a:t>Následky</a:t>
            </a:r>
            <a:r>
              <a:rPr lang="cs-CZ" sz="7200" b="1" dirty="0" smtClean="0"/>
              <a:t>: </a:t>
            </a:r>
          </a:p>
          <a:p>
            <a:pPr marL="72000" indent="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7200" b="1" dirty="0" smtClean="0"/>
              <a:t>  tání ledovců na pólech i ve vysokých nadmořských</a:t>
            </a:r>
            <a:br>
              <a:rPr lang="cs-CZ" sz="7200" b="1" dirty="0" smtClean="0"/>
            </a:br>
            <a:r>
              <a:rPr lang="cs-CZ" sz="7200" b="1" dirty="0" smtClean="0"/>
              <a:t>    výškách, rozmary a výkyvy počasí, oteplování moří</a:t>
            </a:r>
            <a:br>
              <a:rPr lang="cs-CZ" sz="7200" b="1" dirty="0" smtClean="0"/>
            </a:br>
            <a:r>
              <a:rPr lang="cs-CZ" sz="7200" b="1" dirty="0" smtClean="0"/>
              <a:t>    a změny mořských proudů.</a:t>
            </a:r>
            <a:endParaRPr lang="cs-CZ" sz="7200" b="1" u="sng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7200" b="1" u="sng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3000" b="1" u="sng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400" b="1" u="sng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400" b="1" dirty="0" smtClean="0"/>
          </a:p>
          <a:p>
            <a:pPr algn="ctr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4400" b="1" u="sng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400" b="1" u="sng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400" b="1" u="sng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400" b="1" u="sng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400" b="1" u="sng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400" b="1" dirty="0" smtClean="0"/>
              <a:t>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5661248"/>
            <a:ext cx="5328592" cy="307777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atin typeface="+mn-lt"/>
              </a:rPr>
              <a:t>SMOG: </a:t>
            </a:r>
            <a:r>
              <a:rPr lang="cs-CZ" sz="1400" b="1" dirty="0" smtClean="0">
                <a:latin typeface="+mn-lt"/>
              </a:rPr>
              <a:t>směs mlhy, prachu a </a:t>
            </a:r>
            <a:r>
              <a:rPr lang="cs-CZ" sz="1400" b="1" dirty="0">
                <a:latin typeface="+mn-lt"/>
              </a:rPr>
              <a:t>kouřových zplodin</a:t>
            </a:r>
          </a:p>
        </p:txBody>
      </p:sp>
      <p:pic>
        <p:nvPicPr>
          <p:cNvPr id="3076" name="Picture 4" descr="C:\Documents and Settings\x\Local Settings\Temporary Internet Files\Content.IE5\AJC9441K\MC9004372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005064"/>
            <a:ext cx="2234374" cy="223224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  </a:t>
            </a:r>
            <a:r>
              <a:rPr lang="cs-CZ" sz="4000" dirty="0" smtClean="0">
                <a:latin typeface="Arial Black" pitchFamily="34" charset="0"/>
              </a:rPr>
              <a:t>NĚKOLIK ZAJÍMAVOSTÍ</a:t>
            </a:r>
            <a:endParaRPr lang="cs-CZ" sz="40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88840"/>
            <a:ext cx="7787208" cy="4440535"/>
          </a:xfrm>
          <a:gradFill flip="none" rotWithShape="1">
            <a:gsLst>
              <a:gs pos="26000">
                <a:schemeClr val="tx2">
                  <a:lumMod val="40000"/>
                  <a:lumOff val="60000"/>
                </a:schemeClr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2700000" scaled="1"/>
            <a:tileRect/>
          </a:gradFill>
        </p:spPr>
        <p:txBody>
          <a:bodyPr numCol="1" rtlCol="0">
            <a:normAutofit/>
          </a:bodyPr>
          <a:lstStyle/>
          <a:p>
            <a:pPr fontAlgn="auto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Člověk za 70 let života nadechne 600milionkrát.</a:t>
            </a:r>
          </a:p>
          <a:p>
            <a:pPr fontAlgn="auto">
              <a:spcAft>
                <a:spcPts val="0"/>
              </a:spcAft>
              <a:buNone/>
              <a:defRPr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    Člověk vdechne a vydechne asi šest litrů vzduchu.</a:t>
            </a:r>
          </a:p>
          <a:p>
            <a:pPr fontAlgn="auto">
              <a:spcAft>
                <a:spcPts val="0"/>
              </a:spcAft>
              <a:buNone/>
              <a:defRPr/>
            </a:pPr>
            <a:endParaRPr lang="cs-CZ" b="1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    Lidské plíce rozložené na plochu by pokryly jeden   celý tenisový kurt.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    K životu člověku stačí jedna fungující plíce.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1) Co je to vzduch?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2) Z jakých plynů se skládá?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3) K čemu se využívá kyslík?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4) Jaké vlastnosti má dusík a k čemu jej využíváme?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5) Které vzácné plyny jsou ve vzduchu nejvíce zastoupeny?</a:t>
            </a:r>
          </a:p>
          <a:p>
            <a:r>
              <a:rPr lang="cs-CZ" dirty="0" smtClean="0"/>
              <a:t>…………………………………………………………………………………………………………….................</a:t>
            </a:r>
          </a:p>
          <a:p>
            <a:r>
              <a:rPr lang="cs-CZ" dirty="0" smtClean="0"/>
              <a:t>6) Jak mohou lidé zabránit znečišťování ovzduší?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hlinkClick r:id="rId2"/>
              </a:rPr>
              <a:t>http://www.</a:t>
            </a:r>
            <a:r>
              <a:rPr lang="cs-CZ" dirty="0" err="1" smtClean="0">
                <a:latin typeface="Calibri" pitchFamily="34" charset="0"/>
                <a:hlinkClick r:id="rId2"/>
              </a:rPr>
              <a:t>clker.com</a:t>
            </a:r>
            <a:r>
              <a:rPr lang="cs-CZ" dirty="0" smtClean="0">
                <a:latin typeface="Calibri" pitchFamily="34" charset="0"/>
                <a:hlinkClick r:id="rId2"/>
              </a:rPr>
              <a:t>/</a:t>
            </a:r>
            <a:r>
              <a:rPr lang="cs-CZ" dirty="0" err="1" smtClean="0">
                <a:latin typeface="Calibri" pitchFamily="34" charset="0"/>
                <a:hlinkClick r:id="rId2"/>
              </a:rPr>
              <a:t>clipart</a:t>
            </a:r>
            <a:r>
              <a:rPr lang="cs-CZ" dirty="0" smtClean="0">
                <a:latin typeface="Calibri" pitchFamily="34" charset="0"/>
                <a:hlinkClick r:id="rId2"/>
              </a:rPr>
              <a:t>-13473.html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r>
              <a:rPr lang="cs-CZ" dirty="0" smtClean="0">
                <a:latin typeface="Calibri" pitchFamily="34" charset="0"/>
                <a:hlinkClick r:id="rId3"/>
              </a:rPr>
              <a:t>http://commons.wikimedia.org/wiki/File:Nitrogen_ice_cream_0020.jpg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r>
              <a:rPr lang="cs-CZ" dirty="0" smtClean="0">
                <a:latin typeface="Calibri" pitchFamily="34" charset="0"/>
                <a:hlinkClick r:id="rId4"/>
              </a:rPr>
              <a:t>http://commons.wikimedia.org/wiki/File:Chaparral_Supercell_2.JPG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r>
              <a:rPr lang="cs-CZ" dirty="0" smtClean="0">
                <a:latin typeface="Calibri" pitchFamily="34" charset="0"/>
                <a:hlinkClick r:id="rId5"/>
              </a:rPr>
              <a:t>http://commons.wikimedia.org/wiki/File:SMAW.welding.af.ncs.jpg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r>
              <a:rPr lang="cs-CZ" dirty="0" smtClean="0"/>
              <a:t>[cit. </a:t>
            </a:r>
            <a:r>
              <a:rPr lang="cs-CZ" smtClean="0"/>
              <a:t>2012-01-20]. </a:t>
            </a:r>
            <a:endParaRPr lang="cs-CZ" dirty="0" smtClean="0"/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194</TotalTime>
  <Words>424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Vzduch</vt:lpstr>
      <vt:lpstr>SLOŽENÍ VZDUCHU</vt:lpstr>
      <vt:lpstr>KYSLÍK</vt:lpstr>
      <vt:lpstr>DUSÍK</vt:lpstr>
      <vt:lpstr>VZÁCNÉ PLYNY</vt:lpstr>
      <vt:lpstr> ČISTOTA OVZDUŠÍ</vt:lpstr>
      <vt:lpstr>  NĚKOLIK ZAJÍMAVOSTÍ</vt:lpstr>
      <vt:lpstr>Co jsme se dozvěděli?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Vzduch</dc:title>
  <dc:creator>ZŠ Tišice</dc:creator>
  <cp:lastModifiedBy>ZŠ Tišice</cp:lastModifiedBy>
  <cp:revision>22</cp:revision>
  <dcterms:created xsi:type="dcterms:W3CDTF">2012-06-27T07:26:13Z</dcterms:created>
  <dcterms:modified xsi:type="dcterms:W3CDTF">2012-06-28T14:20:51Z</dcterms:modified>
</cp:coreProperties>
</file>