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6" r:id="rId10"/>
    <p:sldId id="25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B8AD35C-568C-409E-81BE-9A44B95D260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BFE96C9-F94A-4CA0-A144-B39CA6D4D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a/Viperaberus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0/05/Viperaberus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a/ab/House_mous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obratlovci/html03/foto_024.html" TargetMode="External"/><Relationship Id="rId2" Type="http://schemas.openxmlformats.org/officeDocument/2006/relationships/hyperlink" Target="http://cs.wikipedia.org/wiki/%C4%8Clov%C4%9B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foto.iris.cz/gallery2/main.php?g2_itemId=1101&amp;g2_imageViewsIndex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1/Erinaceus_europaeus_LC0119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bedekr.zvestov.cz/fotky-Slovensky_raj/strana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ybsvaz.cz/zu/slides/Zmijeobecna.jpg" TargetMode="External"/><Relationship Id="rId3" Type="http://schemas.openxmlformats.org/officeDocument/2006/relationships/hyperlink" Target="http://cs.wikipedia.org/wiki/Soubor:Viperaberus1.jpg" TargetMode="External"/><Relationship Id="rId7" Type="http://schemas.openxmlformats.org/officeDocument/2006/relationships/hyperlink" Target="http://bedekr.zvestov.cz/Slovensky_raj/foto/img030.jpg" TargetMode="External"/><Relationship Id="rId12" Type="http://schemas.openxmlformats.org/officeDocument/2006/relationships/hyperlink" Target="http://cs.wikipedia.org/wiki/Soubor:Erinaceus_europaeus_LC0119.jpg" TargetMode="External"/><Relationship Id="rId2" Type="http://schemas.openxmlformats.org/officeDocument/2006/relationships/hyperlink" Target="http://cs.wikipedia.org/wiki/Soubor:Viperaberus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to.iris.cz/gallery2/main.php?g2_view=core.DownloadItem&amp;g2_itemId=1103&amp;g2_serialNumber=2" TargetMode="External"/><Relationship Id="rId11" Type="http://schemas.openxmlformats.org/officeDocument/2006/relationships/hyperlink" Target="http://cs.wikipedia.org/wiki/Soubor:House_mouse.jpg" TargetMode="External"/><Relationship Id="rId5" Type="http://schemas.openxmlformats.org/officeDocument/2006/relationships/hyperlink" Target="http://www.guh.cz/edu/bi/biologie_obratlovci/foto03/foto_023.jpg" TargetMode="External"/><Relationship Id="rId10" Type="http://schemas.openxmlformats.org/officeDocument/2006/relationships/hyperlink" Target="http://fotobanka.mlhovina.cz/gallery/t21201737234-fotobanka.jpg" TargetMode="External"/><Relationship Id="rId4" Type="http://schemas.openxmlformats.org/officeDocument/2006/relationships/hyperlink" Target="http://cs.wikipedia.org/wiki/Zmije_obecn%C3%A1" TargetMode="External"/><Relationship Id="rId9" Type="http://schemas.openxmlformats.org/officeDocument/2006/relationships/hyperlink" Target="http://fotime.com/foto/velke/2021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1357298"/>
            <a:ext cx="7406640" cy="147218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Zvířata v lese – zmije obecná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714620"/>
            <a:ext cx="7406640" cy="1293184"/>
          </a:xfrm>
        </p:spPr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Autor projektu: Mgr. Michaela </a:t>
            </a:r>
            <a:r>
              <a:rPr lang="cs-CZ" dirty="0" err="1" smtClean="0"/>
              <a:t>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84" y="5214950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86050" y="435769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VY_32_INOVACE_02_zmije_obecná</a:t>
            </a: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187624" y="260648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Zmije obecná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166" y="1785926"/>
            <a:ext cx="64294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Jediný jedovatý had u nás.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Plazí se pomalu.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Dosahuje délky maximálně 80 cm.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Zbarvení zmije je proměnlivé: šedé, hnědé i úplně černé.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Klikatá čára na těle.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user\AppData\Local\Microsoft\Windows\Temporary Internet Files\Content.IE5\AZ1NXUSA\MC9000840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8185" y="500042"/>
            <a:ext cx="3425815" cy="2757647"/>
          </a:xfrm>
          <a:prstGeom prst="rect">
            <a:avLst/>
          </a:prstGeom>
          <a:noFill/>
        </p:spPr>
      </p:pic>
      <p:pic>
        <p:nvPicPr>
          <p:cNvPr id="1029" name="Picture 5" descr="zmije má stejný jed jako chřestýš, ale jeho smrtelná dávka je 15 mg, zmije ho má slabých 10 mg a na jedno kousnutí ho aplikuje asi třetinu. Tahle krásná zmije ale neměla chuť nic takového udělat, ani nevyhrožovala, jen nám přešla přes cestu a o kousek dál se zastavila a nespouštěla z nás své krásné štěrbinkové oči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357694"/>
            <a:ext cx="2976584" cy="2232438"/>
          </a:xfrm>
          <a:prstGeom prst="rect">
            <a:avLst/>
          </a:prstGeom>
          <a:noFill/>
        </p:spPr>
      </p:pic>
      <p:pic>
        <p:nvPicPr>
          <p:cNvPr id="1031" name="Picture 7" descr="Zmije obecná - Vipera beru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4357694"/>
            <a:ext cx="3381362" cy="22378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života zmije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Zmije žije samotářsky.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Loví v noci.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Ve dne je možné zmiji spatřit, jak se vyhřívá na sluníčku.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Loví myši, hraboše, žáby, ještěrky, mladé ptáky, má ráda ptačí vejce.</a:t>
            </a:r>
            <a:endParaRPr lang="cs-CZ" sz="1800" dirty="0">
              <a:solidFill>
                <a:srgbClr val="0070C0"/>
              </a:solidFill>
            </a:endParaRPr>
          </a:p>
        </p:txBody>
      </p:sp>
      <p:pic>
        <p:nvPicPr>
          <p:cNvPr id="2050" name="Picture 2" descr="Soubor:Viperaberus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4000504"/>
            <a:ext cx="3643338" cy="2732504"/>
          </a:xfrm>
          <a:prstGeom prst="rect">
            <a:avLst/>
          </a:prstGeom>
          <a:noFill/>
        </p:spPr>
      </p:pic>
      <p:pic>
        <p:nvPicPr>
          <p:cNvPr id="5" name="Picture 2" descr="Zmije obecn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15272" y="428604"/>
            <a:ext cx="963583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loví zmije?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Zmije se přiblíží například k myši, sekne jedovými zuby a počká.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 Myš odběhne, ale zakrátko začne působit jed a myška zahyne.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 Zmije se vydá po její stopě, myšku čichem najde a celou ji spolkne.</a:t>
            </a:r>
          </a:p>
          <a:p>
            <a:pPr>
              <a:buNone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Zmije může spolknout i kořist mnohem širší, než je velikost její hlavy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 – dokáže široce roztáhnout tlamu.</a:t>
            </a:r>
            <a:endParaRPr lang="cs-CZ" sz="1800" dirty="0">
              <a:solidFill>
                <a:srgbClr val="0070C0"/>
              </a:solidFill>
            </a:endParaRPr>
          </a:p>
        </p:txBody>
      </p:sp>
      <p:pic>
        <p:nvPicPr>
          <p:cNvPr id="16386" name="Picture 2" descr="Soubor:Viperaberus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857488" y="3643314"/>
            <a:ext cx="4095747" cy="3071810"/>
          </a:xfrm>
          <a:prstGeom prst="rect">
            <a:avLst/>
          </a:prstGeom>
          <a:noFill/>
        </p:spPr>
      </p:pic>
      <p:pic>
        <p:nvPicPr>
          <p:cNvPr id="16388" name="Picture 4" descr="Soubor:House mous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214290"/>
            <a:ext cx="1604623" cy="11125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zmije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Zmije je plachý had, který před </a:t>
            </a:r>
            <a:r>
              <a:rPr lang="cs-CZ" sz="1800" dirty="0" smtClean="0">
                <a:solidFill>
                  <a:srgbClr val="0070C0"/>
                </a:solidFill>
                <a:hlinkClick r:id="rId2" tooltip="Člověk"/>
              </a:rPr>
              <a:t>člověkem</a:t>
            </a:r>
            <a:r>
              <a:rPr lang="cs-CZ" sz="1800" dirty="0" smtClean="0">
                <a:solidFill>
                  <a:srgbClr val="0070C0"/>
                </a:solidFill>
              </a:rPr>
              <a:t> prchá.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Zaskočena se stáčí do spirály, esovitě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stahuje přední část těla a hrozí útočníkovi,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popřípadě proti němu provádí výpady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hlavou (obvykle se zavřenou tlamou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a bez skutečného úmyslu uštknout). </a:t>
            </a:r>
          </a:p>
          <a:p>
            <a:pPr>
              <a:buNone/>
            </a:pPr>
            <a:endParaRPr lang="cs-CZ" sz="18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rgbClr val="0070C0"/>
                </a:solidFill>
              </a:rPr>
              <a:t>Uštkne však, pokud na ni šlápneme,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leckdy též v případě, když se ji </a:t>
            </a:r>
          </a:p>
          <a:p>
            <a:pPr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pokoušíme vzít do ruky.</a:t>
            </a:r>
          </a:p>
        </p:txBody>
      </p:sp>
      <p:pic>
        <p:nvPicPr>
          <p:cNvPr id="20482" name="Picture 2" descr="Plazi - Šupinatí - Zmije obecná (Vipera berus /L./)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2285992"/>
            <a:ext cx="2714625" cy="381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Zmijí jed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70C0"/>
                </a:solidFill>
              </a:rPr>
              <a:t>Zmijí jed je vysoce účinný, ovšem zmije ho má jen velmi malé množství, takže za normálních okolností život člověka neohrozí.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70C0"/>
                </a:solidFill>
              </a:rPr>
              <a:t>Vážné riziko představuje pouze pro jedince s alergií, malé děti a staré a nemocné lidi.</a:t>
            </a:r>
          </a:p>
          <a:p>
            <a:endParaRPr lang="cs-CZ" dirty="0"/>
          </a:p>
        </p:txBody>
      </p:sp>
      <p:pic>
        <p:nvPicPr>
          <p:cNvPr id="19458" name="Picture 2" descr="Zmije obecná na PP Pohorská louk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3696892"/>
            <a:ext cx="4024298" cy="3018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Nepřátelé zmije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70C0"/>
                </a:solidFill>
              </a:rPr>
              <a:t>Zmijí mláďata loví užovka hladká, čáp,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dokonce i skokan velký.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70C0"/>
                </a:solidFill>
              </a:rPr>
              <a:t>S dospělou zmijí si poradí nejenom ježek,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ale i prase divoké a někteří draví ptáci.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70C0"/>
                </a:solidFill>
              </a:rPr>
              <a:t>Člověk?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>
                <a:solidFill>
                  <a:srgbClr val="FF00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Zmije je přísně chráněná.</a:t>
            </a:r>
            <a:endParaRPr lang="cs-CZ" sz="2400" dirty="0">
              <a:solidFill>
                <a:srgbClr val="FF00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6" name="Picture 2" descr="Zmije obec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428604"/>
            <a:ext cx="1188409" cy="3524246"/>
          </a:xfrm>
          <a:prstGeom prst="rect">
            <a:avLst/>
          </a:prstGeom>
          <a:noFill/>
        </p:spPr>
      </p:pic>
      <p:pic>
        <p:nvPicPr>
          <p:cNvPr id="18436" name="Picture 4" descr="Soubor:Erinaceus europaeus LC011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95150" y="4429132"/>
            <a:ext cx="3024950" cy="22649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že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70C0"/>
                </a:solidFill>
              </a:rPr>
              <a:t>Mláďata zmije se rodí z vejce buď ještě uvnitř těla matky, nebo ihned po nakladení vajec.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70C0"/>
                </a:solidFill>
              </a:rPr>
              <a:t>Mláďata jsou samostatná, dokonce i jedovatá.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" name="Picture 2" descr="Slovenský ráj - Zmije obecná, mládě&#10;">
            <a:hlinkClick r:id="rId2" tooltip="Slovenský ráj - zpět na náhledy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2928926" y="3357573"/>
            <a:ext cx="4524358" cy="3393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 descr="C:\Users\user\AppData\Local\Microsoft\Windows\Temporary Internet Files\Content.IE5\AZ1NXUSA\MC9000840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642918"/>
            <a:ext cx="7952399" cy="6400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0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2"/>
              </a:rPr>
              <a:t>http://cs.wikipedia.org/wiki/Soubor:Viperaberus2.jpg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3"/>
              </a:rPr>
              <a:t>http://cs.wikipedia.org/wiki/Soubor:Viperaberus1.jpg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http://cs.wikipedia.org/wiki/Zmije_obecn%C3%A1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guh.cz</a:t>
            </a: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edu</a:t>
            </a: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5"/>
              </a:rPr>
              <a:t>bi</a:t>
            </a: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/biologie_obratlovci/foto03/foto_023.jpg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http://foto.iris.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cz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/gallery2/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main.php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?g2_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view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=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core.DownloadItem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&amp;g2_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itemId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=1103&amp;g2_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serialNumber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=2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http://bedekr.</a:t>
            </a:r>
            <a:r>
              <a:rPr lang="cs-CZ" sz="1200" dirty="0" err="1" smtClean="0">
                <a:solidFill>
                  <a:srgbClr val="0070C0"/>
                </a:solidFill>
                <a:hlinkClick r:id="rId7"/>
              </a:rPr>
              <a:t>zvestov.cz</a:t>
            </a: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/Slovensky_</a:t>
            </a:r>
            <a:r>
              <a:rPr lang="cs-CZ" sz="1200" dirty="0" err="1" smtClean="0">
                <a:solidFill>
                  <a:srgbClr val="0070C0"/>
                </a:solidFill>
                <a:hlinkClick r:id="rId7"/>
              </a:rPr>
              <a:t>raj</a:t>
            </a: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/foto/img030.jpg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8"/>
              </a:rPr>
              <a:t>rybsvaz.cz</a:t>
            </a: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8"/>
              </a:rPr>
              <a:t>zu</a:t>
            </a: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8"/>
              </a:rPr>
              <a:t>slides</a:t>
            </a: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8"/>
              </a:rPr>
              <a:t>Zmijeobecna.jpg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9"/>
              </a:rPr>
              <a:t>http://fotime.com/foto/velke/2021.jpg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http://fotobanka.mlhovina.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cz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gallery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/t21201737234-fotobanka.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11"/>
              </a:rPr>
              <a:t>http://cs.wikipedia.org/wiki/Soubor:House_mouse.jpg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  <a:hlinkClick r:id="rId12"/>
              </a:rPr>
              <a:t>http://cs.wikipedia.org/wiki/Soubor:Erinaceus_europaeus_LC0119.jpg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</a:rPr>
              <a:t>KHOLOVÁ, Helena, </a:t>
            </a:r>
            <a:r>
              <a:rPr lang="cs-CZ" sz="1200" dirty="0" err="1" smtClean="0">
                <a:solidFill>
                  <a:srgbClr val="0070C0"/>
                </a:solidFill>
              </a:rPr>
              <a:t>et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cs-CZ" sz="1200" dirty="0" err="1" smtClean="0">
                <a:solidFill>
                  <a:srgbClr val="0070C0"/>
                </a:solidFill>
              </a:rPr>
              <a:t>al</a:t>
            </a:r>
            <a:r>
              <a:rPr lang="cs-CZ" sz="1200" dirty="0" smtClean="0">
                <a:solidFill>
                  <a:srgbClr val="0070C0"/>
                </a:solidFill>
              </a:rPr>
              <a:t>. </a:t>
            </a:r>
            <a:r>
              <a:rPr lang="cs-CZ" sz="1200" i="1" dirty="0" smtClean="0">
                <a:solidFill>
                  <a:srgbClr val="0070C0"/>
                </a:solidFill>
              </a:rPr>
              <a:t>Přírodověda 4</a:t>
            </a:r>
            <a:r>
              <a:rPr lang="cs-CZ" sz="1200" dirty="0" smtClean="0">
                <a:solidFill>
                  <a:srgbClr val="0070C0"/>
                </a:solidFill>
              </a:rPr>
              <a:t>. 1. vydání. </a:t>
            </a:r>
            <a:r>
              <a:rPr lang="cs-CZ" sz="1200" dirty="0" err="1" smtClean="0">
                <a:solidFill>
                  <a:srgbClr val="0070C0"/>
                </a:solidFill>
              </a:rPr>
              <a:t>Všeň</a:t>
            </a:r>
            <a:r>
              <a:rPr lang="cs-CZ" sz="1200" dirty="0" smtClean="0">
                <a:solidFill>
                  <a:srgbClr val="0070C0"/>
                </a:solidFill>
              </a:rPr>
              <a:t> : Alter, 1996. V lese/ Zmije obecná, s. 2 - 56.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70C0"/>
                </a:solidFill>
              </a:rPr>
              <a:t>Zmije </a:t>
            </a:r>
            <a:r>
              <a:rPr lang="cs-CZ" sz="1200" dirty="0" err="1" smtClean="0">
                <a:solidFill>
                  <a:srgbClr val="0070C0"/>
                </a:solidFill>
              </a:rPr>
              <a:t>obecn</a:t>
            </a:r>
            <a:r>
              <a:rPr lang="cs-CZ" sz="1200" dirty="0" smtClean="0">
                <a:solidFill>
                  <a:srgbClr val="0070C0"/>
                </a:solidFill>
              </a:rPr>
              <a:t>%C3%A1. In </a:t>
            </a:r>
            <a:r>
              <a:rPr lang="cs-CZ" sz="1200" i="1" dirty="0" err="1" smtClean="0">
                <a:solidFill>
                  <a:srgbClr val="0070C0"/>
                </a:solidFill>
              </a:rPr>
              <a:t>Wikipedia</a:t>
            </a:r>
            <a:r>
              <a:rPr lang="cs-CZ" sz="1200" i="1" dirty="0" smtClean="0">
                <a:solidFill>
                  <a:srgbClr val="0070C0"/>
                </a:solidFill>
              </a:rPr>
              <a:t> : </a:t>
            </a:r>
            <a:r>
              <a:rPr lang="cs-CZ" sz="1200" i="1" dirty="0" err="1" smtClean="0">
                <a:solidFill>
                  <a:srgbClr val="0070C0"/>
                </a:solidFill>
              </a:rPr>
              <a:t>the</a:t>
            </a:r>
            <a:r>
              <a:rPr lang="cs-CZ" sz="1200" i="1" dirty="0" smtClean="0">
                <a:solidFill>
                  <a:srgbClr val="0070C0"/>
                </a:solidFill>
              </a:rPr>
              <a:t> free </a:t>
            </a:r>
            <a:r>
              <a:rPr lang="cs-CZ" sz="1200" i="1" dirty="0" err="1" smtClean="0">
                <a:solidFill>
                  <a:srgbClr val="0070C0"/>
                </a:solidFill>
              </a:rPr>
              <a:t>encyclopedia</a:t>
            </a:r>
            <a:r>
              <a:rPr lang="cs-CZ" sz="1200" dirty="0" smtClean="0">
                <a:solidFill>
                  <a:srgbClr val="0070C0"/>
                </a:solidFill>
              </a:rPr>
              <a:t> [online]. St. </a:t>
            </a:r>
            <a:r>
              <a:rPr lang="cs-CZ" sz="1200" dirty="0" err="1" smtClean="0">
                <a:solidFill>
                  <a:srgbClr val="0070C0"/>
                </a:solidFill>
              </a:rPr>
              <a:t>Petersburg</a:t>
            </a:r>
            <a:r>
              <a:rPr lang="cs-CZ" sz="1200" dirty="0" smtClean="0">
                <a:solidFill>
                  <a:srgbClr val="0070C0"/>
                </a:solidFill>
              </a:rPr>
              <a:t> (Florida) : </a:t>
            </a:r>
            <a:r>
              <a:rPr lang="cs-CZ" sz="1200" dirty="0" err="1" smtClean="0">
                <a:solidFill>
                  <a:srgbClr val="0070C0"/>
                </a:solidFill>
              </a:rPr>
              <a:t>Wikipedia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cs-CZ" sz="1200" dirty="0" err="1" smtClean="0">
                <a:solidFill>
                  <a:srgbClr val="0070C0"/>
                </a:solidFill>
              </a:rPr>
              <a:t>Foundation</a:t>
            </a:r>
            <a:r>
              <a:rPr lang="cs-CZ" sz="1200" dirty="0" smtClean="0">
                <a:solidFill>
                  <a:srgbClr val="0070C0"/>
                </a:solidFill>
              </a:rPr>
              <a:t>, 16. 3. 2005, last </a:t>
            </a:r>
            <a:r>
              <a:rPr lang="cs-CZ" sz="1200" dirty="0" err="1" smtClean="0">
                <a:solidFill>
                  <a:srgbClr val="0070C0"/>
                </a:solidFill>
              </a:rPr>
              <a:t>modified</a:t>
            </a:r>
            <a:r>
              <a:rPr lang="cs-CZ" sz="1200" dirty="0" smtClean="0">
                <a:solidFill>
                  <a:srgbClr val="0070C0"/>
                </a:solidFill>
              </a:rPr>
              <a:t> on 24. 11. 2011 [cit. 2011-11-30]. Dostupné z WWW: &lt;http://cs.wikipedia.org/wiki/Zmije_obecn%C3%A1&gt;.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na ZŠ Mladá Boleslav 17. listopadu 1325 pro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čtvrtý 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Materiál slouží jako doplněk výkladu o zmiji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obecné v rámci tématu V lese.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Materiál doporučuji prezentovat pomocí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dirty="0" err="1" smtClean="0">
                <a:solidFill>
                  <a:srgbClr val="0070C0"/>
                </a:solidFill>
              </a:rPr>
              <a:t>dataprojektoru</a:t>
            </a:r>
            <a:r>
              <a:rPr lang="cs-CZ" dirty="0" smtClean="0">
                <a:solidFill>
                  <a:srgbClr val="0070C0"/>
                </a:solidFill>
              </a:rPr>
              <a:t> nebo na monitorech žáků.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Materiál byl vytvořen a pilotován v 1. pololetí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školního roku 2011/2012.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505</TotalTime>
  <Words>477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Zvířata v lese – zmije obecná</vt:lpstr>
      <vt:lpstr>Zmije obecná</vt:lpstr>
      <vt:lpstr>Ze života zmije</vt:lpstr>
      <vt:lpstr>Jak loví zmije?</vt:lpstr>
      <vt:lpstr>Chování zmije</vt:lpstr>
      <vt:lpstr>Zmijí jed</vt:lpstr>
      <vt:lpstr>Nepřátelé zmije</vt:lpstr>
      <vt:lpstr>Víš, že …</vt:lpstr>
      <vt:lpstr>Prezentace aplikace PowerPoint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Zmije obecná</dc:title>
  <dc:creator>user</dc:creator>
  <cp:lastModifiedBy>kerdova</cp:lastModifiedBy>
  <cp:revision>29</cp:revision>
  <dcterms:created xsi:type="dcterms:W3CDTF">2011-11-29T21:14:49Z</dcterms:created>
  <dcterms:modified xsi:type="dcterms:W3CDTF">2012-03-21T12:39:17Z</dcterms:modified>
</cp:coreProperties>
</file>