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7/Schlingnatter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e/Anguida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0/05/Viperaberus1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a/Viperaberus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c/c1/CoronellaAustriaca3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3/39/Lacerta_agilis_1_(Marek_Szczepanek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guidae.jpg" TargetMode="External"/><Relationship Id="rId7" Type="http://schemas.openxmlformats.org/officeDocument/2006/relationships/hyperlink" Target="http://commons.wikimedia.org/wiki/File:CoronellaAustriaca3.jpg" TargetMode="External"/><Relationship Id="rId2" Type="http://schemas.openxmlformats.org/officeDocument/2006/relationships/hyperlink" Target="http://cs.wikipedia.org/wiki/Soubor:Schlingnat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iperaberus2.jpg" TargetMode="External"/><Relationship Id="rId5" Type="http://schemas.openxmlformats.org/officeDocument/2006/relationships/hyperlink" Target="http://cs.wikipedia.org/wiki/Soubor:Lacerta_agilis_1_(Marek_Szczepanek).jpg" TargetMode="External"/><Relationship Id="rId4" Type="http://schemas.openxmlformats.org/officeDocument/2006/relationships/hyperlink" Target="http://cs.wikipedia.org/wiki/Soubor:Viperaberus1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285728"/>
            <a:ext cx="5105400" cy="2868168"/>
          </a:xfrm>
        </p:spPr>
        <p:txBody>
          <a:bodyPr>
            <a:normAutofit/>
          </a:bodyPr>
          <a:lstStyle/>
          <a:p>
            <a:r>
              <a:rPr lang="cs-CZ" dirty="0" smtClean="0"/>
              <a:t>Zvířata v lese –test plazi 2</a:t>
            </a:r>
            <a:br>
              <a:rPr lang="cs-CZ" dirty="0" smtClean="0"/>
            </a:br>
            <a:r>
              <a:rPr lang="cs-CZ" sz="2400" dirty="0" smtClean="0"/>
              <a:t>autor projektu: Mgr. Michaela Kerdová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VY_32_INOVACE_06_test-plazi_2</a:t>
            </a:r>
          </a:p>
          <a:p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298" y="5429264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4293096"/>
            <a:ext cx="842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Vytvořeno v rámci projektu „EU peníze školám“.</a:t>
            </a:r>
          </a:p>
          <a:p>
            <a:pPr algn="ctr"/>
            <a:r>
              <a:rPr lang="cs-CZ" dirty="0"/>
              <a:t>OP VK oblast podpory 1.4 s názvem Zlepšení podmínek pro vzdělávání na základních školách.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610112"/>
          </a:xfrm>
        </p:spPr>
        <p:txBody>
          <a:bodyPr>
            <a:normAutofit lnSpcReduction="10000"/>
          </a:bodyPr>
          <a:lstStyle/>
          <a:p>
            <a:r>
              <a:rPr lang="cs-CZ" sz="1700" b="1" dirty="0" smtClean="0">
                <a:solidFill>
                  <a:schemeClr val="tx2">
                    <a:lumMod val="75000"/>
                  </a:schemeClr>
                </a:solidFill>
              </a:rPr>
              <a:t>1) Užovka hladká patří mezi</a:t>
            </a:r>
            <a:endParaRPr lang="cs-CZ" sz="16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1600" dirty="0" smtClean="0"/>
              <a:t>      a) hady</a:t>
            </a:r>
          </a:p>
          <a:p>
            <a:pPr>
              <a:buNone/>
            </a:pPr>
            <a:r>
              <a:rPr lang="cs-CZ" sz="1600" dirty="0" smtClean="0"/>
              <a:t>      b) ještěrky</a:t>
            </a:r>
          </a:p>
          <a:p>
            <a:pPr>
              <a:buNone/>
            </a:pPr>
            <a:r>
              <a:rPr lang="cs-CZ" sz="1600" dirty="0" smtClean="0"/>
              <a:t>      c) obojživelníky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2) Má užovka hladká za hlavou žluté půlměsíčky?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3) Kdy loví užovka hladká?</a:t>
            </a:r>
          </a:p>
          <a:p>
            <a:pPr>
              <a:buNone/>
            </a:pPr>
            <a:r>
              <a:rPr lang="cs-CZ" sz="1600" dirty="0" smtClean="0"/>
              <a:t>      a) ve dne    </a:t>
            </a:r>
          </a:p>
          <a:p>
            <a:pPr>
              <a:buNone/>
            </a:pPr>
            <a:r>
              <a:rPr lang="cs-CZ" sz="2000" dirty="0" smtClean="0"/>
              <a:t>     </a:t>
            </a:r>
            <a:r>
              <a:rPr lang="cs-CZ" sz="1600" dirty="0" smtClean="0"/>
              <a:t>b) v noci</a:t>
            </a:r>
          </a:p>
          <a:p>
            <a:pPr>
              <a:buNone/>
            </a:pPr>
            <a:r>
              <a:rPr lang="cs-CZ" sz="1600" dirty="0" smtClean="0"/>
              <a:t>      c) ve dne i v noci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4) Jak dlouho se stará matka užovky hladké o svá mláďata?</a:t>
            </a:r>
          </a:p>
          <a:p>
            <a:pPr>
              <a:buNone/>
            </a:pPr>
            <a:r>
              <a:rPr lang="cs-CZ" sz="1600" dirty="0" smtClean="0"/>
              <a:t>      a) týden</a:t>
            </a:r>
          </a:p>
          <a:p>
            <a:pPr>
              <a:buNone/>
            </a:pPr>
            <a:r>
              <a:rPr lang="cs-CZ" sz="1600" dirty="0" smtClean="0"/>
              <a:t>      b) měsíc</a:t>
            </a:r>
          </a:p>
          <a:p>
            <a:pPr>
              <a:buNone/>
            </a:pPr>
            <a:r>
              <a:rPr lang="cs-CZ" sz="1600" dirty="0" smtClean="0"/>
              <a:t>      c) nestará se o mláďata, jsou samostatná od narození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5602" name="Picture 2" descr="Soubor:Schlingnat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857232"/>
            <a:ext cx="3260653" cy="22969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96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46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96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2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42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92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9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0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920"/>
                            </p:stCondLst>
                            <p:childTnLst>
                              <p:par>
                                <p:cTn id="6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420"/>
                            </p:stCondLst>
                            <p:childTnLst>
                              <p:par>
                                <p:cTn id="6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920"/>
                            </p:stCondLst>
                            <p:childTnLst>
                              <p:par>
                                <p:cTn id="7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5) Je kousnutí užovky hladké jedovaté?</a:t>
            </a:r>
          </a:p>
          <a:p>
            <a:pPr>
              <a:buNone/>
            </a:pPr>
            <a:r>
              <a:rPr lang="cs-CZ" sz="1600" dirty="0" smtClean="0"/>
              <a:t>      a) ano</a:t>
            </a:r>
          </a:p>
          <a:p>
            <a:pPr>
              <a:buNone/>
            </a:pPr>
            <a:r>
              <a:rPr lang="cs-CZ" sz="1600" dirty="0" smtClean="0"/>
              <a:t>      b) ne</a:t>
            </a:r>
          </a:p>
          <a:p>
            <a:pPr>
              <a:buNone/>
            </a:pPr>
            <a:r>
              <a:rPr lang="cs-CZ" sz="1600" dirty="0" smtClean="0"/>
              <a:t>      c) jen od dospělé užovky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6) Loví slepýš křehký myši?</a:t>
            </a:r>
          </a:p>
          <a:p>
            <a:endParaRPr lang="cs-CZ" sz="1600" b="1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7) Patří slepýš mezi hady?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8) Kolik nohou má slepýš křehký?</a:t>
            </a:r>
          </a:p>
          <a:p>
            <a:pPr>
              <a:buNone/>
            </a:pPr>
            <a:r>
              <a:rPr lang="cs-CZ" sz="1600" dirty="0" smtClean="0"/>
              <a:t>      a) jednu</a:t>
            </a:r>
          </a:p>
          <a:p>
            <a:pPr>
              <a:buNone/>
            </a:pPr>
            <a:r>
              <a:rPr lang="cs-CZ" sz="1600" dirty="0" smtClean="0"/>
              <a:t>      b) ani jednu</a:t>
            </a:r>
          </a:p>
          <a:p>
            <a:pPr>
              <a:buNone/>
            </a:pPr>
            <a:r>
              <a:rPr lang="cs-CZ" sz="1600" dirty="0" smtClean="0"/>
              <a:t>      c) čtyři</a:t>
            </a:r>
            <a:endParaRPr lang="cs-CZ" sz="1600" dirty="0"/>
          </a:p>
        </p:txBody>
      </p:sp>
      <p:pic>
        <p:nvPicPr>
          <p:cNvPr id="24578" name="Picture 2" descr="Soubor:Anguida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2643182"/>
            <a:ext cx="4381484" cy="32735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36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86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6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12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62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120"/>
                            </p:stCondLst>
                            <p:childTnLst>
                              <p:par>
                                <p:cTn id="5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9)  Je zmije obecná </a:t>
            </a:r>
            <a:r>
              <a:rPr lang="cs-CZ" sz="1600" b="1" u="sng" dirty="0" smtClean="0">
                <a:solidFill>
                  <a:schemeClr val="tx2">
                    <a:lumMod val="75000"/>
                  </a:schemeClr>
                </a:solidFill>
              </a:rPr>
              <a:t>jediný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 jedovatý had u nás?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10) Jsou mláďata zmije obecné jedovatá?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11) Kde má zmije jed?</a:t>
            </a:r>
          </a:p>
          <a:p>
            <a:pPr>
              <a:buNone/>
            </a:pPr>
            <a:r>
              <a:rPr lang="cs-CZ" sz="1600" dirty="0" smtClean="0"/>
              <a:t>      a) v kůži</a:t>
            </a:r>
          </a:p>
          <a:p>
            <a:pPr>
              <a:buNone/>
            </a:pPr>
            <a:r>
              <a:rPr lang="cs-CZ" sz="1600" dirty="0" smtClean="0"/>
              <a:t>      b) v zubech</a:t>
            </a:r>
          </a:p>
          <a:p>
            <a:pPr>
              <a:buNone/>
            </a:pPr>
            <a:r>
              <a:rPr lang="cs-CZ" sz="1600" dirty="0" smtClean="0"/>
              <a:t>      c) v jazyku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12) Mezi nejznámější nepřátele zmije obecné patří:</a:t>
            </a:r>
          </a:p>
          <a:p>
            <a:pPr>
              <a:buNone/>
            </a:pPr>
            <a:r>
              <a:rPr lang="cs-CZ" sz="1600" dirty="0" smtClean="0"/>
              <a:t>      a) veverka</a:t>
            </a:r>
          </a:p>
          <a:p>
            <a:pPr>
              <a:buNone/>
            </a:pPr>
            <a:r>
              <a:rPr lang="cs-CZ" sz="1600" dirty="0" smtClean="0"/>
              <a:t>      b) ježek</a:t>
            </a:r>
          </a:p>
          <a:p>
            <a:pPr>
              <a:buNone/>
            </a:pPr>
            <a:r>
              <a:rPr lang="cs-CZ" sz="1600" dirty="0" smtClean="0"/>
              <a:t>      c) datel</a:t>
            </a:r>
          </a:p>
        </p:txBody>
      </p:sp>
      <p:pic>
        <p:nvPicPr>
          <p:cNvPr id="23554" name="Picture 2" descr="Soubor:Viperaberus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1500174"/>
            <a:ext cx="3548034" cy="26610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2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2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2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80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3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800"/>
                            </p:stCondLst>
                            <p:childTnLst>
                              <p:par>
                                <p:cTn id="5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82442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sz="1600" dirty="0" smtClean="0"/>
          </a:p>
          <a:p>
            <a:r>
              <a:rPr lang="cs-CZ" sz="2300" b="1" dirty="0" smtClean="0">
                <a:solidFill>
                  <a:schemeClr val="tx2">
                    <a:lumMod val="75000"/>
                  </a:schemeClr>
                </a:solidFill>
              </a:rPr>
              <a:t>13) Zmije obecná je:</a:t>
            </a:r>
          </a:p>
          <a:p>
            <a:pPr>
              <a:buNone/>
            </a:pPr>
            <a:r>
              <a:rPr lang="cs-CZ" sz="2300" dirty="0" smtClean="0"/>
              <a:t>      a) denní živočich</a:t>
            </a:r>
          </a:p>
          <a:p>
            <a:pPr>
              <a:buNone/>
            </a:pPr>
            <a:r>
              <a:rPr lang="cs-CZ" sz="2300" dirty="0" smtClean="0"/>
              <a:t>      b) noční živočich</a:t>
            </a:r>
          </a:p>
          <a:p>
            <a:pPr>
              <a:buNone/>
            </a:pPr>
            <a:r>
              <a:rPr lang="cs-CZ" sz="2300" dirty="0" smtClean="0"/>
              <a:t>      c) na denní době nezáleží, loví ve dne i v noci</a:t>
            </a:r>
          </a:p>
          <a:p>
            <a:pPr>
              <a:buNone/>
            </a:pPr>
            <a:endParaRPr lang="cs-CZ" sz="2300" dirty="0" smtClean="0"/>
          </a:p>
          <a:p>
            <a:pPr>
              <a:buNone/>
            </a:pPr>
            <a:endParaRPr lang="cs-CZ" sz="2300" dirty="0" smtClean="0"/>
          </a:p>
          <a:p>
            <a:r>
              <a:rPr lang="cs-CZ" sz="2300" b="1" dirty="0" smtClean="0">
                <a:solidFill>
                  <a:schemeClr val="tx2">
                    <a:lumMod val="75000"/>
                  </a:schemeClr>
                </a:solidFill>
              </a:rPr>
              <a:t> 14) Čím se živí mláďata zmije obecné a užovky hladké?</a:t>
            </a:r>
          </a:p>
          <a:p>
            <a:pPr>
              <a:buNone/>
            </a:pPr>
            <a:endParaRPr lang="cs-CZ" sz="2300" dirty="0" smtClean="0"/>
          </a:p>
          <a:p>
            <a:pPr>
              <a:buNone/>
            </a:pPr>
            <a:endParaRPr lang="cs-CZ" sz="2300" dirty="0" smtClean="0"/>
          </a:p>
          <a:p>
            <a:r>
              <a:rPr lang="cs-CZ" sz="2300" b="1" dirty="0" smtClean="0">
                <a:solidFill>
                  <a:schemeClr val="tx2">
                    <a:lumMod val="75000"/>
                  </a:schemeClr>
                </a:solidFill>
              </a:rPr>
              <a:t>15) K čemu slouží zuby užovkám?</a:t>
            </a:r>
          </a:p>
          <a:p>
            <a:pPr>
              <a:buNone/>
            </a:pPr>
            <a:r>
              <a:rPr lang="cs-CZ" sz="2300" dirty="0" smtClean="0"/>
              <a:t>      a) k usmrcení kořisti</a:t>
            </a:r>
          </a:p>
          <a:p>
            <a:pPr>
              <a:buNone/>
            </a:pPr>
            <a:r>
              <a:rPr lang="cs-CZ" sz="2300" dirty="0" smtClean="0"/>
              <a:t>      b) k rozkousání kořisti</a:t>
            </a:r>
          </a:p>
          <a:p>
            <a:pPr>
              <a:buNone/>
            </a:pPr>
            <a:r>
              <a:rPr lang="cs-CZ" sz="2300" dirty="0" smtClean="0"/>
              <a:t>      c) k uchvácení a zadržení kořisti</a:t>
            </a:r>
          </a:p>
          <a:p>
            <a:pPr>
              <a:buNone/>
            </a:pPr>
            <a:endParaRPr lang="cs-CZ" sz="2300" dirty="0" smtClean="0"/>
          </a:p>
          <a:p>
            <a:endParaRPr lang="cs-CZ" sz="2300" dirty="0" smtClean="0"/>
          </a:p>
          <a:p>
            <a:r>
              <a:rPr lang="cs-CZ" sz="2300" b="1" dirty="0" smtClean="0">
                <a:solidFill>
                  <a:schemeClr val="tx2">
                    <a:lumMod val="75000"/>
                  </a:schemeClr>
                </a:solidFill>
              </a:rPr>
              <a:t>16) Je ještěrka obecná nejčastější kořistí užovky hladké?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  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22530" name="Picture 2" descr="Soubor:Viperaberus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785794"/>
            <a:ext cx="2547955" cy="1910966"/>
          </a:xfrm>
          <a:prstGeom prst="rect">
            <a:avLst/>
          </a:prstGeom>
          <a:noFill/>
        </p:spPr>
      </p:pic>
      <p:pic>
        <p:nvPicPr>
          <p:cNvPr id="22532" name="Picture 4" descr="File:CoronellaAustriaca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5" y="3476953"/>
            <a:ext cx="2536749" cy="1702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72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22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72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80"/>
                            </p:stCondLst>
                            <p:childTnLst>
                              <p:par>
                                <p:cTn id="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8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80"/>
                            </p:stCondLst>
                            <p:childTnLst>
                              <p:par>
                                <p:cTn id="5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7" dur="8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8" dur="8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8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900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5038740"/>
          </a:xfrm>
        </p:spPr>
        <p:txBody>
          <a:bodyPr>
            <a:normAutofit lnSpcReduction="10000"/>
          </a:bodyPr>
          <a:lstStyle/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17) Čím se živí ještěrka obecná?</a:t>
            </a:r>
          </a:p>
          <a:p>
            <a:pPr>
              <a:buNone/>
            </a:pPr>
            <a:r>
              <a:rPr lang="cs-CZ" sz="1600" dirty="0" smtClean="0"/>
              <a:t>      a) hmyzem</a:t>
            </a:r>
          </a:p>
          <a:p>
            <a:pPr>
              <a:buNone/>
            </a:pPr>
            <a:r>
              <a:rPr lang="cs-CZ" sz="1600" dirty="0" smtClean="0"/>
              <a:t>      b) semeny rostlin</a:t>
            </a:r>
          </a:p>
          <a:p>
            <a:pPr>
              <a:buNone/>
            </a:pPr>
            <a:r>
              <a:rPr lang="cs-CZ" sz="1600" dirty="0" smtClean="0"/>
              <a:t>      c) loví malé myši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18) Kolik prstů na noze má ještěrka?</a:t>
            </a:r>
          </a:p>
          <a:p>
            <a:pPr>
              <a:buNone/>
            </a:pPr>
            <a:r>
              <a:rPr lang="cs-CZ" sz="1600" dirty="0" smtClean="0"/>
              <a:t>      a) 3</a:t>
            </a:r>
          </a:p>
          <a:p>
            <a:pPr>
              <a:buNone/>
            </a:pPr>
            <a:r>
              <a:rPr lang="cs-CZ" sz="1600" dirty="0" smtClean="0"/>
              <a:t>      b) 4</a:t>
            </a:r>
          </a:p>
          <a:p>
            <a:pPr>
              <a:buNone/>
            </a:pPr>
            <a:r>
              <a:rPr lang="cs-CZ" sz="1600" dirty="0" smtClean="0"/>
              <a:t>      c) 5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19) Vyjmenuj dva plazy, kteří v případě nebezpečí odlamují část ocásku, aby    zmátli nepřítele.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20) K čemu má ještěrka obecná dlouhé drápky na prstech?</a:t>
            </a:r>
          </a:p>
          <a:p>
            <a:pPr>
              <a:buNone/>
            </a:pPr>
            <a:r>
              <a:rPr lang="cs-CZ" sz="1600" dirty="0" smtClean="0"/>
              <a:t>      a) k usmrcení kořisti</a:t>
            </a:r>
          </a:p>
          <a:p>
            <a:pPr>
              <a:buNone/>
            </a:pPr>
            <a:r>
              <a:rPr lang="cs-CZ" sz="1600" dirty="0" smtClean="0"/>
              <a:t>      b) k snadnějšímu pohybu po kamenech a skalách</a:t>
            </a:r>
          </a:p>
          <a:p>
            <a:pPr>
              <a:buNone/>
            </a:pPr>
            <a:r>
              <a:rPr lang="cs-CZ" sz="1600" dirty="0" smtClean="0"/>
              <a:t>      c) k vyhrabávání úkrytu</a:t>
            </a:r>
          </a:p>
          <a:p>
            <a:pPr>
              <a:buNone/>
            </a:pPr>
            <a:endParaRPr lang="cs-CZ" sz="1600" dirty="0"/>
          </a:p>
        </p:txBody>
      </p:sp>
      <p:sp>
        <p:nvSpPr>
          <p:cNvPr id="5" name="Veselý obličej 4"/>
          <p:cNvSpPr/>
          <p:nvPr/>
        </p:nvSpPr>
        <p:spPr>
          <a:xfrm>
            <a:off x="4429124" y="6072206"/>
            <a:ext cx="500066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506" name="Picture 2" descr="Soubor:Lacerta agilis 1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142984"/>
            <a:ext cx="4310914" cy="28575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00628" y="621508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Konec testu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62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12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62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4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74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40"/>
                            </p:stCondLst>
                            <p:childTnLst>
                              <p:par>
                                <p:cTn id="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880"/>
                            </p:stCondLst>
                            <p:childTnLst>
                              <p:par>
                                <p:cTn id="6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38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880"/>
                            </p:stCondLst>
                            <p:childTnLst>
                              <p:par>
                                <p:cTn id="6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výsledky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rgbClr val="FF0000"/>
                </a:solidFill>
              </a:rPr>
              <a:t>1 a)</a:t>
            </a:r>
            <a:r>
              <a:rPr lang="cs-CZ" sz="2000" dirty="0" smtClean="0"/>
              <a:t> Užovka hladká patří mezi hady.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NE</a:t>
            </a:r>
            <a:r>
              <a:rPr lang="cs-CZ" sz="2000" dirty="0" smtClean="0"/>
              <a:t> Žluté půlměsíčky za hlavou má užovka obojková.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3 a) </a:t>
            </a:r>
            <a:r>
              <a:rPr lang="cs-CZ" sz="2000" dirty="0" smtClean="0"/>
              <a:t>Užovka hladká loví ve dne.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4 c)</a:t>
            </a:r>
            <a:r>
              <a:rPr lang="cs-CZ" sz="2000" dirty="0" smtClean="0"/>
              <a:t> O mláďata se užovka hladká nestará, jsou samostatná od narození.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5 b) </a:t>
            </a:r>
            <a:r>
              <a:rPr lang="cs-CZ" sz="2000" dirty="0" smtClean="0"/>
              <a:t>Kousnutí užovky hladké není jedovaté.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6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NE</a:t>
            </a:r>
            <a:r>
              <a:rPr lang="cs-CZ" sz="2000" dirty="0" smtClean="0"/>
              <a:t> Potravou slepýše je hmyz, červi, slimáci.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7 NE </a:t>
            </a:r>
            <a:r>
              <a:rPr lang="cs-CZ" sz="2000" dirty="0" smtClean="0"/>
              <a:t>Slepýš je beznohá ještěrka.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8 b)</a:t>
            </a:r>
            <a:r>
              <a:rPr lang="cs-CZ" sz="2000" dirty="0" smtClean="0"/>
              <a:t> Nohy slepýši vývojem zakrněly, nemá ani jednu.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9 ANO </a:t>
            </a:r>
            <a:r>
              <a:rPr lang="cs-CZ" sz="2000" dirty="0" smtClean="0"/>
              <a:t>Zmije obecná je jediný jedovatý had v České republice.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10 ANO </a:t>
            </a:r>
            <a:r>
              <a:rPr lang="cs-CZ" sz="2000" dirty="0" smtClean="0"/>
              <a:t>I mláďata zmije obecné jsou jedovatá.</a:t>
            </a:r>
          </a:p>
          <a:p>
            <a:endParaRPr lang="cs-CZ" sz="1800" dirty="0" smtClean="0"/>
          </a:p>
          <a:p>
            <a:endParaRPr lang="cs-CZ" dirty="0"/>
          </a:p>
        </p:txBody>
      </p:sp>
      <p:sp>
        <p:nvSpPr>
          <p:cNvPr id="5" name="Veselý obličej 4">
            <a:hlinkClick r:id="rId2" action="ppaction://hlinksldjump"/>
          </p:cNvPr>
          <p:cNvSpPr/>
          <p:nvPr/>
        </p:nvSpPr>
        <p:spPr>
          <a:xfrm>
            <a:off x="6786578" y="785794"/>
            <a:ext cx="1000132" cy="114300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6786578" y="6143644"/>
            <a:ext cx="1714512" cy="428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929454" y="1214422"/>
            <a:ext cx="714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hlinkClick r:id="rId2" action="ppaction://hlinksldjump"/>
              </a:rPr>
              <a:t>Zpět na otázku.</a:t>
            </a:r>
            <a:endParaRPr lang="cs-CZ" sz="1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86578" y="6215082"/>
            <a:ext cx="107157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hlinkClick r:id="rId3" action="ppaction://hlinksldjump"/>
              </a:rPr>
              <a:t>pokračovat</a:t>
            </a:r>
            <a:endParaRPr lang="cs-CZ" sz="1050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11 b)</a:t>
            </a:r>
            <a:r>
              <a:rPr lang="cs-CZ" sz="2000" dirty="0" smtClean="0"/>
              <a:t> Zmije obecná má jed v zubech.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12 b)</a:t>
            </a:r>
            <a:r>
              <a:rPr lang="cs-CZ" sz="2000" dirty="0" smtClean="0"/>
              <a:t> Nejznámějším nepřítelem zmije obecné je ježek obecný.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13 b) </a:t>
            </a:r>
            <a:r>
              <a:rPr lang="cs-CZ" sz="2000" dirty="0" smtClean="0"/>
              <a:t>Zmije obecná je noční živočich, loví v noci.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14   </a:t>
            </a:r>
            <a:r>
              <a:rPr lang="cs-CZ" sz="2000" dirty="0" smtClean="0"/>
              <a:t>Mláďata užovky hladké a zmije obecné se živí </a:t>
            </a:r>
            <a:r>
              <a:rPr lang="cs-CZ" sz="2000" dirty="0" smtClean="0">
                <a:solidFill>
                  <a:srgbClr val="FF0000"/>
                </a:solidFill>
              </a:rPr>
              <a:t>hmyzem</a:t>
            </a:r>
            <a:r>
              <a:rPr lang="cs-CZ" sz="2000" dirty="0" smtClean="0"/>
              <a:t>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15 c) </a:t>
            </a:r>
            <a:r>
              <a:rPr lang="cs-CZ" sz="2000" dirty="0" smtClean="0"/>
              <a:t>Zuby užovkám slouží k uchvácení a zadržení kořisti.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16 ANO</a:t>
            </a:r>
            <a:r>
              <a:rPr lang="cs-CZ" sz="2000" dirty="0" smtClean="0"/>
              <a:t> Ještěrka obecná je nejčastější kořistí užovky hladké.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17 a) </a:t>
            </a:r>
            <a:r>
              <a:rPr lang="cs-CZ" sz="2000" dirty="0" smtClean="0"/>
              <a:t>Ještěrka obecná se živí hmyzem.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18 c)</a:t>
            </a:r>
            <a:r>
              <a:rPr lang="cs-CZ" sz="2000" dirty="0" smtClean="0"/>
              <a:t> Ještěrka obecná má na každé noze pět prstů.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19   Slepýš křehký a ještěrka obecná</a:t>
            </a:r>
            <a:r>
              <a:rPr lang="cs-CZ" sz="2000" dirty="0" smtClean="0"/>
              <a:t> při napadení odlomí část ocásku, aby zmátli nepřítele.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20 b) </a:t>
            </a:r>
            <a:r>
              <a:rPr lang="cs-CZ" sz="2000" dirty="0" smtClean="0"/>
              <a:t>Dlouhé drápky na prstech slouží ještěrce k snadnějšímu pohybu po kamenech a skalách</a:t>
            </a:r>
            <a:r>
              <a:rPr lang="cs-CZ" sz="1800" dirty="0" smtClean="0"/>
              <a:t>.</a:t>
            </a:r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6858016" y="642918"/>
            <a:ext cx="1000132" cy="121444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6858016" y="6072206"/>
            <a:ext cx="1714512" cy="5000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858016" y="1142984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hlinkClick r:id="rId2" action="ppaction://hlinksldjump"/>
              </a:rPr>
              <a:t>Zpět na otázku.</a:t>
            </a:r>
            <a:endParaRPr lang="cs-CZ" sz="1000" dirty="0"/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6786578" y="6215082"/>
            <a:ext cx="85725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hlinkClick r:id="rId3" action="ppaction://hlinksldjump"/>
              </a:rPr>
              <a:t>pokračovat</a:t>
            </a:r>
            <a:endParaRPr lang="cs-CZ" sz="105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7239000" cy="6098570"/>
          </a:xfrm>
        </p:spPr>
        <p:txBody>
          <a:bodyPr numCol="2">
            <a:no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1) Užovka hladká patří mezi</a:t>
            </a:r>
          </a:p>
          <a:p>
            <a:pPr>
              <a:buNone/>
            </a:pPr>
            <a:r>
              <a:rPr lang="cs-CZ" sz="1600" dirty="0" smtClean="0"/>
              <a:t>      a) hady</a:t>
            </a:r>
          </a:p>
          <a:p>
            <a:pPr>
              <a:buNone/>
            </a:pPr>
            <a:r>
              <a:rPr lang="cs-CZ" sz="1600" dirty="0" smtClean="0"/>
              <a:t>      b) ještěrky</a:t>
            </a:r>
          </a:p>
          <a:p>
            <a:pPr>
              <a:buNone/>
            </a:pPr>
            <a:r>
              <a:rPr lang="cs-CZ" sz="1600" dirty="0" smtClean="0"/>
              <a:t>      c) obojživelníky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2) Má užovka hladká za hlavou žluté půlměsíčky?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3) Kdy loví užovka hladká?</a:t>
            </a:r>
          </a:p>
          <a:p>
            <a:pPr>
              <a:buNone/>
            </a:pPr>
            <a:r>
              <a:rPr lang="cs-CZ" sz="1600" dirty="0" smtClean="0"/>
              <a:t>      a) ve dne    </a:t>
            </a:r>
          </a:p>
          <a:p>
            <a:pPr>
              <a:buNone/>
            </a:pPr>
            <a:r>
              <a:rPr lang="cs-CZ" sz="1600" dirty="0" smtClean="0"/>
              <a:t>     b) v noci</a:t>
            </a:r>
          </a:p>
          <a:p>
            <a:pPr>
              <a:buNone/>
            </a:pPr>
            <a:r>
              <a:rPr lang="cs-CZ" sz="1600" dirty="0" smtClean="0"/>
              <a:t>      c) ve dne i v noci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4) Jak dlouho se stará matka užovky hladké o svá mláďata?</a:t>
            </a:r>
          </a:p>
          <a:p>
            <a:pPr>
              <a:buNone/>
            </a:pPr>
            <a:r>
              <a:rPr lang="cs-CZ" sz="1600" dirty="0" smtClean="0"/>
              <a:t>      a) týden</a:t>
            </a:r>
          </a:p>
          <a:p>
            <a:pPr>
              <a:buNone/>
            </a:pPr>
            <a:r>
              <a:rPr lang="cs-CZ" sz="1600" dirty="0" smtClean="0"/>
              <a:t>      b) měsíc</a:t>
            </a:r>
          </a:p>
          <a:p>
            <a:pPr>
              <a:buNone/>
            </a:pPr>
            <a:r>
              <a:rPr lang="cs-CZ" sz="1600" dirty="0" smtClean="0"/>
              <a:t>      c) nestará se o mláďata, jsou samostatná od narození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5) Je kousnutí užovky hladké jedovaté?</a:t>
            </a:r>
          </a:p>
          <a:p>
            <a:pPr>
              <a:buNone/>
            </a:pPr>
            <a:r>
              <a:rPr lang="cs-CZ" sz="1600" dirty="0" smtClean="0"/>
              <a:t>      a) ano</a:t>
            </a:r>
          </a:p>
          <a:p>
            <a:pPr>
              <a:buNone/>
            </a:pPr>
            <a:r>
              <a:rPr lang="cs-CZ" sz="1600" dirty="0" smtClean="0"/>
              <a:t>      b) ne</a:t>
            </a:r>
          </a:p>
          <a:p>
            <a:pPr>
              <a:buNone/>
            </a:pPr>
            <a:r>
              <a:rPr lang="cs-CZ" sz="1600" dirty="0" smtClean="0"/>
              <a:t>      c) jen od dospělé užovky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6) Loví slepýš křehký myši?</a:t>
            </a:r>
          </a:p>
          <a:p>
            <a:endParaRPr lang="cs-CZ" sz="1600" b="1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7) Patří slepýš mezi hady?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8) Kolik nohou má slepýš křehký?</a:t>
            </a:r>
          </a:p>
          <a:p>
            <a:pPr>
              <a:buNone/>
            </a:pPr>
            <a:r>
              <a:rPr lang="cs-CZ" sz="1600" dirty="0" smtClean="0"/>
              <a:t>      a) jednu</a:t>
            </a:r>
          </a:p>
          <a:p>
            <a:pPr>
              <a:buNone/>
            </a:pPr>
            <a:r>
              <a:rPr lang="cs-CZ" sz="1600" dirty="0" smtClean="0"/>
              <a:t>      b) ani jednu</a:t>
            </a:r>
          </a:p>
          <a:p>
            <a:pPr>
              <a:buNone/>
            </a:pPr>
            <a:r>
              <a:rPr lang="cs-CZ" sz="1600" dirty="0" smtClean="0"/>
              <a:t>      c) čtyři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9)  Je zmije obecná </a:t>
            </a:r>
            <a:r>
              <a:rPr lang="cs-CZ" sz="1600" b="1" u="sng" dirty="0" smtClean="0">
                <a:solidFill>
                  <a:schemeClr val="tx2">
                    <a:lumMod val="75000"/>
                  </a:schemeClr>
                </a:solidFill>
              </a:rPr>
              <a:t>jediný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 jedovatý had u nás?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10) Jsou mláďata zmije obecné jedovatá?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6858016" y="6072206"/>
            <a:ext cx="1000132" cy="428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357166"/>
            <a:ext cx="7239000" cy="6203642"/>
          </a:xfrm>
        </p:spPr>
        <p:txBody>
          <a:bodyPr numCol="2">
            <a:normAutofit lnSpcReduction="10000"/>
          </a:bodyPr>
          <a:lstStyle/>
          <a:p>
            <a:endParaRPr lang="cs-CZ" sz="11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11) Kde má zmije jed?</a:t>
            </a:r>
          </a:p>
          <a:p>
            <a:pPr>
              <a:buNone/>
            </a:pPr>
            <a:r>
              <a:rPr lang="cs-CZ" sz="1400" dirty="0" smtClean="0"/>
              <a:t>      a) v kůži</a:t>
            </a:r>
          </a:p>
          <a:p>
            <a:pPr>
              <a:buNone/>
            </a:pPr>
            <a:r>
              <a:rPr lang="cs-CZ" sz="1400" dirty="0" smtClean="0"/>
              <a:t>      b) v zubech</a:t>
            </a:r>
          </a:p>
          <a:p>
            <a:pPr>
              <a:buNone/>
            </a:pPr>
            <a:r>
              <a:rPr lang="cs-CZ" sz="1400" dirty="0" smtClean="0"/>
              <a:t>      c) v jazyku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12) Mezi nejznámější nepřátele zmije obecné patří:</a:t>
            </a:r>
          </a:p>
          <a:p>
            <a:pPr>
              <a:buNone/>
            </a:pPr>
            <a:r>
              <a:rPr lang="cs-CZ" sz="1400" dirty="0" smtClean="0"/>
              <a:t>      a) veverka</a:t>
            </a:r>
          </a:p>
          <a:p>
            <a:pPr>
              <a:buNone/>
            </a:pPr>
            <a:r>
              <a:rPr lang="cs-CZ" sz="1400" dirty="0" smtClean="0"/>
              <a:t>      b) ježek</a:t>
            </a:r>
          </a:p>
          <a:p>
            <a:pPr>
              <a:buNone/>
            </a:pPr>
            <a:r>
              <a:rPr lang="cs-CZ" sz="1400" dirty="0" smtClean="0"/>
              <a:t>      c) datel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13) Zmije obecná je:</a:t>
            </a:r>
          </a:p>
          <a:p>
            <a:pPr>
              <a:buNone/>
            </a:pPr>
            <a:r>
              <a:rPr lang="cs-CZ" sz="1400" dirty="0" smtClean="0"/>
              <a:t>      a) denní živočich</a:t>
            </a:r>
          </a:p>
          <a:p>
            <a:pPr>
              <a:buNone/>
            </a:pPr>
            <a:r>
              <a:rPr lang="cs-CZ" sz="1400" dirty="0" smtClean="0"/>
              <a:t>      b) noční živočich</a:t>
            </a:r>
          </a:p>
          <a:p>
            <a:pPr>
              <a:buNone/>
            </a:pPr>
            <a:r>
              <a:rPr lang="cs-CZ" sz="1400" dirty="0" smtClean="0"/>
              <a:t>      c) na denní době nezáleží, loví ve dne i v noci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 14) Čím se živí mláďata zmije obecné a užovky hladké?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15) K čemu slouží zuby užovkám?</a:t>
            </a:r>
          </a:p>
          <a:p>
            <a:pPr>
              <a:buNone/>
            </a:pPr>
            <a:r>
              <a:rPr lang="cs-CZ" sz="1400" dirty="0" smtClean="0"/>
              <a:t>      a) k usmrcení kořisti</a:t>
            </a:r>
          </a:p>
          <a:p>
            <a:pPr>
              <a:buNone/>
            </a:pPr>
            <a:r>
              <a:rPr lang="cs-CZ" sz="1400" dirty="0" smtClean="0"/>
              <a:t>      b) k rozkousání kořisti</a:t>
            </a:r>
          </a:p>
          <a:p>
            <a:pPr>
              <a:buNone/>
            </a:pPr>
            <a:r>
              <a:rPr lang="cs-CZ" sz="1400" dirty="0" smtClean="0"/>
              <a:t>      c) k uchvácení a zadržení kořisti</a:t>
            </a:r>
          </a:p>
          <a:p>
            <a:pPr>
              <a:buNone/>
            </a:pP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16) Je ještěrka obecná nejčastější kořistí užovky hladké?</a:t>
            </a:r>
          </a:p>
          <a:p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17) Čím se živí ještěrka obecná?</a:t>
            </a:r>
          </a:p>
          <a:p>
            <a:pPr>
              <a:buNone/>
            </a:pPr>
            <a:r>
              <a:rPr lang="cs-CZ" sz="1400" dirty="0" smtClean="0"/>
              <a:t>      a) hmyzem</a:t>
            </a:r>
          </a:p>
          <a:p>
            <a:pPr>
              <a:buNone/>
            </a:pPr>
            <a:r>
              <a:rPr lang="cs-CZ" sz="1400" dirty="0" smtClean="0"/>
              <a:t>      b) semeny rostlin</a:t>
            </a:r>
          </a:p>
          <a:p>
            <a:pPr>
              <a:buNone/>
            </a:pPr>
            <a:r>
              <a:rPr lang="cs-CZ" sz="1400" dirty="0" smtClean="0"/>
              <a:t>      c) loví malé myši</a:t>
            </a:r>
          </a:p>
          <a:p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18) Kolik prstů na noze má ještěrka?</a:t>
            </a:r>
          </a:p>
          <a:p>
            <a:pPr>
              <a:buNone/>
            </a:pPr>
            <a:r>
              <a:rPr lang="cs-CZ" sz="1400" dirty="0" smtClean="0"/>
              <a:t>      a) 3</a:t>
            </a:r>
          </a:p>
          <a:p>
            <a:pPr>
              <a:buNone/>
            </a:pPr>
            <a:r>
              <a:rPr lang="cs-CZ" sz="1400" dirty="0" smtClean="0"/>
              <a:t>      b) 4</a:t>
            </a:r>
          </a:p>
          <a:p>
            <a:pPr>
              <a:buNone/>
            </a:pPr>
            <a:r>
              <a:rPr lang="cs-CZ" sz="1400" dirty="0" smtClean="0"/>
              <a:t>      c) 5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19) Vyjmenuj dva plazy, kteří v případě nebezpečí odlamují část ocásku, aby    zmátli nepřítele.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20) K čemu má ještěrka obecná dlouhé drápky na prstech?</a:t>
            </a:r>
          </a:p>
          <a:p>
            <a:pPr>
              <a:buNone/>
            </a:pPr>
            <a:r>
              <a:rPr lang="cs-CZ" sz="1400" dirty="0" smtClean="0"/>
              <a:t>      a) k usmrcení kořisti</a:t>
            </a:r>
          </a:p>
          <a:p>
            <a:pPr>
              <a:buNone/>
            </a:pPr>
            <a:r>
              <a:rPr lang="cs-CZ" sz="1400" dirty="0" smtClean="0"/>
              <a:t>      b) k snadnějšímu pohybu po kamenech a skalách</a:t>
            </a:r>
          </a:p>
          <a:p>
            <a:pPr>
              <a:buNone/>
            </a:pPr>
            <a:r>
              <a:rPr lang="cs-CZ" sz="1400" dirty="0" smtClean="0"/>
              <a:t>      c) k vyhrabávání úkryt</a:t>
            </a:r>
            <a:endParaRPr lang="cs-CZ" sz="15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6429388" y="6000768"/>
            <a:ext cx="1000132" cy="428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600" dirty="0" smtClean="0"/>
          </a:p>
          <a:p>
            <a:r>
              <a:rPr lang="cs-CZ" sz="2400" dirty="0" smtClean="0">
                <a:hlinkClick r:id="rId2"/>
              </a:rPr>
              <a:t>http://cs.wikipedia.org/wiki/Soubor:Schlingnatter.jpg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http://cs.wikipedia.org/wiki/Soubor:Anguidae.jpg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http://cs.wikipedia.org/wiki/Soubor:Viperaberus1.jpg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http://cs.wikipedia.org/wiki/Soubor:Lacerta_agilis_1_(Marek_Szczepanek).jpg</a:t>
            </a:r>
            <a:endParaRPr lang="cs-CZ" sz="2400" dirty="0" smtClean="0"/>
          </a:p>
          <a:p>
            <a:r>
              <a:rPr lang="cs-CZ" sz="2400" dirty="0" smtClean="0">
                <a:hlinkClick r:id="rId6"/>
              </a:rPr>
              <a:t>http://cs.wikipedia.org/wiki/Soubor:Viperaberus2.jpg</a:t>
            </a:r>
            <a:endParaRPr lang="cs-CZ" sz="2400" dirty="0" smtClean="0"/>
          </a:p>
          <a:p>
            <a:r>
              <a:rPr lang="cs-CZ" sz="2400" dirty="0" smtClean="0">
                <a:hlinkClick r:id="rId7"/>
              </a:rPr>
              <a:t>http://commons.wikimedia.org/wiki/File:CoronellaAustriaca3.jpg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239000" cy="53127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přírodověda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 čtvrtý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ročník základní školy.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slouží k procvičení, upevnění a ověření znalostí o plazech v rámci tématu V lese. Žáci mohou pracovat ve skupinách nebo samostatně. Poté si mohou sami zkontrolovat a porovnat úspěšnost s ostatními. Je možné se pomocí hypertextových odkazů  i vrátit k otázkám a učivo znovu vysvětlit.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 školního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529</TotalTime>
  <Words>1163</Words>
  <Application>Microsoft Office PowerPoint</Application>
  <PresentationFormat>Předvádění na obrazovce (4:3)</PresentationFormat>
  <Paragraphs>224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Zvířata v lese –test plazi 2 autor projektu: Mgr. Michaela Kerdová</vt:lpstr>
      <vt:lpstr>?</vt:lpstr>
      <vt:lpstr>?</vt:lpstr>
      <vt:lpstr>?</vt:lpstr>
      <vt:lpstr>?</vt:lpstr>
      <vt:lpstr>?</vt:lpstr>
      <vt:lpstr>výsledky</vt:lpstr>
      <vt:lpstr>Prezentace aplikace PowerPoint</vt:lpstr>
      <vt:lpstr>Prezentace aplikace PowerPoint</vt:lpstr>
      <vt:lpstr>Prezentace aplikace PowerPoint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v Lese –test savci 2 autor projektu: Mgr. Michaela Kerdová</dc:title>
  <dc:creator>user</dc:creator>
  <cp:lastModifiedBy>kerdova</cp:lastModifiedBy>
  <cp:revision>50</cp:revision>
  <dcterms:created xsi:type="dcterms:W3CDTF">2011-12-29T16:44:28Z</dcterms:created>
  <dcterms:modified xsi:type="dcterms:W3CDTF">2012-01-20T15:44:56Z</dcterms:modified>
</cp:coreProperties>
</file>