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2" r:id="rId5"/>
    <p:sldId id="263" r:id="rId6"/>
    <p:sldId id="258" r:id="rId7"/>
    <p:sldId id="261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F49EE18-DFC1-4898-B924-B00C17755FC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21D6FB7-7A92-43AA-9EBA-8C8A7ECFD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5/5a/Capreolus_capreolus_2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e/Capreolus.capreolus.young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4/43/Chevreuil(brocard)-HAYE_sylvai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3/Capreolus_capreolus_Finland_200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2/22/Kid-jb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9/Srna_and_srn%C4%8D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b/b9/Capreolus_capreolus_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0/00/Deer2007-11-24_(9)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a/ab/Capreolus_capreolus_male_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3/Saut_chevreuil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5/5d/Capreolus_capreolus_(Marek_Szczepanek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0/06/Red_Deer_St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f/Red_deer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c/ce/Red_deer_2009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//upload.wikimedia.org/wikipedia/commons/2/2e/Horn_av_kronhjorten,_Nordisk_familjebok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eer2007-11-24_(9).JPG" TargetMode="External"/><Relationship Id="rId13" Type="http://schemas.openxmlformats.org/officeDocument/2006/relationships/hyperlink" Target="http://commons.wikimedia.org/wiki/File:Red_deer.jpg" TargetMode="External"/><Relationship Id="rId18" Type="http://schemas.openxmlformats.org/officeDocument/2006/relationships/hyperlink" Target="http://cs.wikipedia.org/wiki/Jelen_lesn%C3%AD" TargetMode="External"/><Relationship Id="rId3" Type="http://schemas.openxmlformats.org/officeDocument/2006/relationships/hyperlink" Target="http://commons.wikimedia.org/wiki/File:Chevreuil(brocard)-HAYE_sylvain.jpg" TargetMode="External"/><Relationship Id="rId7" Type="http://schemas.openxmlformats.org/officeDocument/2006/relationships/hyperlink" Target="http://commons.wikimedia.org/wiki/File:Capreolus_capreolus_male_p.jpg" TargetMode="External"/><Relationship Id="rId12" Type="http://schemas.openxmlformats.org/officeDocument/2006/relationships/hyperlink" Target="http://commons.wikimedia.org/wiki/File:Red_deer_2009.jpg" TargetMode="External"/><Relationship Id="rId17" Type="http://schemas.openxmlformats.org/officeDocument/2006/relationships/hyperlink" Target="http://cs.wikipedia.org/wiki/Srnec_obecn%C3%BD" TargetMode="External"/><Relationship Id="rId2" Type="http://schemas.openxmlformats.org/officeDocument/2006/relationships/hyperlink" Target="http://commons.wikimedia.org/wiki/File:Capreolus_capreolus_2_(Marek_Szczepanek).jpg" TargetMode="External"/><Relationship Id="rId16" Type="http://schemas.openxmlformats.org/officeDocument/2006/relationships/hyperlink" Target="http://commons.wikimedia.org/wiki/File:Capreolus_capreolus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id-jbk.jpg" TargetMode="External"/><Relationship Id="rId11" Type="http://schemas.openxmlformats.org/officeDocument/2006/relationships/hyperlink" Target="http://cs.wikipedia.org/wiki/Soubor:Saut_chevreuil.jpg" TargetMode="External"/><Relationship Id="rId5" Type="http://schemas.openxmlformats.org/officeDocument/2006/relationships/hyperlink" Target="http://commons.wikimedia.org/wiki/File:Capreolus_capreolus_Finland_2002.JPG" TargetMode="External"/><Relationship Id="rId15" Type="http://schemas.openxmlformats.org/officeDocument/2006/relationships/hyperlink" Target="http://cs.wikipedia.org/wiki/Soubor:Horn_av_kronhjorten,_Nordisk_familjebok.png" TargetMode="External"/><Relationship Id="rId10" Type="http://schemas.openxmlformats.org/officeDocument/2006/relationships/hyperlink" Target="http://commons.wikimedia.org/wiki/File:Capreolus_capreolus_p.jpg" TargetMode="External"/><Relationship Id="rId4" Type="http://schemas.openxmlformats.org/officeDocument/2006/relationships/hyperlink" Target="http://commons.wikimedia.org/wiki/File:Capreolus.capreolus.young.jpg" TargetMode="External"/><Relationship Id="rId9" Type="http://schemas.openxmlformats.org/officeDocument/2006/relationships/hyperlink" Target="http://commons.wikimedia.org/wiki/File:Srna_and_srn%C4%8De.jpg" TargetMode="External"/><Relationship Id="rId14" Type="http://schemas.openxmlformats.org/officeDocument/2006/relationships/hyperlink" Target="http://cs.wikipedia.org/wiki/Soubor:Red_Deer_Stag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Zvířata v Lese – srnec obecný</a:t>
            </a:r>
            <a:br>
              <a:rPr lang="cs-CZ" sz="4900" dirty="0" smtClean="0"/>
            </a:b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2700" dirty="0" smtClean="0"/>
              <a:t>VY_32_INOVACE_09_srnec_obecný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863" y="1268760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7414"/>
            <a:ext cx="871296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Srnec obecný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Samice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Mládě </a:t>
            </a:r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00298" y="2357430"/>
            <a:ext cx="3214710" cy="14287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00298" y="4000504"/>
            <a:ext cx="3214710" cy="14287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500298" y="5643578"/>
            <a:ext cx="3214710" cy="14287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File:Capreolus capreolus 2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357562"/>
            <a:ext cx="2055264" cy="1556894"/>
          </a:xfrm>
          <a:prstGeom prst="ellipse">
            <a:avLst/>
          </a:prstGeom>
          <a:noFill/>
        </p:spPr>
      </p:pic>
      <p:pic>
        <p:nvPicPr>
          <p:cNvPr id="1030" name="Picture 6" descr="File:Chevreuil(brocard)-HAYE sylvai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1785926"/>
            <a:ext cx="2178994" cy="1514450"/>
          </a:xfrm>
          <a:prstGeom prst="ellipse">
            <a:avLst/>
          </a:prstGeom>
          <a:noFill/>
        </p:spPr>
      </p:pic>
      <p:pic>
        <p:nvPicPr>
          <p:cNvPr id="1032" name="Picture 8" descr="File:Capreolus.capreolus.youn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43702" y="5000636"/>
            <a:ext cx="2125657" cy="1414890"/>
          </a:xfrm>
          <a:prstGeom prst="ellipse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358082" y="29289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srnec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29520" y="450057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srna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58082" y="60722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srnče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Srnec obecný je </a:t>
            </a:r>
            <a:r>
              <a:rPr lang="cs-CZ" sz="5400" dirty="0" smtClean="0">
                <a:solidFill>
                  <a:srgbClr val="00B0F0"/>
                </a:solidFill>
              </a:rPr>
              <a:t>savec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Srna mívá obvykle dvě mláďata.</a:t>
            </a:r>
          </a:p>
          <a:p>
            <a:endParaRPr lang="cs-CZ" sz="2400" dirty="0" smtClean="0"/>
          </a:p>
          <a:p>
            <a:r>
              <a:rPr lang="cs-CZ" sz="2400" dirty="0" smtClean="0"/>
              <a:t>Kvůli ochraně před nebezpečím (liška, draví ptáci) je ukládá dost daleko od sebe.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 prvních týdnech leží </a:t>
            </a:r>
            <a:r>
              <a:rPr lang="cs-CZ" sz="2400" dirty="0" err="1" smtClean="0"/>
              <a:t>srnčata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   bez hnutí v trávě a srna je </a:t>
            </a:r>
          </a:p>
          <a:p>
            <a:pPr>
              <a:buNone/>
            </a:pPr>
            <a:r>
              <a:rPr lang="cs-CZ" sz="2400" dirty="0" smtClean="0"/>
              <a:t>    zpovzdálí hlídá a chodí je kojit.</a:t>
            </a:r>
          </a:p>
        </p:txBody>
      </p:sp>
      <p:pic>
        <p:nvPicPr>
          <p:cNvPr id="17410" name="Picture 2" descr="File:Capreolus capreolus Finland 2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357562"/>
            <a:ext cx="3619472" cy="27146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!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POZOR!</a:t>
            </a:r>
            <a:r>
              <a:rPr lang="cs-CZ" sz="2400" dirty="0" smtClean="0"/>
              <a:t> Lidé si často myslí, že jsou takováto </a:t>
            </a:r>
            <a:r>
              <a:rPr lang="cs-CZ" sz="2400" dirty="0" err="1" smtClean="0"/>
              <a:t>srnčata</a:t>
            </a:r>
            <a:r>
              <a:rPr lang="cs-CZ" sz="2400" dirty="0" smtClean="0"/>
              <a:t> opuštěná a snaží se je zachránit.</a:t>
            </a:r>
          </a:p>
          <a:p>
            <a:pPr algn="ctr"/>
            <a:r>
              <a:rPr lang="cs-CZ" sz="2400" dirty="0" smtClean="0"/>
              <a:t>Tím je ovšem odsoudí k zbytečné smrti nebo životu v zajetí.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Když vše dobře dopadne, jsou již po dvou týdnech mláďata schopna chodit s matkou.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File:Kid-jb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0458" y="2890150"/>
            <a:ext cx="2928926" cy="2196695"/>
          </a:xfrm>
          <a:prstGeom prst="roundRect">
            <a:avLst/>
          </a:prstGeom>
          <a:noFill/>
        </p:spPr>
      </p:pic>
      <p:pic>
        <p:nvPicPr>
          <p:cNvPr id="19458" name="Picture 2" descr="File:Srna and srnč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2857496"/>
            <a:ext cx="2905092" cy="2178819"/>
          </a:xfrm>
          <a:prstGeom prst="round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možná víte…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Srnec obecný je </a:t>
            </a:r>
            <a:r>
              <a:rPr lang="cs-CZ" sz="2800" dirty="0" smtClean="0">
                <a:solidFill>
                  <a:srgbClr val="00B0F0"/>
                </a:solidFill>
              </a:rPr>
              <a:t>býložravec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Živí se trávou, větvičkami, listím, pupeny, lesními plody.</a:t>
            </a:r>
          </a:p>
          <a:p>
            <a:r>
              <a:rPr lang="cs-CZ" sz="2800" dirty="0" smtClean="0"/>
              <a:t>Má zakrnělý ocásek ukrytý v srsti a na zadečku oválnou bílou skvrnu.</a:t>
            </a:r>
            <a:endParaRPr lang="cs-CZ" sz="2800" dirty="0"/>
          </a:p>
        </p:txBody>
      </p:sp>
      <p:pic>
        <p:nvPicPr>
          <p:cNvPr id="20482" name="Picture 2" descr="File:Capreolus capreolus 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286256"/>
            <a:ext cx="3081306" cy="2318722"/>
          </a:xfrm>
          <a:prstGeom prst="rect">
            <a:avLst/>
          </a:prstGeom>
          <a:noFill/>
        </p:spPr>
      </p:pic>
      <p:pic>
        <p:nvPicPr>
          <p:cNvPr id="5" name="Picture 4" descr="File:Deer2007-11-24 (9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4286256"/>
            <a:ext cx="3000397" cy="2327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Čím se liší srnec od jelena</a:t>
            </a:r>
            <a:endParaRPr lang="cs-CZ" dirty="0"/>
          </a:p>
        </p:txBody>
      </p:sp>
      <p:pic>
        <p:nvPicPr>
          <p:cNvPr id="6" name="Picture 2" descr="File:Capreolus capreolus male 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071678"/>
            <a:ext cx="2851034" cy="3786629"/>
          </a:xfrm>
          <a:prstGeom prst="ellipse">
            <a:avLst/>
          </a:prstGeom>
          <a:noFill/>
        </p:spPr>
      </p:pic>
      <p:pic>
        <p:nvPicPr>
          <p:cNvPr id="15366" name="Picture 6" descr="Soubor:Capreolus capreolus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4214818"/>
            <a:ext cx="2976540" cy="2226456"/>
          </a:xfrm>
          <a:prstGeom prst="ellipse">
            <a:avLst/>
          </a:prstGeom>
          <a:noFill/>
        </p:spPr>
      </p:pic>
      <p:pic>
        <p:nvPicPr>
          <p:cNvPr id="15368" name="Picture 8" descr="Soubor:Saut chevreuil.jpg">
            <a:hlinkClick r:id="rId6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29322" y="1785926"/>
            <a:ext cx="2877774" cy="2143140"/>
          </a:xfrm>
          <a:prstGeom prst="ellipse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928926" y="2000240"/>
            <a:ext cx="31432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Srnec je </a:t>
            </a:r>
            <a:r>
              <a:rPr lang="cs-CZ" sz="2800" dirty="0" smtClean="0">
                <a:solidFill>
                  <a:srgbClr val="0070C0"/>
                </a:solidFill>
              </a:rPr>
              <a:t>menší</a:t>
            </a:r>
            <a:r>
              <a:rPr lang="cs-CZ" sz="2800" dirty="0" smtClean="0"/>
              <a:t> než jelen.</a:t>
            </a:r>
          </a:p>
          <a:p>
            <a:pPr algn="ctr"/>
            <a:r>
              <a:rPr lang="cs-CZ" sz="2800" dirty="0" smtClean="0"/>
              <a:t>Tělo má štíhlé a pružné – srnec dokáže dobře a vysoko skákat.</a:t>
            </a:r>
          </a:p>
          <a:p>
            <a:pPr algn="ctr"/>
            <a:r>
              <a:rPr lang="cs-CZ" sz="2800" dirty="0" smtClean="0"/>
              <a:t>Parůžky jsou mnohem </a:t>
            </a:r>
            <a:r>
              <a:rPr lang="cs-CZ" sz="2800" dirty="0" smtClean="0">
                <a:solidFill>
                  <a:srgbClr val="0070C0"/>
                </a:solidFill>
              </a:rPr>
              <a:t>menší </a:t>
            </a:r>
            <a:r>
              <a:rPr lang="cs-CZ" sz="2800" dirty="0" smtClean="0"/>
              <a:t>než u jelena.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/>
              <a:t>Jelen lesní</a:t>
            </a:r>
            <a:endParaRPr lang="cs-CZ" sz="6600" dirty="0"/>
          </a:p>
        </p:txBody>
      </p:sp>
      <p:pic>
        <p:nvPicPr>
          <p:cNvPr id="6" name="Picture 2" descr="Soubor:Red Deer Stag.jp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43050"/>
            <a:ext cx="3815460" cy="3209916"/>
          </a:xfrm>
          <a:prstGeom prst="ellipse">
            <a:avLst/>
          </a:prstGeom>
          <a:noFill/>
        </p:spPr>
      </p:pic>
      <p:pic>
        <p:nvPicPr>
          <p:cNvPr id="7" name="Picture 10" descr="File:Red deer 200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4643446"/>
            <a:ext cx="2857488" cy="2071678"/>
          </a:xfrm>
          <a:prstGeom prst="ellipse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6248" y="1857364"/>
            <a:ext cx="45005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Větší a mohutnější než srnec.</a:t>
            </a:r>
          </a:p>
          <a:p>
            <a:endParaRPr lang="cs-CZ" sz="2000" dirty="0" smtClean="0"/>
          </a:p>
          <a:p>
            <a:r>
              <a:rPr lang="cs-CZ" sz="2000" dirty="0" smtClean="0"/>
              <a:t>Velké a rozvětvené paroží.</a:t>
            </a:r>
            <a:endParaRPr lang="cs-CZ" sz="2000" dirty="0"/>
          </a:p>
        </p:txBody>
      </p:sp>
      <p:pic>
        <p:nvPicPr>
          <p:cNvPr id="18438" name="Picture 6" descr="File:Red de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7686" y="3072266"/>
            <a:ext cx="2214578" cy="2199815"/>
          </a:xfrm>
          <a:prstGeom prst="ellipse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85786" y="5072074"/>
            <a:ext cx="53578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s</a:t>
            </a:r>
            <a:r>
              <a:rPr lang="cs-CZ" sz="2000" dirty="0" smtClean="0">
                <a:solidFill>
                  <a:srgbClr val="00B050"/>
                </a:solidFill>
              </a:rPr>
              <a:t>amec 			jelen</a:t>
            </a:r>
          </a:p>
          <a:p>
            <a:endParaRPr lang="cs-CZ" sz="2000" dirty="0" smtClean="0"/>
          </a:p>
          <a:p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amice 			laň</a:t>
            </a:r>
          </a:p>
          <a:p>
            <a:endParaRPr lang="cs-CZ" sz="2000" dirty="0" smtClean="0"/>
          </a:p>
          <a:p>
            <a:r>
              <a:rPr lang="cs-CZ" sz="2000" dirty="0">
                <a:solidFill>
                  <a:srgbClr val="FF6600"/>
                </a:solidFill>
              </a:rPr>
              <a:t>m</a:t>
            </a:r>
            <a:r>
              <a:rPr lang="cs-CZ" sz="2000" dirty="0" smtClean="0">
                <a:solidFill>
                  <a:srgbClr val="FF6600"/>
                </a:solidFill>
              </a:rPr>
              <a:t>ládě 			kolouch</a:t>
            </a:r>
            <a:endParaRPr lang="cs-CZ" sz="2000" dirty="0">
              <a:solidFill>
                <a:srgbClr val="FF66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785918" y="5357826"/>
            <a:ext cx="164307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785918" y="5929330"/>
            <a:ext cx="164307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785918" y="6500834"/>
            <a:ext cx="164307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Víte, že …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U jelena i srnce má paroží pouze </a:t>
            </a:r>
            <a:r>
              <a:rPr lang="cs-CZ" sz="2400" dirty="0" smtClean="0">
                <a:solidFill>
                  <a:srgbClr val="00B0F0"/>
                </a:solidFill>
              </a:rPr>
              <a:t>samec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 zimě paroží shazují a na jaře jim dorůstá nové.</a:t>
            </a:r>
          </a:p>
          <a:p>
            <a:r>
              <a:rPr lang="cs-CZ" sz="2400" dirty="0" smtClean="0"/>
              <a:t>Přírůstkům se říká </a:t>
            </a:r>
            <a:r>
              <a:rPr lang="cs-CZ" sz="2400" dirty="0" smtClean="0">
                <a:solidFill>
                  <a:srgbClr val="00B0F0"/>
                </a:solidFill>
              </a:rPr>
              <a:t>výsady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 přibývajícím věkem samce parohy</a:t>
            </a:r>
          </a:p>
          <a:p>
            <a:pPr>
              <a:buNone/>
            </a:pPr>
            <a:r>
              <a:rPr lang="cs-CZ" sz="2400" dirty="0" smtClean="0"/>
              <a:t>    rostou a přibývají.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Jelení samci se třemi výsadami se</a:t>
            </a:r>
          </a:p>
          <a:p>
            <a:pPr>
              <a:buNone/>
            </a:pPr>
            <a:r>
              <a:rPr lang="cs-CZ" sz="2400" dirty="0" smtClean="0"/>
              <a:t>    nazývají šesteráci.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 mezi srnci můžeme najít šesteráky.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2050" name="Picture 2" descr="Soubor:Horn av kronhjorten, Nordisk familjebok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35046" y="1785926"/>
            <a:ext cx="1308954" cy="29098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29454" y="5143512"/>
            <a:ext cx="25002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1200" dirty="0" smtClean="0"/>
              <a:t>První výsada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Druhá výsada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Třetí výsada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Koruna – vrchol parohu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2396" y="4786322"/>
            <a:ext cx="142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B0F0"/>
                </a:solidFill>
              </a:rPr>
              <a:t>Paroh jelena</a:t>
            </a:r>
            <a:endParaRPr lang="cs-CZ" sz="1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400" dirty="0" smtClean="0">
                <a:hlinkClick r:id="rId2"/>
              </a:rPr>
              <a:t>http://commons.wikimedia.org/wiki/File:Capreolus_capreolus_2_(Marek_Szczepanek).jpg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http://commons.wikimedia.org/wiki/File:Chevreuil(brocard)-HAYE_sylvain.jpg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http://commons.wikimedia.org/wiki/File:Capreolus.capreolus.young.jpg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http://commons.wikimedia.org/wiki/File:Capreolus_capreolus_Finland_2002.JPG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http://commons.wikimedia.org/wiki/File:Kid-jbk.jpg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http://commons.wikimedia.org/wiki/File:Capreolus_capreolus_male_p.jpg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http://commons.wikimedia.org/wiki/File:Deer2007-11-24_(9).JPG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http://commons.wikimedia.org/wiki/File:Srna_and_srn%C4%8De.jpg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http://commons.wikimedia.org/wiki/File:Capreolus_capreolus_p.jpg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http://cs.wikipedia.org/wiki/Soubor:Saut_chevreuil.jpg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http://commons.wikimedia.org/wiki/File:Red_deer_2009.jpg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http://commons.wikimedia.org/wiki/File:Red_deer.jpg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http://cs.wikipedia.org/wiki/Soubor:Red_Deer_Stag.jpg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http://cs.wikipedia.org/wiki/Soubor:Horn_av_kronhjorten,_Nordisk_familjebok.png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http://commons.wikimedia.org/wiki/File:Capreolus_capreolus_(Marek_Szczepanek).jpg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http://cs.wikipedia.org/wiki/Srnec_obecn%C3%BD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http://cs.wikipedia.org/wiki/Jelen_lesn%C3%AD</a:t>
            </a:r>
            <a:endParaRPr lang="cs-CZ" sz="1400" dirty="0" smtClean="0"/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KHOLOVÁ, Helena,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et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4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 4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1. vydání.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Všeň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 : Alter, 1996. V lese/ Srnec obecný, s. 2 - 56.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na ZŠ Mladá Boleslav 17. listopadu 1325 pro čtvrtý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ročník základní školy.</a:t>
            </a:r>
          </a:p>
          <a:p>
            <a:endParaRPr lang="cs-CZ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Materiál slouží jako doplněk výkladu o srnci obecném a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jelenu lesním v rámci tématu V lese.</a:t>
            </a:r>
          </a:p>
          <a:p>
            <a:endParaRPr lang="cs-CZ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endParaRPr lang="cs-CZ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218</TotalTime>
  <Words>415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Zvířata v Lese – srnec obecný  VY_32_INOVACE_09_srnec_obecný </vt:lpstr>
      <vt:lpstr>Srnec obecný</vt:lpstr>
      <vt:lpstr>Srnec obecný je savec</vt:lpstr>
      <vt:lpstr>!</vt:lpstr>
      <vt:lpstr>Co už možná víte…</vt:lpstr>
      <vt:lpstr>Čím se liší srnec od jelena</vt:lpstr>
      <vt:lpstr>Jelen lesní</vt:lpstr>
      <vt:lpstr>Víte, že …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 – srnec obecný  VY_32_INOVACE_09_srnec obecný</dc:title>
  <dc:creator>user</dc:creator>
  <cp:lastModifiedBy>kerdova</cp:lastModifiedBy>
  <cp:revision>28</cp:revision>
  <dcterms:created xsi:type="dcterms:W3CDTF">2011-12-12T18:30:50Z</dcterms:created>
  <dcterms:modified xsi:type="dcterms:W3CDTF">2012-03-21T13:02:19Z</dcterms:modified>
</cp:coreProperties>
</file>