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6" r:id="rId3"/>
    <p:sldId id="257" r:id="rId4"/>
    <p:sldId id="267" r:id="rId5"/>
    <p:sldId id="258" r:id="rId6"/>
    <p:sldId id="268" r:id="rId7"/>
    <p:sldId id="259" r:id="rId8"/>
    <p:sldId id="262" r:id="rId9"/>
    <p:sldId id="269" r:id="rId10"/>
    <p:sldId id="260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328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641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2704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205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21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4192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576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1392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559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9937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165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6CA2F-0DE9-4D4E-ADDD-0291BA9920A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C0A09-4824-4949-AA31-72F33FD95A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80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wmf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79063"/>
            <a:ext cx="8637587" cy="649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6388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2602799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Jitka Vodrážková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76284" y="3645024"/>
            <a:ext cx="1701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Hello, </a:t>
            </a:r>
            <a:r>
              <a:rPr lang="cs-CZ" sz="2000" b="1" dirty="0" err="1" smtClean="0">
                <a:latin typeface="Bookman Old Style" pitchFamily="18" charset="0"/>
              </a:rPr>
              <a:t>kids</a:t>
            </a:r>
            <a:r>
              <a:rPr lang="cs-CZ" sz="2000" b="1" dirty="0" smtClean="0">
                <a:latin typeface="Bookman Old Style" pitchFamily="18" charset="0"/>
              </a:rPr>
              <a:t>!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78186" y="414908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3.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09540" y="4725144"/>
            <a:ext cx="15728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únor 2012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49767" y="3132420"/>
            <a:ext cx="4309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smtClean="0">
                <a:latin typeface="Bookman Old Style" pitchFamily="18" charset="0"/>
              </a:rPr>
              <a:t>VY_22_INOVACE_1A_33_FRUIT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19433" y="5271107"/>
            <a:ext cx="5160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Ovoce, množné číslo, </a:t>
            </a:r>
            <a:r>
              <a:rPr lang="cs-CZ" sz="1600" b="1" dirty="0" err="1" smtClean="0">
                <a:latin typeface="Bookman Old Style" pitchFamily="18" charset="0"/>
              </a:rPr>
              <a:t>this</a:t>
            </a:r>
            <a:r>
              <a:rPr lang="cs-CZ" sz="1600" b="1" dirty="0" smtClean="0">
                <a:latin typeface="Bookman Old Style" pitchFamily="18" charset="0"/>
              </a:rPr>
              <a:t>/these</a:t>
            </a:r>
            <a:endParaRPr lang="cs-CZ" sz="16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09540" y="5883449"/>
            <a:ext cx="46602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Výklad, upevnění slovní zásoby, </a:t>
            </a:r>
            <a:r>
              <a:rPr lang="cs-CZ" sz="1600" b="1" dirty="0" err="1" smtClean="0">
                <a:latin typeface="Bookman Old Style" pitchFamily="18" charset="0"/>
              </a:rPr>
              <a:t>minitest</a:t>
            </a:r>
            <a:endParaRPr lang="cs-CZ" sz="16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89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1628800"/>
            <a:ext cx="32190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Opakování názvů ovoce.</a:t>
            </a:r>
          </a:p>
          <a:p>
            <a:r>
              <a:rPr lang="cs-CZ" dirty="0" smtClean="0"/>
              <a:t>Nejdříve říct,</a:t>
            </a:r>
            <a:endParaRPr lang="cs-CZ" dirty="0"/>
          </a:p>
          <a:p>
            <a:r>
              <a:rPr lang="cs-CZ" dirty="0" smtClean="0"/>
              <a:t>po kliknutí se zobrazí další slovo.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073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chemeClr val="accent3">
              <a:lumMod val="20000"/>
              <a:lumOff val="80000"/>
            </a:schemeClr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35896" y="82508"/>
            <a:ext cx="1531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Fruit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Documents and Settings\Maminka\Local Settings\Temporary Internet Files\Content.IE5\5TLVBJT9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59" y="142825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Maminka\Local Settings\Temporary Internet Files\Content.IE5\TQ0KGVQQ\MC900335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560" y="2492896"/>
            <a:ext cx="1240876" cy="199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Maminka\Local Settings\Temporary Internet Files\Content.IE5\MKGH27C7\MC90044172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17" y="3110390"/>
            <a:ext cx="1171485" cy="117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Maminka\Local Settings\Temporary Internet Files\Content.IE5\3MWZ8ECJ\MC9002153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17" y="4307155"/>
            <a:ext cx="1183003" cy="167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Maminka\Local Settings\Temporary Internet Files\Content.IE5\5TLVBJT9\MC9001123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843" y="1704644"/>
            <a:ext cx="738307" cy="78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246" y="4716154"/>
            <a:ext cx="1377503" cy="126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85909" y="1775091"/>
            <a:ext cx="149111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chemeClr val="accent6">
                    <a:lumMod val="75000"/>
                  </a:schemeClr>
                </a:solidFill>
              </a:rPr>
              <a:t>apple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64605" y="3480470"/>
            <a:ext cx="18028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chemeClr val="accent6">
                    <a:lumMod val="75000"/>
                  </a:schemeClr>
                </a:solidFill>
              </a:rPr>
              <a:t>orange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00870" y="5144560"/>
            <a:ext cx="19303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chemeClr val="accent6">
                    <a:lumMod val="75000"/>
                  </a:schemeClr>
                </a:solidFill>
              </a:rPr>
              <a:t>banana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59749" y="1704644"/>
            <a:ext cx="13869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chemeClr val="accent6">
                    <a:lumMod val="75000"/>
                  </a:schemeClr>
                </a:solidFill>
              </a:rPr>
              <a:t>plum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44208" y="3544715"/>
            <a:ext cx="12506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solidFill>
                  <a:schemeClr val="accent6">
                    <a:lumMod val="75000"/>
                  </a:schemeClr>
                </a:solidFill>
              </a:rPr>
              <a:t>pear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44208" y="5144561"/>
            <a:ext cx="16706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</a:rPr>
              <a:t>lemon</a:t>
            </a:r>
            <a:endParaRPr lang="cs-CZ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4427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916832"/>
            <a:ext cx="422250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Tvoření vět s množným i jednotným číslem.</a:t>
            </a:r>
          </a:p>
          <a:p>
            <a:endParaRPr lang="cs-CZ" dirty="0"/>
          </a:p>
          <a:p>
            <a:r>
              <a:rPr lang="cs-CZ" dirty="0" smtClean="0"/>
              <a:t>Větu řekneme a pro kontrolu kliknout.</a:t>
            </a:r>
          </a:p>
          <a:p>
            <a:endParaRPr lang="cs-CZ" dirty="0"/>
          </a:p>
          <a:p>
            <a:r>
              <a:rPr lang="cs-CZ" dirty="0" smtClean="0"/>
              <a:t>Zobrazí se vždy 1 další věta.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89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Maminka\Local Settings\Temporary Internet Files\Content.IE5\TQ0KGVQQ\MC90044171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729" y="-19834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5586" y="620688"/>
            <a:ext cx="46519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These </a:t>
            </a:r>
            <a:r>
              <a:rPr lang="cs-CZ" sz="3200" b="1" dirty="0" err="1" smtClean="0">
                <a:solidFill>
                  <a:srgbClr val="FF0000"/>
                </a:solidFill>
              </a:rPr>
              <a:t>bananas</a:t>
            </a:r>
            <a:r>
              <a:rPr lang="cs-CZ" sz="3200" b="1" dirty="0" smtClean="0">
                <a:solidFill>
                  <a:srgbClr val="FF0000"/>
                </a:solidFill>
              </a:rPr>
              <a:t> are </a:t>
            </a:r>
            <a:r>
              <a:rPr lang="cs-CZ" sz="3200" b="1" dirty="0" err="1" smtClean="0">
                <a:solidFill>
                  <a:srgbClr val="FF0000"/>
                </a:solidFill>
              </a:rPr>
              <a:t>yellow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5805264"/>
            <a:ext cx="3121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This</a:t>
            </a:r>
            <a:r>
              <a:rPr lang="cs-CZ" sz="3200" b="1" dirty="0" smtClean="0">
                <a:solidFill>
                  <a:srgbClr val="FF0000"/>
                </a:solidFill>
              </a:rPr>
              <a:t> lemon </a:t>
            </a:r>
            <a:r>
              <a:rPr lang="cs-CZ" sz="3200" b="1" dirty="0" err="1" smtClean="0">
                <a:solidFill>
                  <a:srgbClr val="FF0000"/>
                </a:solidFill>
              </a:rPr>
              <a:t>is</a:t>
            </a:r>
            <a:r>
              <a:rPr lang="cs-CZ" sz="3200" b="1" dirty="0" smtClean="0">
                <a:solidFill>
                  <a:srgbClr val="FF0000"/>
                </a:solidFill>
              </a:rPr>
              <a:t> big.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029" name="Picture 5" descr="C:\Documents and Settings\Maminka\Local Settings\Temporary Internet Files\Content.IE5\MKGH27C7\MP900403416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793" y="4249361"/>
            <a:ext cx="3914488" cy="2608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Maminka\Local Settings\Temporary Internet Files\Content.IE5\3MWZ8ECJ\MP9004229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162" y="2670686"/>
            <a:ext cx="2072768" cy="301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Maminka\Local Settings\Temporary Internet Files\Content.IE5\MKGH27C7\MC9003585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329" y="1802920"/>
            <a:ext cx="1836115" cy="173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73951" y="2085911"/>
            <a:ext cx="43632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These </a:t>
            </a:r>
            <a:r>
              <a:rPr lang="cs-CZ" sz="3200" b="1" dirty="0" err="1" smtClean="0">
                <a:solidFill>
                  <a:srgbClr val="FF0000"/>
                </a:solidFill>
              </a:rPr>
              <a:t>oranges</a:t>
            </a:r>
            <a:r>
              <a:rPr lang="cs-CZ" sz="3200" b="1" dirty="0" smtClean="0">
                <a:solidFill>
                  <a:srgbClr val="FF0000"/>
                </a:solidFill>
              </a:rPr>
              <a:t> are </a:t>
            </a:r>
            <a:r>
              <a:rPr lang="cs-CZ" sz="3200" b="1" dirty="0" err="1" smtClean="0">
                <a:solidFill>
                  <a:srgbClr val="FF0000"/>
                </a:solidFill>
              </a:rPr>
              <a:t>small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3664586"/>
            <a:ext cx="2959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This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pear</a:t>
            </a:r>
            <a:r>
              <a:rPr lang="cs-CZ" sz="3200" b="1" dirty="0" smtClean="0">
                <a:solidFill>
                  <a:srgbClr val="FF0000"/>
                </a:solidFill>
              </a:rPr>
              <a:t>  </a:t>
            </a:r>
            <a:r>
              <a:rPr lang="cs-CZ" sz="3200" b="1" dirty="0" err="1" smtClean="0">
                <a:solidFill>
                  <a:srgbClr val="FF0000"/>
                </a:solidFill>
              </a:rPr>
              <a:t>is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red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0034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4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700808"/>
            <a:ext cx="483927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Dvě skupiny – banány a švestky</a:t>
            </a:r>
          </a:p>
          <a:p>
            <a:endParaRPr lang="cs-CZ" dirty="0"/>
          </a:p>
          <a:p>
            <a:r>
              <a:rPr lang="cs-CZ" dirty="0" smtClean="0"/>
              <a:t>Písemně sestavit dvě věty, výběr z uvedených slov</a:t>
            </a:r>
          </a:p>
          <a:p>
            <a:endParaRPr lang="cs-CZ" dirty="0"/>
          </a:p>
          <a:p>
            <a:r>
              <a:rPr lang="cs-CZ" dirty="0" smtClean="0"/>
              <a:t>Kontrola na další stránce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49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2512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Sestav věty z těchto slov: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6142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This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36247" y="1268760"/>
            <a:ext cx="8114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These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23728" y="1248228"/>
            <a:ext cx="63082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>
                <a:solidFill>
                  <a:schemeClr val="tx2">
                    <a:lumMod val="75000"/>
                  </a:schemeClr>
                </a:solidFill>
              </a:rPr>
              <a:t>b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anana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bananas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plum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plums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is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   are    </a:t>
            </a:r>
            <a:r>
              <a:rPr lang="cs-CZ" sz="2000" b="1" dirty="0" err="1" smtClean="0">
                <a:solidFill>
                  <a:schemeClr val="tx2">
                    <a:lumMod val="75000"/>
                  </a:schemeClr>
                </a:solidFill>
              </a:rPr>
              <a:t>yellow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      blue</a:t>
            </a:r>
            <a:endParaRPr lang="cs-CZ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996952"/>
            <a:ext cx="211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Tento banán je žlutý.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5085184"/>
            <a:ext cx="248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Tyto švestky jsou modré.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89539" y="2998642"/>
            <a:ext cx="2335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Tyto banány jsou žluté.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297" y="5085184"/>
            <a:ext cx="2262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Tato švestka je modrá.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85517" y="2227215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endParaRPr lang="cs-CZ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2198167"/>
            <a:ext cx="4299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5">
                    <a:lumMod val="75000"/>
                  </a:schemeClr>
                </a:solidFill>
              </a:rPr>
              <a:t>P</a:t>
            </a:r>
            <a:endParaRPr lang="cs-CZ" sz="3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57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2996952"/>
            <a:ext cx="2113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Tento banán je žlutý.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5085184"/>
            <a:ext cx="2489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Tyto švestky jsou modré.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89539" y="2998642"/>
            <a:ext cx="2335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Tyto banány jsou žluté.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297" y="5085184"/>
            <a:ext cx="2262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Tato švestka je modrá.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3568" y="2348880"/>
            <a:ext cx="25019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This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banana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is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yellow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859772" y="2318388"/>
            <a:ext cx="29815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These </a:t>
            </a:r>
            <a:r>
              <a:rPr lang="cs-CZ" sz="2000" b="1" dirty="0" err="1" smtClean="0">
                <a:solidFill>
                  <a:schemeClr val="accent5">
                    <a:lumMod val="75000"/>
                  </a:schemeClr>
                </a:solidFill>
              </a:rPr>
              <a:t>bananas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are </a:t>
            </a:r>
            <a:r>
              <a:rPr lang="cs-CZ" sz="2000" b="1" dirty="0" err="1" smtClean="0">
                <a:solidFill>
                  <a:schemeClr val="accent5">
                    <a:lumMod val="75000"/>
                  </a:schemeClr>
                </a:solidFill>
              </a:rPr>
              <a:t>yellow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cs-CZ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1893" y="4397042"/>
            <a:ext cx="25157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These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plums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are blue.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76055" y="4367548"/>
            <a:ext cx="2036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solidFill>
                  <a:schemeClr val="accent5">
                    <a:lumMod val="75000"/>
                  </a:schemeClr>
                </a:solidFill>
              </a:rPr>
              <a:t>This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5">
                    <a:lumMod val="75000"/>
                  </a:schemeClr>
                </a:solidFill>
              </a:rPr>
              <a:t>plum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5">
                    <a:lumMod val="75000"/>
                  </a:schemeClr>
                </a:solidFill>
              </a:rPr>
              <a:t>is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</a:rPr>
              <a:t> blue.</a:t>
            </a:r>
            <a:endParaRPr lang="cs-CZ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485517" y="1697621"/>
            <a:ext cx="442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  <a:endParaRPr lang="cs-CZ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1703426"/>
            <a:ext cx="4299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P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935" y="548680"/>
            <a:ext cx="738187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2987"/>
            <a:ext cx="1182687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88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781807"/>
            <a:ext cx="70153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Přiřazujeme další názvy ovoce, některé ještě neznáme, ale odhadujeme…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 každém kliknutí se zobrazí jedna spojka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035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accent3">
              <a:lumMod val="20000"/>
              <a:lumOff val="80000"/>
            </a:schemeClr>
          </a:fgClr>
          <a:bgClr>
            <a:schemeClr val="accent3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063" y="1395413"/>
            <a:ext cx="4333875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1844824"/>
            <a:ext cx="1590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raspberries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068960"/>
            <a:ext cx="9781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lemon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149080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banana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085184"/>
            <a:ext cx="880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apple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11960" y="6134759"/>
            <a:ext cx="1052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orange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24640" y="5934471"/>
            <a:ext cx="1428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pineapple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24041" y="4623519"/>
            <a:ext cx="755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pear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20272" y="3530625"/>
            <a:ext cx="1541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strawberry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20272" y="2306489"/>
            <a:ext cx="17988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Bilberries</a:t>
            </a:r>
            <a:endParaRPr lang="cs-CZ" sz="2400" dirty="0" smtClean="0"/>
          </a:p>
          <a:p>
            <a:r>
              <a:rPr lang="cs-CZ" sz="2400" dirty="0" smtClean="0"/>
              <a:t>(</a:t>
            </a:r>
            <a:r>
              <a:rPr lang="cs-CZ" sz="2400" dirty="0" err="1" smtClean="0"/>
              <a:t>Blueberries</a:t>
            </a:r>
            <a:r>
              <a:rPr lang="cs-CZ" sz="2400" dirty="0"/>
              <a:t>)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688217" y="5934471"/>
            <a:ext cx="1013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grapes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3563888" y="459735"/>
            <a:ext cx="1563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hlinkClick r:id="" action="ppaction://noaction">
                  <a:snd r:embed="rId3" name="applause.wav"/>
                </a:hlinkClick>
              </a:rPr>
              <a:t>Fruit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1029" name="Přímá spojnice 1028"/>
          <p:cNvCxnSpPr/>
          <p:nvPr/>
        </p:nvCxnSpPr>
        <p:spPr>
          <a:xfrm>
            <a:off x="1835696" y="2134052"/>
            <a:ext cx="13681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Přímá spojnice 1030"/>
          <p:cNvCxnSpPr>
            <a:stCxn id="3" idx="3"/>
          </p:cNvCxnSpPr>
          <p:nvPr/>
        </p:nvCxnSpPr>
        <p:spPr>
          <a:xfrm flipV="1">
            <a:off x="1373689" y="3299792"/>
            <a:ext cx="1328075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Přímá spojnice 1032"/>
          <p:cNvCxnSpPr/>
          <p:nvPr/>
        </p:nvCxnSpPr>
        <p:spPr>
          <a:xfrm>
            <a:off x="1419921" y="4379912"/>
            <a:ext cx="2504007" cy="705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Přímá spojnice 1034"/>
          <p:cNvCxnSpPr>
            <a:stCxn id="5" idx="3"/>
          </p:cNvCxnSpPr>
          <p:nvPr/>
        </p:nvCxnSpPr>
        <p:spPr>
          <a:xfrm flipV="1">
            <a:off x="1419921" y="4732548"/>
            <a:ext cx="2504007" cy="583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Přímá spojnice 1036"/>
          <p:cNvCxnSpPr/>
          <p:nvPr/>
        </p:nvCxnSpPr>
        <p:spPr>
          <a:xfrm flipV="1">
            <a:off x="1986164" y="3429000"/>
            <a:ext cx="2225796" cy="27057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Přímá spojnice 1038"/>
          <p:cNvCxnSpPr/>
          <p:nvPr/>
        </p:nvCxnSpPr>
        <p:spPr>
          <a:xfrm>
            <a:off x="4211960" y="4623519"/>
            <a:ext cx="360040" cy="1541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Přímá spojnice 1040"/>
          <p:cNvCxnSpPr/>
          <p:nvPr/>
        </p:nvCxnSpPr>
        <p:spPr>
          <a:xfrm>
            <a:off x="4572000" y="5024282"/>
            <a:ext cx="1800200" cy="1110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3" name="Přímá spojnice 1042"/>
          <p:cNvCxnSpPr>
            <a:endCxn id="8" idx="1"/>
          </p:cNvCxnSpPr>
          <p:nvPr/>
        </p:nvCxnSpPr>
        <p:spPr>
          <a:xfrm>
            <a:off x="5796136" y="4610745"/>
            <a:ext cx="1527905" cy="2436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Přímá spojnice 1044"/>
          <p:cNvCxnSpPr/>
          <p:nvPr/>
        </p:nvCxnSpPr>
        <p:spPr>
          <a:xfrm>
            <a:off x="6156176" y="3068960"/>
            <a:ext cx="1167865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7" name="Přímá spojnice 1046"/>
          <p:cNvCxnSpPr/>
          <p:nvPr/>
        </p:nvCxnSpPr>
        <p:spPr>
          <a:xfrm>
            <a:off x="5472100" y="1844824"/>
            <a:ext cx="1851941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887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916832"/>
            <a:ext cx="26979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endParaRPr lang="cs-CZ" dirty="0"/>
          </a:p>
          <a:p>
            <a:r>
              <a:rPr lang="cs-CZ" dirty="0" smtClean="0"/>
              <a:t>Otevřená galerie Microsoft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519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226</Words>
  <Application>Microsoft Office PowerPoint</Application>
  <PresentationFormat>Předvádění na obrazovce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Maminka</dc:creator>
  <cp:lastModifiedBy>Maminka</cp:lastModifiedBy>
  <cp:revision>23</cp:revision>
  <dcterms:created xsi:type="dcterms:W3CDTF">2011-12-06T20:41:11Z</dcterms:created>
  <dcterms:modified xsi:type="dcterms:W3CDTF">2012-06-03T17:51:11Z</dcterms:modified>
</cp:coreProperties>
</file>