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9" r:id="rId13"/>
    <p:sldId id="267" r:id="rId14"/>
    <p:sldId id="26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306" y="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C3487059-AEE9-441F-9D4A-9B0C09861154}" type="datetimeFigureOut">
              <a:rPr lang="cs-CZ" smtClean="0"/>
              <a:pPr/>
              <a:t>20.1.2012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AF64CBF5-E182-4A1B-95E1-FD7D3A84C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3487059-AEE9-441F-9D4A-9B0C09861154}" type="datetimeFigureOut">
              <a:rPr lang="cs-CZ" smtClean="0"/>
              <a:pPr/>
              <a:t>20.1.2012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F64CBF5-E182-4A1B-95E1-FD7D3A84C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C3487059-AEE9-441F-9D4A-9B0C09861154}" type="datetimeFigureOut">
              <a:rPr lang="cs-CZ" smtClean="0"/>
              <a:pPr/>
              <a:t>20.1.2012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AF64CBF5-E182-4A1B-95E1-FD7D3A84C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3487059-AEE9-441F-9D4A-9B0C09861154}" type="datetimeFigureOut">
              <a:rPr lang="cs-CZ" smtClean="0"/>
              <a:pPr/>
              <a:t>20.1.2012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F64CBF5-E182-4A1B-95E1-FD7D3A84C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3487059-AEE9-441F-9D4A-9B0C09861154}" type="datetimeFigureOut">
              <a:rPr lang="cs-CZ" smtClean="0"/>
              <a:pPr/>
              <a:t>20.1.2012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F64CBF5-E182-4A1B-95E1-FD7D3A84C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3487059-AEE9-441F-9D4A-9B0C09861154}" type="datetimeFigureOut">
              <a:rPr lang="cs-CZ" smtClean="0"/>
              <a:pPr/>
              <a:t>20.1.2012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F64CBF5-E182-4A1B-95E1-FD7D3A84C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C3487059-AEE9-441F-9D4A-9B0C09861154}" type="datetimeFigureOut">
              <a:rPr lang="cs-CZ" smtClean="0"/>
              <a:pPr/>
              <a:t>20.1.2012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F64CBF5-E182-4A1B-95E1-FD7D3A84C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3487059-AEE9-441F-9D4A-9B0C09861154}" type="datetimeFigureOut">
              <a:rPr lang="cs-CZ" smtClean="0"/>
              <a:pPr/>
              <a:t>20.1.2012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F64CBF5-E182-4A1B-95E1-FD7D3A84C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3487059-AEE9-441F-9D4A-9B0C09861154}" type="datetimeFigureOut">
              <a:rPr lang="cs-CZ" smtClean="0"/>
              <a:pPr/>
              <a:t>20.1.2012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F64CBF5-E182-4A1B-95E1-FD7D3A84CB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3487059-AEE9-441F-9D4A-9B0C09861154}" type="datetimeFigureOut">
              <a:rPr lang="cs-CZ" smtClean="0"/>
              <a:pPr/>
              <a:t>20.1.2012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F64CBF5-E182-4A1B-95E1-FD7D3A84C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C3487059-AEE9-441F-9D4A-9B0C09861154}" type="datetimeFigureOut">
              <a:rPr lang="cs-CZ" smtClean="0"/>
              <a:pPr/>
              <a:t>20.1.2012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AF64CBF5-E182-4A1B-95E1-FD7D3A84C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C3487059-AEE9-441F-9D4A-9B0C09861154}" type="datetimeFigureOut">
              <a:rPr lang="cs-CZ" smtClean="0"/>
              <a:pPr/>
              <a:t>20.1.2012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AF64CBF5-E182-4A1B-95E1-FD7D3A84C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//upload.wikimedia.org/wikipedia/commons/d/d0/Vulpes_vulpes_standing_in_snow.jpg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//upload.wikimedia.org/wikipedia/commons/0/03/Vulpes_vulpes_laying_in_snow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hyperlink" Target="//upload.wikimedia.org/wikipedia/commons/f/f7/%D0%9B%D0%B8%D1%81%D0%B8%D1%86%D0%B0.JPG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7" Type="http://schemas.openxmlformats.org/officeDocument/2006/relationships/image" Target="../media/image8.png"/><Relationship Id="rId2" Type="http://schemas.openxmlformats.org/officeDocument/2006/relationships/hyperlink" Target="//upload.wikimedia.org/wikipedia/commons/f/f7/Std_Dachshund_600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SettEntrance.png" TargetMode="External"/><Relationship Id="rId5" Type="http://schemas.openxmlformats.org/officeDocument/2006/relationships/image" Target="../media/image7.jpeg"/><Relationship Id="rId4" Type="http://schemas.openxmlformats.org/officeDocument/2006/relationships/hyperlink" Target="//upload.wikimedia.org/wikipedia/commons/1/13/Stravharig_tax.jpg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//upload.wikimedia.org/wikipedia/commons/f/f0/Wild_Boar_Habbitat_3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jpeg"/><Relationship Id="rId4" Type="http://schemas.openxmlformats.org/officeDocument/2006/relationships/hyperlink" Target="//upload.wikimedia.org/wikipedia/commons/4/44/Frischlinge_mit_Bachen.jpg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//upload.wikimedia.org/wikipedia/commons/6/69/Kurre5.jpg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hyperlink" Target="//upload.wikimedia.org/wikipedia/commons/a/a3/Saut_chevreuil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jpeg"/><Relationship Id="rId4" Type="http://schemas.openxmlformats.org/officeDocument/2006/relationships/hyperlink" Target="//upload.wikimedia.org/wikipedia/commons/0/06/Red_Deer_Stag.jpg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slide" Target="slide10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jpeg"/><Relationship Id="rId4" Type="http://schemas.openxmlformats.org/officeDocument/2006/relationships/hyperlink" Target="//upload.wikimedia.org/wikipedia/commons/1/10/Badger-badger.jpg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13.xml"/><Relationship Id="rId2" Type="http://schemas.openxmlformats.org/officeDocument/2006/relationships/slide" Target="slide11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12.xml"/><Relationship Id="rId2" Type="http://schemas.openxmlformats.org/officeDocument/2006/relationships/slide" Target="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1/10/Badger-badger.jpg" TargetMode="External"/><Relationship Id="rId3" Type="http://schemas.openxmlformats.org/officeDocument/2006/relationships/image" Target="../media/image8.png"/><Relationship Id="rId7" Type="http://schemas.openxmlformats.org/officeDocument/2006/relationships/image" Target="../media/image7.jpeg"/><Relationship Id="rId2" Type="http://schemas.openxmlformats.org/officeDocument/2006/relationships/hyperlink" Target="http://cs.wikipedia.org/wiki/Soubor:SettEntrance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1/13/Stravharig_tax.jpg" TargetMode="External"/><Relationship Id="rId5" Type="http://schemas.openxmlformats.org/officeDocument/2006/relationships/image" Target="../media/image6.jpeg"/><Relationship Id="rId10" Type="http://schemas.openxmlformats.org/officeDocument/2006/relationships/slide" Target="slide10.xml"/><Relationship Id="rId4" Type="http://schemas.openxmlformats.org/officeDocument/2006/relationships/hyperlink" Target="//upload.wikimedia.org/wikipedia/commons/f/f7/Std_Dachshund_600.jpg" TargetMode="External"/><Relationship Id="rId9" Type="http://schemas.openxmlformats.org/officeDocument/2006/relationships/image" Target="../media/image14.jpe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Red_Deer_Stag.jpg" TargetMode="External"/><Relationship Id="rId13" Type="http://schemas.openxmlformats.org/officeDocument/2006/relationships/hyperlink" Target="http://cs.wikipedia.org/wiki/Soubor:SettEntrance.png" TargetMode="External"/><Relationship Id="rId3" Type="http://schemas.openxmlformats.org/officeDocument/2006/relationships/hyperlink" Target="http://cs.wikipedia.org/wiki/Soubor:Vulpes_vulpes_standing_in_snow.jpg" TargetMode="External"/><Relationship Id="rId7" Type="http://schemas.openxmlformats.org/officeDocument/2006/relationships/hyperlink" Target="http://cs.wikipedia.org/wiki/Soubor:Saut_chevreuil.jpg" TargetMode="External"/><Relationship Id="rId12" Type="http://schemas.openxmlformats.org/officeDocument/2006/relationships/hyperlink" Target="http://cs.wikipedia.org/wiki/Soubor:Stravharig_tax.jpg" TargetMode="External"/><Relationship Id="rId2" Type="http://schemas.openxmlformats.org/officeDocument/2006/relationships/hyperlink" Target="http://cs.wikipedia.org/wiki/Soubor:Badger-badger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Kurre5.jpg" TargetMode="External"/><Relationship Id="rId11" Type="http://schemas.openxmlformats.org/officeDocument/2006/relationships/hyperlink" Target="http://cs.wikipedia.org/wiki/Soubor:Std_Dachshund_600.jpg" TargetMode="External"/><Relationship Id="rId5" Type="http://schemas.openxmlformats.org/officeDocument/2006/relationships/hyperlink" Target="http://commons.wikimedia.org/wiki/File:%D0%9B%D0%B8%D1%81%D0%B8%D1%86%D0%B0.JPG" TargetMode="External"/><Relationship Id="rId10" Type="http://schemas.openxmlformats.org/officeDocument/2006/relationships/hyperlink" Target="http://cs.wikipedia.org/wiki/Soubor:Frischlinge_mit_Bachen.jpg" TargetMode="External"/><Relationship Id="rId4" Type="http://schemas.openxmlformats.org/officeDocument/2006/relationships/hyperlink" Target="http://cs.wikipedia.org/wiki/Soubor:Vulpes_vulpes_laying_in_snow.jpg" TargetMode="External"/><Relationship Id="rId9" Type="http://schemas.openxmlformats.org/officeDocument/2006/relationships/hyperlink" Target="http://cs.wikipedia.org/wiki/Soubor:Wild_Boar_Habbitat_3.jpg" TargetMode="Externa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000364" y="285728"/>
            <a:ext cx="5105400" cy="2868168"/>
          </a:xfrm>
        </p:spPr>
        <p:txBody>
          <a:bodyPr>
            <a:normAutofit/>
          </a:bodyPr>
          <a:lstStyle/>
          <a:p>
            <a:r>
              <a:rPr lang="cs-CZ" dirty="0" smtClean="0"/>
              <a:t>Zvířata v Lese –test savci 2</a:t>
            </a:r>
            <a:br>
              <a:rPr lang="cs-CZ" dirty="0" smtClean="0"/>
            </a:br>
            <a:r>
              <a:rPr lang="cs-CZ" sz="2400" dirty="0" smtClean="0"/>
              <a:t>autor projektu: Mgr. Michaela Kerdová</a:t>
            </a:r>
            <a:endParaRPr lang="cs-CZ" sz="2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VY_32_INOVACE_12_test-savci_2</a:t>
            </a:r>
          </a:p>
          <a:p>
            <a:endParaRPr lang="cs-CZ" dirty="0"/>
          </a:p>
        </p:txBody>
      </p:sp>
      <p:pic>
        <p:nvPicPr>
          <p:cNvPr id="4" name="Picture 2" descr="C:\Users\student\AppData\Local\Microsoft\Windows\Temporary Internet Files\Content.IE5\KZ6RFGHV\opvk_hor_zakladni_logolink_bar_cz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28926" y="5357826"/>
            <a:ext cx="5918266" cy="11442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3030383" y="4335765"/>
            <a:ext cx="571535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dirty="0">
                <a:solidFill>
                  <a:prstClr val="white"/>
                </a:solidFill>
                <a:latin typeface="Constantia"/>
              </a:rPr>
              <a:t>Vytvořeno v rámci projektu „EU peníze školám“.</a:t>
            </a:r>
          </a:p>
          <a:p>
            <a:pPr lvl="0" algn="ctr"/>
            <a:r>
              <a:rPr lang="cs-CZ" dirty="0">
                <a:solidFill>
                  <a:prstClr val="white"/>
                </a:solidFill>
                <a:latin typeface="Constantia"/>
              </a:rPr>
              <a:t>OP VK oblast podpory 1.4 s názvem Zlepšení podmínek pro vzdělávání na základních školách.</a:t>
            </a:r>
            <a:endParaRPr lang="cs-CZ" dirty="0">
              <a:solidFill>
                <a:prstClr val="white"/>
              </a:solidFill>
              <a:latin typeface="Constantia"/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000" dirty="0" smtClean="0"/>
              <a:t>?</a:t>
            </a:r>
            <a:endParaRPr lang="cs-CZ" sz="8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z="1700" b="1" dirty="0" smtClean="0">
                <a:solidFill>
                  <a:schemeClr val="tx2">
                    <a:lumMod val="75000"/>
                  </a:schemeClr>
                </a:solidFill>
              </a:rPr>
              <a:t>1) Liška</a:t>
            </a:r>
            <a:r>
              <a:rPr lang="cs-CZ" sz="1600" b="1" dirty="0" smtClean="0">
                <a:solidFill>
                  <a:schemeClr val="tx2">
                    <a:lumMod val="75000"/>
                  </a:schemeClr>
                </a:solidFill>
              </a:rPr>
              <a:t> obecná je :</a:t>
            </a:r>
          </a:p>
          <a:p>
            <a:pPr>
              <a:buNone/>
            </a:pPr>
            <a:r>
              <a:rPr lang="cs-CZ" sz="1600" dirty="0" smtClean="0"/>
              <a:t>      a) kočkovitá šelma</a:t>
            </a:r>
          </a:p>
          <a:p>
            <a:pPr>
              <a:buNone/>
            </a:pPr>
            <a:r>
              <a:rPr lang="cs-CZ" sz="1600" dirty="0" smtClean="0"/>
              <a:t>      b) psovitá šelma</a:t>
            </a:r>
          </a:p>
          <a:p>
            <a:pPr>
              <a:buNone/>
            </a:pPr>
            <a:r>
              <a:rPr lang="cs-CZ" sz="1600" dirty="0" smtClean="0"/>
              <a:t>      c) nepatří mezi šelmy</a:t>
            </a:r>
          </a:p>
          <a:p>
            <a:endParaRPr lang="cs-CZ" sz="1600" dirty="0" smtClean="0"/>
          </a:p>
          <a:p>
            <a:r>
              <a:rPr lang="cs-CZ" sz="1600" b="1" dirty="0" smtClean="0">
                <a:solidFill>
                  <a:schemeClr val="tx2">
                    <a:lumMod val="75000"/>
                  </a:schemeClr>
                </a:solidFill>
              </a:rPr>
              <a:t>2) Jaké nebezpečné choroby může být liška přenašečem?</a:t>
            </a:r>
          </a:p>
          <a:p>
            <a:endParaRPr lang="cs-CZ" sz="1600" dirty="0" smtClean="0"/>
          </a:p>
          <a:p>
            <a:r>
              <a:rPr lang="cs-CZ" sz="1600" b="1" dirty="0" smtClean="0">
                <a:solidFill>
                  <a:schemeClr val="tx2">
                    <a:lumMod val="75000"/>
                  </a:schemeClr>
                </a:solidFill>
              </a:rPr>
              <a:t>3) Jak poznáme nemocnou lišku?</a:t>
            </a:r>
          </a:p>
          <a:p>
            <a:pPr>
              <a:buNone/>
            </a:pPr>
            <a:r>
              <a:rPr lang="cs-CZ" sz="1600" dirty="0" smtClean="0"/>
              <a:t>      a) liška ztrácí plachost, před člověkem neutíká    </a:t>
            </a:r>
          </a:p>
          <a:p>
            <a:pPr>
              <a:buNone/>
            </a:pPr>
            <a:r>
              <a:rPr lang="cs-CZ" sz="2000" dirty="0" smtClean="0"/>
              <a:t>     </a:t>
            </a:r>
            <a:r>
              <a:rPr lang="cs-CZ" sz="1600" dirty="0" smtClean="0"/>
              <a:t>b) liška vyje na lesy</a:t>
            </a:r>
          </a:p>
          <a:p>
            <a:pPr>
              <a:buNone/>
            </a:pPr>
            <a:r>
              <a:rPr lang="cs-CZ" sz="1600" dirty="0" smtClean="0"/>
              <a:t>      c) liška leží na zemi a nemůže se pohybovat</a:t>
            </a:r>
          </a:p>
          <a:p>
            <a:pPr>
              <a:buNone/>
            </a:pPr>
            <a:endParaRPr lang="cs-CZ" sz="1600" dirty="0" smtClean="0"/>
          </a:p>
          <a:p>
            <a:r>
              <a:rPr lang="cs-CZ" sz="1600" b="1" dirty="0" smtClean="0">
                <a:solidFill>
                  <a:schemeClr val="tx2">
                    <a:lumMod val="75000"/>
                  </a:schemeClr>
                </a:solidFill>
              </a:rPr>
              <a:t>4) Jak liška loví?</a:t>
            </a:r>
          </a:p>
          <a:p>
            <a:pPr>
              <a:buNone/>
            </a:pPr>
            <a:r>
              <a:rPr lang="cs-CZ" sz="1600" dirty="0" smtClean="0"/>
              <a:t>      a) liška číhá za stromem i několik hodin, když se kořist přiblíží, zaútočí</a:t>
            </a:r>
          </a:p>
          <a:p>
            <a:pPr>
              <a:buNone/>
            </a:pPr>
            <a:r>
              <a:rPr lang="cs-CZ" sz="1600" dirty="0" smtClean="0"/>
              <a:t>      b) liška se plíží ke kořisti přikrčená a ve vhodném okamžiku na ni skočí</a:t>
            </a:r>
          </a:p>
          <a:p>
            <a:pPr>
              <a:buNone/>
            </a:pPr>
            <a:r>
              <a:rPr lang="cs-CZ" sz="1600" dirty="0" smtClean="0"/>
              <a:t>      c) liška ve smečce s ostatními liškami honí kořist tak dlouho, až ta vysílením </a:t>
            </a:r>
          </a:p>
          <a:p>
            <a:pPr>
              <a:buNone/>
            </a:pPr>
            <a:r>
              <a:rPr lang="cs-CZ" sz="1600" dirty="0" smtClean="0"/>
              <a:t>         padne</a:t>
            </a:r>
            <a:endParaRPr lang="cs-CZ" sz="2000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11266" name="Picture 2" descr="Soubor:Vulpes vulpes standing in snow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H="1">
            <a:off x="4143372" y="642918"/>
            <a:ext cx="2796297" cy="190497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27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4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5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680"/>
                            </p:stCondLst>
                            <p:childTnLst>
                              <p:par>
                                <p:cTn id="18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180"/>
                            </p:stCondLst>
                            <p:childTnLst>
                              <p:par>
                                <p:cTn id="22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680"/>
                            </p:stCondLst>
                            <p:childTnLst>
                              <p:par>
                                <p:cTn id="26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33" dur="8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34" dur="8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5" dur="8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40" dur="8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41" dur="8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2" dur="8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080"/>
                            </p:stCondLst>
                            <p:childTnLst>
                              <p:par>
                                <p:cTn id="44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580"/>
                            </p:stCondLst>
                            <p:childTnLst>
                              <p:par>
                                <p:cTn id="48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2080"/>
                            </p:stCondLst>
                            <p:childTnLst>
                              <p:par>
                                <p:cTn id="52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59" dur="8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60" dur="8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1" dur="8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640"/>
                            </p:stCondLst>
                            <p:childTnLst>
                              <p:par>
                                <p:cTn id="6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5" dur="5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1140"/>
                            </p:stCondLst>
                            <p:childTnLst>
                              <p:par>
                                <p:cTn id="67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9" dur="5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1640"/>
                            </p:stCondLst>
                            <p:childTnLst>
                              <p:par>
                                <p:cTn id="7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00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6" dur="500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000" dirty="0" smtClean="0"/>
              <a:t>?</a:t>
            </a:r>
            <a:endParaRPr lang="cs-CZ" sz="8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b="1" dirty="0" smtClean="0">
                <a:solidFill>
                  <a:schemeClr val="tx2">
                    <a:lumMod val="75000"/>
                  </a:schemeClr>
                </a:solidFill>
              </a:rPr>
              <a:t>5) Liška obecná patří mezi:</a:t>
            </a:r>
          </a:p>
          <a:p>
            <a:pPr>
              <a:buNone/>
            </a:pPr>
            <a:r>
              <a:rPr lang="cs-CZ" sz="1600" dirty="0" smtClean="0"/>
              <a:t>      a) masožravce</a:t>
            </a:r>
          </a:p>
          <a:p>
            <a:pPr>
              <a:buNone/>
            </a:pPr>
            <a:r>
              <a:rPr lang="cs-CZ" sz="1600" dirty="0" smtClean="0"/>
              <a:t>      b) býložravce</a:t>
            </a:r>
          </a:p>
          <a:p>
            <a:pPr>
              <a:buNone/>
            </a:pPr>
            <a:r>
              <a:rPr lang="cs-CZ" sz="1600" dirty="0" smtClean="0"/>
              <a:t>      c) všežravce</a:t>
            </a:r>
          </a:p>
          <a:p>
            <a:endParaRPr lang="cs-CZ" sz="1600" dirty="0" smtClean="0"/>
          </a:p>
          <a:p>
            <a:r>
              <a:rPr lang="cs-CZ" sz="1600" b="1" dirty="0" smtClean="0">
                <a:solidFill>
                  <a:schemeClr val="tx2">
                    <a:lumMod val="75000"/>
                  </a:schemeClr>
                </a:solidFill>
              </a:rPr>
              <a:t>6) Který jiný živočich kromě lišky obecné si vyhrabává v zemi doupata – nory?</a:t>
            </a:r>
          </a:p>
          <a:p>
            <a:endParaRPr lang="cs-CZ" sz="1600" b="1" dirty="0" smtClean="0"/>
          </a:p>
          <a:p>
            <a:r>
              <a:rPr lang="cs-CZ" sz="1600" b="1" dirty="0" smtClean="0">
                <a:solidFill>
                  <a:schemeClr val="tx2">
                    <a:lumMod val="75000"/>
                  </a:schemeClr>
                </a:solidFill>
              </a:rPr>
              <a:t>7) Spí liška zimním spánkem?</a:t>
            </a:r>
          </a:p>
          <a:p>
            <a:endParaRPr lang="cs-CZ" sz="1600" dirty="0" smtClean="0"/>
          </a:p>
          <a:p>
            <a:r>
              <a:rPr lang="cs-CZ" sz="1600" b="1" dirty="0" smtClean="0">
                <a:solidFill>
                  <a:schemeClr val="tx2">
                    <a:lumMod val="75000"/>
                  </a:schemeClr>
                </a:solidFill>
              </a:rPr>
              <a:t>8) Kdy loví jezevec?</a:t>
            </a:r>
          </a:p>
          <a:p>
            <a:pPr>
              <a:buNone/>
            </a:pPr>
            <a:r>
              <a:rPr lang="cs-CZ" sz="1600" dirty="0" smtClean="0"/>
              <a:t>      a) ve dne</a:t>
            </a:r>
          </a:p>
          <a:p>
            <a:pPr>
              <a:buNone/>
            </a:pPr>
            <a:r>
              <a:rPr lang="cs-CZ" sz="1600" dirty="0" smtClean="0"/>
              <a:t>      b) v noci</a:t>
            </a:r>
          </a:p>
          <a:p>
            <a:pPr>
              <a:buNone/>
            </a:pPr>
            <a:r>
              <a:rPr lang="cs-CZ" sz="1600" dirty="0" smtClean="0"/>
              <a:t>      c) ve dne i v noci</a:t>
            </a:r>
            <a:endParaRPr lang="cs-CZ" sz="1600" dirty="0"/>
          </a:p>
        </p:txBody>
      </p:sp>
      <p:pic>
        <p:nvPicPr>
          <p:cNvPr id="10242" name="Picture 2" descr="Soubor:Vulpes vulpes laying in snow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86182" y="785794"/>
            <a:ext cx="3359639" cy="2224081"/>
          </a:xfrm>
          <a:prstGeom prst="rect">
            <a:avLst/>
          </a:prstGeom>
          <a:noFill/>
        </p:spPr>
      </p:pic>
      <p:pic>
        <p:nvPicPr>
          <p:cNvPr id="10244" name="Picture 4" descr="File:Лисица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857620" y="4071942"/>
            <a:ext cx="3317158" cy="239664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27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4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5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960"/>
                            </p:stCondLst>
                            <p:childTnLst>
                              <p:par>
                                <p:cTn id="18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460"/>
                            </p:stCondLst>
                            <p:childTnLst>
                              <p:par>
                                <p:cTn id="22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960"/>
                            </p:stCondLst>
                            <p:childTnLst>
                              <p:par>
                                <p:cTn id="26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33" dur="8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34" dur="8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5" dur="8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40" dur="8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41" dur="8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2" dur="8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47" dur="8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48" dur="8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9" dur="8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720"/>
                            </p:stCondLst>
                            <p:childTnLst>
                              <p:par>
                                <p:cTn id="5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220"/>
                            </p:stCondLst>
                            <p:childTnLst>
                              <p:par>
                                <p:cTn id="5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1720"/>
                            </p:stCondLst>
                            <p:childTnLst>
                              <p:par>
                                <p:cTn id="5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000" dirty="0" smtClean="0"/>
              <a:t>?</a:t>
            </a:r>
            <a:endParaRPr lang="cs-CZ" sz="8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b="1" dirty="0" smtClean="0">
                <a:solidFill>
                  <a:schemeClr val="tx2">
                    <a:lumMod val="75000"/>
                  </a:schemeClr>
                </a:solidFill>
              </a:rPr>
              <a:t>9)  Patří jezevec mezi všežravce?</a:t>
            </a:r>
          </a:p>
          <a:p>
            <a:endParaRPr lang="cs-CZ" sz="1600" dirty="0" smtClean="0"/>
          </a:p>
          <a:p>
            <a:r>
              <a:rPr lang="cs-CZ" sz="1600" b="1" dirty="0" smtClean="0">
                <a:solidFill>
                  <a:schemeClr val="tx2">
                    <a:lumMod val="75000"/>
                  </a:schemeClr>
                </a:solidFill>
              </a:rPr>
              <a:t>10) Který druh psa byl vyšlechtěn k lovu jezevců?</a:t>
            </a:r>
          </a:p>
          <a:p>
            <a:endParaRPr lang="cs-CZ" sz="1600" dirty="0" smtClean="0"/>
          </a:p>
          <a:p>
            <a:r>
              <a:rPr lang="cs-CZ" sz="1600" b="1" dirty="0" smtClean="0">
                <a:solidFill>
                  <a:schemeClr val="tx2">
                    <a:lumMod val="75000"/>
                  </a:schemeClr>
                </a:solidFill>
              </a:rPr>
              <a:t>11) Hlava jezevce je:</a:t>
            </a:r>
          </a:p>
          <a:p>
            <a:pPr>
              <a:buNone/>
            </a:pPr>
            <a:r>
              <a:rPr lang="cs-CZ" sz="1600" dirty="0" smtClean="0"/>
              <a:t>      a) bílá</a:t>
            </a:r>
          </a:p>
          <a:p>
            <a:pPr>
              <a:buNone/>
            </a:pPr>
            <a:r>
              <a:rPr lang="cs-CZ" sz="1600" dirty="0" smtClean="0"/>
              <a:t>      b) černá</a:t>
            </a:r>
          </a:p>
          <a:p>
            <a:pPr>
              <a:buNone/>
            </a:pPr>
            <a:r>
              <a:rPr lang="cs-CZ" sz="1600" dirty="0" smtClean="0"/>
              <a:t>      c) černobíle pruhovaná</a:t>
            </a:r>
          </a:p>
          <a:p>
            <a:pPr>
              <a:buNone/>
            </a:pPr>
            <a:endParaRPr lang="cs-CZ" sz="1600" dirty="0" smtClean="0"/>
          </a:p>
          <a:p>
            <a:r>
              <a:rPr lang="cs-CZ" sz="1600" b="1" dirty="0" smtClean="0">
                <a:solidFill>
                  <a:schemeClr val="tx2">
                    <a:lumMod val="75000"/>
                  </a:schemeClr>
                </a:solidFill>
              </a:rPr>
              <a:t>12) Prase divoké využívá k hledání potravy hlavně:</a:t>
            </a:r>
          </a:p>
          <a:p>
            <a:pPr>
              <a:buNone/>
            </a:pPr>
            <a:r>
              <a:rPr lang="cs-CZ" sz="1600" dirty="0" smtClean="0"/>
              <a:t>      a) zrak</a:t>
            </a:r>
          </a:p>
          <a:p>
            <a:pPr>
              <a:buNone/>
            </a:pPr>
            <a:r>
              <a:rPr lang="cs-CZ" sz="1600" dirty="0" smtClean="0"/>
              <a:t>      b) čich</a:t>
            </a:r>
          </a:p>
          <a:p>
            <a:pPr>
              <a:buNone/>
            </a:pPr>
            <a:r>
              <a:rPr lang="cs-CZ" sz="1600" dirty="0" smtClean="0"/>
              <a:t>      c) sluch</a:t>
            </a:r>
          </a:p>
        </p:txBody>
      </p:sp>
      <p:pic>
        <p:nvPicPr>
          <p:cNvPr id="9218" name="Picture 2" descr="Soubor:Std Dachshund 600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57752" y="2643182"/>
            <a:ext cx="2428852" cy="1679956"/>
          </a:xfrm>
          <a:prstGeom prst="rect">
            <a:avLst/>
          </a:prstGeom>
          <a:noFill/>
        </p:spPr>
      </p:pic>
      <p:pic>
        <p:nvPicPr>
          <p:cNvPr id="9220" name="Picture 4" descr="Soubor:Stravharig tax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500694" y="4857760"/>
            <a:ext cx="2547902" cy="1573329"/>
          </a:xfrm>
          <a:prstGeom prst="rect">
            <a:avLst/>
          </a:prstGeom>
          <a:noFill/>
        </p:spPr>
      </p:pic>
      <p:pic>
        <p:nvPicPr>
          <p:cNvPr id="9222" name="Picture 6" descr="http://upload.wikimedia.org/wikipedia/commons/thumb/6/6a/SettEntrance.png/220px-SettEntrance.pn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286380" y="357166"/>
            <a:ext cx="2309814" cy="173236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27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4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5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1" dur="8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2" dur="8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8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8" dur="8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9" dur="8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8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760"/>
                            </p:stCondLst>
                            <p:childTnLst>
                              <p:par>
                                <p:cTn id="32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260"/>
                            </p:stCondLst>
                            <p:childTnLst>
                              <p:par>
                                <p:cTn id="36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760"/>
                            </p:stCondLst>
                            <p:childTnLst>
                              <p:par>
                                <p:cTn id="40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47" dur="8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48" dur="8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9" dur="8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1760"/>
                            </p:stCondLst>
                            <p:childTnLst>
                              <p:par>
                                <p:cTn id="5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2260"/>
                            </p:stCondLst>
                            <p:childTnLst>
                              <p:par>
                                <p:cTn id="5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2760"/>
                            </p:stCondLst>
                            <p:childTnLst>
                              <p:par>
                                <p:cTn id="5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000" dirty="0" smtClean="0"/>
              <a:t>?</a:t>
            </a:r>
            <a:endParaRPr lang="cs-CZ" sz="8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1600" b="1" dirty="0" smtClean="0">
                <a:solidFill>
                  <a:schemeClr val="tx2">
                    <a:lumMod val="75000"/>
                  </a:schemeClr>
                </a:solidFill>
              </a:rPr>
              <a:t>13) Samici prasete divokého se říká:</a:t>
            </a:r>
          </a:p>
          <a:p>
            <a:pPr>
              <a:buNone/>
            </a:pPr>
            <a:r>
              <a:rPr lang="cs-CZ" sz="1600" dirty="0" smtClean="0"/>
              <a:t>      a) prasnice</a:t>
            </a:r>
          </a:p>
          <a:p>
            <a:pPr>
              <a:buNone/>
            </a:pPr>
            <a:r>
              <a:rPr lang="cs-CZ" sz="1600" dirty="0" smtClean="0"/>
              <a:t>      b) </a:t>
            </a:r>
            <a:r>
              <a:rPr lang="cs-CZ" sz="1600" dirty="0" err="1" smtClean="0"/>
              <a:t>divočačka</a:t>
            </a:r>
            <a:endParaRPr lang="cs-CZ" sz="1600" dirty="0" smtClean="0"/>
          </a:p>
          <a:p>
            <a:pPr>
              <a:buNone/>
            </a:pPr>
            <a:r>
              <a:rPr lang="cs-CZ" sz="1600" dirty="0" smtClean="0"/>
              <a:t>      c) bachyně</a:t>
            </a:r>
          </a:p>
          <a:p>
            <a:pPr>
              <a:buNone/>
            </a:pPr>
            <a:endParaRPr lang="cs-CZ" sz="1600" dirty="0" smtClean="0"/>
          </a:p>
          <a:p>
            <a:r>
              <a:rPr lang="cs-CZ" sz="1600" b="1" dirty="0" smtClean="0">
                <a:solidFill>
                  <a:schemeClr val="tx2">
                    <a:lumMod val="75000"/>
                  </a:schemeClr>
                </a:solidFill>
              </a:rPr>
              <a:t>14) Strašnou zbraní prasete divokého proti nepřátelům</a:t>
            </a:r>
          </a:p>
          <a:p>
            <a:pPr>
              <a:buNone/>
            </a:pPr>
            <a:r>
              <a:rPr lang="cs-CZ" sz="1600" dirty="0" smtClean="0"/>
              <a:t>      a) jsou jeho mohutné zuby – špičáky</a:t>
            </a:r>
          </a:p>
          <a:p>
            <a:pPr>
              <a:buNone/>
            </a:pPr>
            <a:r>
              <a:rPr lang="cs-CZ" sz="1600" dirty="0" smtClean="0"/>
              <a:t>      b) jsou jeho silné nohy s kopyty</a:t>
            </a:r>
          </a:p>
          <a:p>
            <a:pPr>
              <a:buNone/>
            </a:pPr>
            <a:r>
              <a:rPr lang="cs-CZ" sz="1600" dirty="0" smtClean="0"/>
              <a:t>      c) je jeho děsivý řev</a:t>
            </a:r>
          </a:p>
          <a:p>
            <a:pPr>
              <a:buNone/>
            </a:pPr>
            <a:endParaRPr lang="cs-CZ" sz="1600" dirty="0" smtClean="0"/>
          </a:p>
          <a:p>
            <a:r>
              <a:rPr lang="cs-CZ" sz="1600" b="1" dirty="0" smtClean="0">
                <a:solidFill>
                  <a:schemeClr val="tx2">
                    <a:lumMod val="75000"/>
                  </a:schemeClr>
                </a:solidFill>
              </a:rPr>
              <a:t>15) Nazývají se mláďata prasete divokého selata?</a:t>
            </a:r>
          </a:p>
          <a:p>
            <a:endParaRPr lang="cs-CZ" sz="1600" dirty="0" smtClean="0"/>
          </a:p>
          <a:p>
            <a:r>
              <a:rPr lang="cs-CZ" sz="1600" b="1" dirty="0" smtClean="0">
                <a:solidFill>
                  <a:schemeClr val="tx2">
                    <a:lumMod val="75000"/>
                  </a:schemeClr>
                </a:solidFill>
              </a:rPr>
              <a:t>16) Patří prase divoké mezi šelmy?</a:t>
            </a:r>
          </a:p>
          <a:p>
            <a:endParaRPr lang="cs-CZ" sz="1600" dirty="0" smtClean="0"/>
          </a:p>
          <a:p>
            <a:endParaRPr lang="cs-CZ" sz="1600" dirty="0" smtClean="0"/>
          </a:p>
          <a:p>
            <a:pPr>
              <a:buNone/>
            </a:pPr>
            <a:r>
              <a:rPr lang="cs-CZ" sz="1600" dirty="0" smtClean="0"/>
              <a:t>      </a:t>
            </a:r>
          </a:p>
          <a:p>
            <a:pPr>
              <a:buNone/>
            </a:pPr>
            <a:endParaRPr lang="cs-CZ" sz="1600" dirty="0"/>
          </a:p>
        </p:txBody>
      </p:sp>
      <p:pic>
        <p:nvPicPr>
          <p:cNvPr id="8194" name="Picture 2" descr="Soubor:Wild Boar Habbitat 3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00562" y="571480"/>
            <a:ext cx="3198306" cy="2066905"/>
          </a:xfrm>
          <a:prstGeom prst="rect">
            <a:avLst/>
          </a:prstGeom>
          <a:noFill/>
        </p:spPr>
      </p:pic>
      <p:pic>
        <p:nvPicPr>
          <p:cNvPr id="8196" name="Picture 4" descr="Soubor:Frischlinge mit Bachen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357818" y="4875596"/>
            <a:ext cx="2500330" cy="187524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0"/>
                            </p:stCondLst>
                            <p:childTnLst>
                              <p:par>
                                <p:cTn id="10" presetID="27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2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3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6280"/>
                            </p:stCondLst>
                            <p:childTnLst>
                              <p:par>
                                <p:cTn id="16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780"/>
                            </p:stCondLst>
                            <p:childTnLst>
                              <p:par>
                                <p:cTn id="20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7280"/>
                            </p:stCondLst>
                            <p:childTnLst>
                              <p:par>
                                <p:cTn id="24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31" dur="8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32" dur="8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" dur="8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920"/>
                            </p:stCondLst>
                            <p:childTnLst>
                              <p:par>
                                <p:cTn id="3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2420"/>
                            </p:stCondLst>
                            <p:childTnLst>
                              <p:par>
                                <p:cTn id="3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2920"/>
                            </p:stCondLst>
                            <p:childTnLst>
                              <p:par>
                                <p:cTn id="4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50" dur="8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51" dur="8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2" dur="8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57" dur="8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58" dur="8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9" dur="8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8900" dirty="0" smtClean="0"/>
              <a:t>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b="1" dirty="0" smtClean="0">
                <a:solidFill>
                  <a:schemeClr val="tx2">
                    <a:lumMod val="75000"/>
                  </a:schemeClr>
                </a:solidFill>
              </a:rPr>
              <a:t>17) Jsou mláďata veverky obecné po narození slepá?</a:t>
            </a:r>
          </a:p>
          <a:p>
            <a:endParaRPr lang="cs-CZ" sz="1600" dirty="0" smtClean="0"/>
          </a:p>
          <a:p>
            <a:r>
              <a:rPr lang="cs-CZ" sz="1600" b="1" dirty="0" smtClean="0">
                <a:solidFill>
                  <a:schemeClr val="tx2">
                    <a:lumMod val="75000"/>
                  </a:schemeClr>
                </a:solidFill>
              </a:rPr>
              <a:t>18) K čemu slouží veverce její ostré drápky?</a:t>
            </a:r>
          </a:p>
          <a:p>
            <a:pPr>
              <a:buNone/>
            </a:pPr>
            <a:r>
              <a:rPr lang="cs-CZ" sz="1600" dirty="0" smtClean="0"/>
              <a:t>      a) k louskání oříšků</a:t>
            </a:r>
          </a:p>
          <a:p>
            <a:pPr>
              <a:buNone/>
            </a:pPr>
            <a:r>
              <a:rPr lang="cs-CZ" sz="1600" dirty="0" smtClean="0"/>
              <a:t>      b) k šplhání po stromech</a:t>
            </a:r>
          </a:p>
          <a:p>
            <a:pPr>
              <a:buNone/>
            </a:pPr>
            <a:r>
              <a:rPr lang="cs-CZ" sz="1600" dirty="0" smtClean="0"/>
              <a:t>      c) k skákání z větve na větev</a:t>
            </a:r>
          </a:p>
          <a:p>
            <a:pPr>
              <a:buNone/>
            </a:pPr>
            <a:endParaRPr lang="cs-CZ" sz="1600" dirty="0" smtClean="0"/>
          </a:p>
          <a:p>
            <a:r>
              <a:rPr lang="cs-CZ" sz="1600" b="1" dirty="0" smtClean="0">
                <a:solidFill>
                  <a:schemeClr val="tx2">
                    <a:lumMod val="75000"/>
                  </a:schemeClr>
                </a:solidFill>
              </a:rPr>
              <a:t>19) Je veverka noční zvíře?</a:t>
            </a:r>
          </a:p>
          <a:p>
            <a:endParaRPr lang="cs-CZ" sz="1600" dirty="0" smtClean="0"/>
          </a:p>
          <a:p>
            <a:r>
              <a:rPr lang="cs-CZ" sz="1600" b="1" dirty="0" smtClean="0">
                <a:solidFill>
                  <a:schemeClr val="tx2">
                    <a:lumMod val="75000"/>
                  </a:schemeClr>
                </a:solidFill>
              </a:rPr>
              <a:t>20) K čemu </a:t>
            </a:r>
            <a:r>
              <a:rPr lang="cs-CZ" sz="1600" b="1" u="sng" dirty="0" smtClean="0">
                <a:solidFill>
                  <a:schemeClr val="tx2">
                    <a:lumMod val="75000"/>
                  </a:schemeClr>
                </a:solidFill>
              </a:rPr>
              <a:t>neslouží</a:t>
            </a:r>
            <a:r>
              <a:rPr lang="cs-CZ" sz="1600" b="1" dirty="0" smtClean="0">
                <a:solidFill>
                  <a:schemeClr val="tx2">
                    <a:lumMod val="75000"/>
                  </a:schemeClr>
                </a:solidFill>
              </a:rPr>
              <a:t> veverce její ocas?</a:t>
            </a:r>
          </a:p>
          <a:p>
            <a:pPr>
              <a:buNone/>
            </a:pPr>
            <a:r>
              <a:rPr lang="cs-CZ" sz="1600" dirty="0" smtClean="0"/>
              <a:t>      a) vyrovnává jím rovnováhu při šplhání</a:t>
            </a:r>
          </a:p>
          <a:p>
            <a:pPr>
              <a:buNone/>
            </a:pPr>
            <a:r>
              <a:rPr lang="cs-CZ" sz="1600" dirty="0" smtClean="0"/>
              <a:t>      b) kormidluje jím při skocích</a:t>
            </a:r>
          </a:p>
          <a:p>
            <a:pPr>
              <a:buNone/>
            </a:pPr>
            <a:r>
              <a:rPr lang="cs-CZ" sz="1600" dirty="0" smtClean="0"/>
              <a:t>      c) slouží jí k zastrašení nepřátel</a:t>
            </a:r>
            <a:endParaRPr lang="cs-CZ" sz="1600" dirty="0"/>
          </a:p>
        </p:txBody>
      </p:sp>
      <p:pic>
        <p:nvPicPr>
          <p:cNvPr id="7170" name="Picture 2" descr="Soubor:Kurre5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14942" y="2428868"/>
            <a:ext cx="2737994" cy="420527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7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1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2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8" dur="8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9" dur="8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8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520"/>
                            </p:stCondLst>
                            <p:childTnLst>
                              <p:par>
                                <p:cTn id="22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20"/>
                            </p:stCondLst>
                            <p:childTnLst>
                              <p:par>
                                <p:cTn id="26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520"/>
                            </p:stCondLst>
                            <p:childTnLst>
                              <p:par>
                                <p:cTn id="30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37" dur="8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38" dur="8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9" dur="8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44" dur="8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45" dur="8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6" dur="8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320"/>
                            </p:stCondLst>
                            <p:childTnLst>
                              <p:par>
                                <p:cTn id="48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1820"/>
                            </p:stCondLst>
                            <p:childTnLst>
                              <p:par>
                                <p:cTn id="52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2320"/>
                            </p:stCondLst>
                            <p:childTnLst>
                              <p:par>
                                <p:cTn id="56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000" dirty="0" smtClean="0"/>
              <a:t>?</a:t>
            </a:r>
            <a:endParaRPr lang="cs-CZ" sz="8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b="1" dirty="0" smtClean="0">
                <a:solidFill>
                  <a:schemeClr val="tx2">
                    <a:lumMod val="75000"/>
                  </a:schemeClr>
                </a:solidFill>
              </a:rPr>
              <a:t>21) Samice jelena lesního se nazývá:</a:t>
            </a:r>
          </a:p>
          <a:p>
            <a:pPr>
              <a:buNone/>
            </a:pPr>
            <a:r>
              <a:rPr lang="cs-CZ" sz="1600" dirty="0" smtClean="0"/>
              <a:t>      a) laň</a:t>
            </a:r>
          </a:p>
          <a:p>
            <a:pPr>
              <a:buNone/>
            </a:pPr>
            <a:r>
              <a:rPr lang="cs-CZ" sz="1600" dirty="0" smtClean="0"/>
              <a:t>      b) srna</a:t>
            </a:r>
          </a:p>
          <a:p>
            <a:pPr>
              <a:buNone/>
            </a:pPr>
            <a:r>
              <a:rPr lang="cs-CZ" sz="1600" dirty="0" smtClean="0"/>
              <a:t>      c) jelenice</a:t>
            </a:r>
          </a:p>
          <a:p>
            <a:endParaRPr lang="cs-CZ" sz="1600" dirty="0" smtClean="0"/>
          </a:p>
          <a:p>
            <a:r>
              <a:rPr lang="cs-CZ" sz="1600" b="1" dirty="0" smtClean="0">
                <a:solidFill>
                  <a:schemeClr val="tx2">
                    <a:lumMod val="75000"/>
                  </a:schemeClr>
                </a:solidFill>
              </a:rPr>
              <a:t>22) Je pravda, že srnec obecný má větší parůžky než jelen lesní?</a:t>
            </a:r>
          </a:p>
          <a:p>
            <a:endParaRPr lang="cs-CZ" sz="1600" dirty="0" smtClean="0"/>
          </a:p>
          <a:p>
            <a:r>
              <a:rPr lang="cs-CZ" sz="1600" b="1" dirty="0" smtClean="0">
                <a:solidFill>
                  <a:schemeClr val="tx2">
                    <a:lumMod val="75000"/>
                  </a:schemeClr>
                </a:solidFill>
              </a:rPr>
              <a:t>23) Parůžky u jelena lesního i srnce obecného mají:</a:t>
            </a:r>
          </a:p>
          <a:p>
            <a:pPr>
              <a:buNone/>
            </a:pPr>
            <a:r>
              <a:rPr lang="cs-CZ" sz="1600" dirty="0" smtClean="0"/>
              <a:t>      a) samice</a:t>
            </a:r>
          </a:p>
          <a:p>
            <a:pPr>
              <a:buNone/>
            </a:pPr>
            <a:r>
              <a:rPr lang="cs-CZ" sz="1600" dirty="0" smtClean="0"/>
              <a:t>      b) samci</a:t>
            </a:r>
          </a:p>
          <a:p>
            <a:pPr>
              <a:buNone/>
            </a:pPr>
            <a:r>
              <a:rPr lang="cs-CZ" sz="1600" dirty="0" smtClean="0"/>
              <a:t>      c) samice i samci</a:t>
            </a:r>
          </a:p>
          <a:p>
            <a:pPr>
              <a:buNone/>
            </a:pPr>
            <a:endParaRPr lang="cs-CZ" sz="1600" dirty="0" smtClean="0"/>
          </a:p>
          <a:p>
            <a:r>
              <a:rPr lang="cs-CZ" sz="1600" b="1" dirty="0" smtClean="0">
                <a:solidFill>
                  <a:schemeClr val="tx2">
                    <a:lumMod val="75000"/>
                  </a:schemeClr>
                </a:solidFill>
              </a:rPr>
              <a:t>24) Shazuje na zimu jelen i srnec parůžky?</a:t>
            </a:r>
            <a:endParaRPr lang="cs-CZ" sz="16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4" name="Veselý obličej 3"/>
          <p:cNvSpPr/>
          <p:nvPr/>
        </p:nvSpPr>
        <p:spPr>
          <a:xfrm>
            <a:off x="3714744" y="6143644"/>
            <a:ext cx="500066" cy="500066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146" name="Picture 2" descr="Soubor:Saut chevreuil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14942" y="4500570"/>
            <a:ext cx="2647508" cy="1700197"/>
          </a:xfrm>
          <a:prstGeom prst="rect">
            <a:avLst/>
          </a:prstGeom>
          <a:noFill/>
        </p:spPr>
      </p:pic>
      <p:pic>
        <p:nvPicPr>
          <p:cNvPr id="6148" name="Picture 4" descr="Soubor:Red Deer Stag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714876" y="642918"/>
            <a:ext cx="2786082" cy="2343909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1785918" y="6215082"/>
            <a:ext cx="15001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Konec testu</a:t>
            </a:r>
            <a:endParaRPr lang="cs-CZ" b="1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7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1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2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780"/>
                            </p:stCondLst>
                            <p:childTnLst>
                              <p:par>
                                <p:cTn id="1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280"/>
                            </p:stCondLst>
                            <p:childTnLst>
                              <p:par>
                                <p:cTn id="1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780"/>
                            </p:stCondLst>
                            <p:childTnLst>
                              <p:par>
                                <p:cTn id="2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30" dur="8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31" dur="8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8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37" dur="8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38" dur="8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9" dur="8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760"/>
                            </p:stCondLst>
                            <p:childTnLst>
                              <p:par>
                                <p:cTn id="4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2260"/>
                            </p:stCondLst>
                            <p:childTnLst>
                              <p:par>
                                <p:cTn id="4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2760"/>
                            </p:stCondLst>
                            <p:childTnLst>
                              <p:par>
                                <p:cTn id="4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56" dur="8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57" dur="8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8" dur="8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600" dirty="0" smtClean="0"/>
              <a:t>výsledky</a:t>
            </a:r>
            <a:endParaRPr lang="cs-CZ" sz="6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800" dirty="0" smtClean="0">
                <a:solidFill>
                  <a:srgbClr val="FF0000"/>
                </a:solidFill>
              </a:rPr>
              <a:t>1 b)</a:t>
            </a:r>
            <a:r>
              <a:rPr lang="cs-CZ" sz="1800" dirty="0" smtClean="0"/>
              <a:t> Liška je psovitá šelma.</a:t>
            </a:r>
          </a:p>
          <a:p>
            <a:r>
              <a:rPr lang="cs-CZ" sz="1800" dirty="0" smtClean="0">
                <a:solidFill>
                  <a:srgbClr val="FF0000"/>
                </a:solidFill>
              </a:rPr>
              <a:t>2</a:t>
            </a:r>
            <a:r>
              <a:rPr lang="cs-CZ" sz="1800" dirty="0" smtClean="0"/>
              <a:t> Liška může být přenašečem </a:t>
            </a:r>
            <a:r>
              <a:rPr lang="cs-CZ" sz="1800" dirty="0" smtClean="0">
                <a:solidFill>
                  <a:srgbClr val="FF0000"/>
                </a:solidFill>
              </a:rPr>
              <a:t>vztekliny</a:t>
            </a:r>
            <a:r>
              <a:rPr lang="cs-CZ" sz="1800" dirty="0" smtClean="0"/>
              <a:t>.</a:t>
            </a:r>
          </a:p>
          <a:p>
            <a:r>
              <a:rPr lang="cs-CZ" sz="1800" dirty="0" smtClean="0">
                <a:solidFill>
                  <a:srgbClr val="FF0000"/>
                </a:solidFill>
              </a:rPr>
              <a:t>3 a) </a:t>
            </a:r>
            <a:r>
              <a:rPr lang="cs-CZ" sz="1800" dirty="0" smtClean="0"/>
              <a:t>Nemocná liška ztrácí plachost, před člověkem neutíká.</a:t>
            </a:r>
          </a:p>
          <a:p>
            <a:r>
              <a:rPr lang="cs-CZ" sz="1800" dirty="0" smtClean="0">
                <a:solidFill>
                  <a:srgbClr val="FF0000"/>
                </a:solidFill>
              </a:rPr>
              <a:t>4 b)</a:t>
            </a:r>
            <a:r>
              <a:rPr lang="cs-CZ" sz="1800" dirty="0" smtClean="0"/>
              <a:t> Liška se za kořistí plíží a ve vhodném okamžiku na ni skočí.</a:t>
            </a:r>
          </a:p>
          <a:p>
            <a:r>
              <a:rPr lang="cs-CZ" sz="1800" dirty="0" smtClean="0">
                <a:solidFill>
                  <a:srgbClr val="FF0000"/>
                </a:solidFill>
              </a:rPr>
              <a:t>5 a)</a:t>
            </a:r>
            <a:r>
              <a:rPr lang="cs-CZ" sz="1800" dirty="0" smtClean="0"/>
              <a:t> Liška patří mezi masožravce.</a:t>
            </a:r>
          </a:p>
          <a:p>
            <a:r>
              <a:rPr lang="cs-CZ" sz="1800" dirty="0" smtClean="0">
                <a:solidFill>
                  <a:srgbClr val="FF0000"/>
                </a:solidFill>
              </a:rPr>
              <a:t>6</a:t>
            </a:r>
            <a:r>
              <a:rPr lang="cs-CZ" sz="1800" dirty="0" smtClean="0"/>
              <a:t> Kromě lišky si nory vyhrabává </a:t>
            </a:r>
            <a:r>
              <a:rPr lang="cs-CZ" sz="1800" dirty="0" smtClean="0">
                <a:solidFill>
                  <a:srgbClr val="FF0000"/>
                </a:solidFill>
              </a:rPr>
              <a:t>jezevec</a:t>
            </a:r>
            <a:r>
              <a:rPr lang="cs-CZ" sz="1800" dirty="0" smtClean="0"/>
              <a:t>.</a:t>
            </a:r>
          </a:p>
          <a:p>
            <a:r>
              <a:rPr lang="cs-CZ" sz="1800" dirty="0" smtClean="0">
                <a:solidFill>
                  <a:srgbClr val="FF0000"/>
                </a:solidFill>
              </a:rPr>
              <a:t>7 NE </a:t>
            </a:r>
            <a:r>
              <a:rPr lang="cs-CZ" sz="1800" dirty="0" smtClean="0"/>
              <a:t>Liška nespí zimním spánkem.</a:t>
            </a:r>
          </a:p>
          <a:p>
            <a:r>
              <a:rPr lang="cs-CZ" sz="1800" dirty="0" smtClean="0">
                <a:solidFill>
                  <a:srgbClr val="FF0000"/>
                </a:solidFill>
              </a:rPr>
              <a:t>8 b)</a:t>
            </a:r>
            <a:r>
              <a:rPr lang="cs-CZ" sz="1800" dirty="0" smtClean="0"/>
              <a:t> Jezevec loví v noci.</a:t>
            </a:r>
          </a:p>
          <a:p>
            <a:r>
              <a:rPr lang="cs-CZ" sz="1800" dirty="0" smtClean="0">
                <a:solidFill>
                  <a:srgbClr val="FF0000"/>
                </a:solidFill>
              </a:rPr>
              <a:t>9 ANO </a:t>
            </a:r>
            <a:r>
              <a:rPr lang="cs-CZ" sz="1800" dirty="0" smtClean="0"/>
              <a:t>Jezevec patří mezi všežravce.</a:t>
            </a:r>
          </a:p>
          <a:p>
            <a:r>
              <a:rPr lang="cs-CZ" sz="1800" dirty="0" smtClean="0">
                <a:solidFill>
                  <a:srgbClr val="FF0000"/>
                </a:solidFill>
              </a:rPr>
              <a:t>10 </a:t>
            </a:r>
            <a:r>
              <a:rPr lang="cs-CZ" sz="1800" dirty="0" smtClean="0"/>
              <a:t>K lovu jezevců byl vyšlechtěn </a:t>
            </a:r>
            <a:r>
              <a:rPr lang="cs-CZ" sz="1800" dirty="0" smtClean="0">
                <a:solidFill>
                  <a:srgbClr val="FF0000"/>
                </a:solidFill>
              </a:rPr>
              <a:t>jezevčík</a:t>
            </a:r>
            <a:r>
              <a:rPr lang="cs-CZ" sz="1800" dirty="0" smtClean="0"/>
              <a:t>.</a:t>
            </a:r>
          </a:p>
          <a:p>
            <a:r>
              <a:rPr lang="cs-CZ" sz="1800" dirty="0" smtClean="0">
                <a:solidFill>
                  <a:srgbClr val="FF0000"/>
                </a:solidFill>
              </a:rPr>
              <a:t>11 c)</a:t>
            </a:r>
            <a:r>
              <a:rPr lang="cs-CZ" sz="1800" dirty="0" smtClean="0"/>
              <a:t> Hlava jezevce je černobíle pruhovaná.</a:t>
            </a:r>
          </a:p>
          <a:p>
            <a:r>
              <a:rPr lang="cs-CZ" sz="1800" dirty="0" smtClean="0">
                <a:solidFill>
                  <a:srgbClr val="FF0000"/>
                </a:solidFill>
              </a:rPr>
              <a:t>12 b)</a:t>
            </a:r>
            <a:r>
              <a:rPr lang="cs-CZ" sz="1800" dirty="0" smtClean="0"/>
              <a:t> Prase divoké využívá k hledání potravy hlavně čich.</a:t>
            </a:r>
          </a:p>
          <a:p>
            <a:endParaRPr lang="cs-CZ" sz="1800" dirty="0" smtClean="0"/>
          </a:p>
          <a:p>
            <a:endParaRPr lang="cs-CZ" dirty="0"/>
          </a:p>
        </p:txBody>
      </p:sp>
      <p:sp>
        <p:nvSpPr>
          <p:cNvPr id="5" name="Veselý obličej 4">
            <a:hlinkClick r:id="rId2" action="ppaction://hlinksldjump"/>
          </p:cNvPr>
          <p:cNvSpPr/>
          <p:nvPr/>
        </p:nvSpPr>
        <p:spPr>
          <a:xfrm>
            <a:off x="6786578" y="785794"/>
            <a:ext cx="1000132" cy="1143008"/>
          </a:xfrm>
          <a:prstGeom prst="smileyFace">
            <a:avLst>
              <a:gd name="adj" fmla="val -465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>
            <a:hlinkClick r:id="rId3" action="ppaction://hlinksldjump"/>
          </p:cNvPr>
          <p:cNvSpPr/>
          <p:nvPr/>
        </p:nvSpPr>
        <p:spPr>
          <a:xfrm>
            <a:off x="6786578" y="6143644"/>
            <a:ext cx="1000132" cy="42862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6929454" y="1214422"/>
            <a:ext cx="7143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000" dirty="0" smtClean="0">
                <a:hlinkClick r:id="rId2" action="ppaction://hlinksldjump"/>
              </a:rPr>
              <a:t>Zpět na otázku.</a:t>
            </a:r>
            <a:endParaRPr lang="cs-CZ" sz="1000" dirty="0"/>
          </a:p>
        </p:txBody>
      </p:sp>
      <p:pic>
        <p:nvPicPr>
          <p:cNvPr id="5122" name="Picture 2" descr="Soubor:Badger-badger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357818" y="3143248"/>
            <a:ext cx="2571745" cy="1928809"/>
          </a:xfrm>
          <a:prstGeom prst="rect">
            <a:avLst/>
          </a:prstGeom>
          <a:noFill/>
        </p:spPr>
      </p:pic>
      <p:sp>
        <p:nvSpPr>
          <p:cNvPr id="11" name="TextovéPole 10">
            <a:hlinkClick r:id="rId3" action="ppaction://hlinksldjump"/>
          </p:cNvPr>
          <p:cNvSpPr txBox="1"/>
          <p:nvPr/>
        </p:nvSpPr>
        <p:spPr>
          <a:xfrm>
            <a:off x="6786578" y="6215082"/>
            <a:ext cx="107157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50" dirty="0" smtClean="0">
                <a:hlinkClick r:id="rId3" action="ppaction://hlinksldjump"/>
              </a:rPr>
              <a:t>pokračovat</a:t>
            </a:r>
            <a:endParaRPr lang="cs-CZ" sz="1050" dirty="0"/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>
                <a:solidFill>
                  <a:srgbClr val="FF0000"/>
                </a:solidFill>
              </a:rPr>
              <a:t>13 c)</a:t>
            </a:r>
            <a:r>
              <a:rPr lang="cs-CZ" sz="1800" dirty="0" smtClean="0"/>
              <a:t> Samici prasete divokého se říká bachyně.</a:t>
            </a:r>
          </a:p>
          <a:p>
            <a:r>
              <a:rPr lang="cs-CZ" sz="1800" dirty="0" smtClean="0">
                <a:solidFill>
                  <a:srgbClr val="FF0000"/>
                </a:solidFill>
              </a:rPr>
              <a:t>14 a)</a:t>
            </a:r>
            <a:r>
              <a:rPr lang="cs-CZ" sz="1800" dirty="0" smtClean="0"/>
              <a:t> Strašlivou zbraní prasete divokého proti nepřátelům jsou     jeho mohutné zuby – špičáky. </a:t>
            </a:r>
          </a:p>
          <a:p>
            <a:r>
              <a:rPr lang="cs-CZ" sz="1800" dirty="0" smtClean="0">
                <a:solidFill>
                  <a:srgbClr val="FF0000"/>
                </a:solidFill>
              </a:rPr>
              <a:t>15 ANO </a:t>
            </a:r>
            <a:r>
              <a:rPr lang="cs-CZ" sz="1800" dirty="0" smtClean="0"/>
              <a:t>Mláďata prasete divokého se nazývají selata.</a:t>
            </a:r>
          </a:p>
          <a:p>
            <a:r>
              <a:rPr lang="cs-CZ" sz="1800" dirty="0" smtClean="0">
                <a:solidFill>
                  <a:srgbClr val="FF0000"/>
                </a:solidFill>
              </a:rPr>
              <a:t>16 NE </a:t>
            </a:r>
            <a:r>
              <a:rPr lang="cs-CZ" sz="1800" dirty="0" smtClean="0"/>
              <a:t>Prase divoké nepatří mezi šelmy.</a:t>
            </a:r>
          </a:p>
          <a:p>
            <a:r>
              <a:rPr lang="cs-CZ" sz="1800" dirty="0" smtClean="0">
                <a:solidFill>
                  <a:srgbClr val="FF0000"/>
                </a:solidFill>
              </a:rPr>
              <a:t>17 ANO </a:t>
            </a:r>
            <a:r>
              <a:rPr lang="cs-CZ" sz="1800" dirty="0" smtClean="0"/>
              <a:t>Mláďata veverky jsou po narození slepá.</a:t>
            </a:r>
          </a:p>
          <a:p>
            <a:r>
              <a:rPr lang="cs-CZ" sz="1800" dirty="0" smtClean="0">
                <a:solidFill>
                  <a:srgbClr val="FF0000"/>
                </a:solidFill>
              </a:rPr>
              <a:t>18 b)</a:t>
            </a:r>
            <a:r>
              <a:rPr lang="cs-CZ" sz="1800" dirty="0" smtClean="0"/>
              <a:t> Ostré drápky slouží veverce k šplhání po stromech.</a:t>
            </a:r>
          </a:p>
          <a:p>
            <a:r>
              <a:rPr lang="cs-CZ" sz="1800" dirty="0" smtClean="0">
                <a:solidFill>
                  <a:srgbClr val="FF0000"/>
                </a:solidFill>
              </a:rPr>
              <a:t>19 NE </a:t>
            </a:r>
            <a:r>
              <a:rPr lang="cs-CZ" sz="1800" dirty="0" smtClean="0"/>
              <a:t>Veverka je denní živočich.</a:t>
            </a:r>
          </a:p>
          <a:p>
            <a:r>
              <a:rPr lang="cs-CZ" sz="1800" dirty="0" smtClean="0">
                <a:solidFill>
                  <a:srgbClr val="FF0000"/>
                </a:solidFill>
              </a:rPr>
              <a:t>20 c)</a:t>
            </a:r>
            <a:r>
              <a:rPr lang="cs-CZ" sz="1800" dirty="0" smtClean="0"/>
              <a:t> Ocas veverce neslouží k zastrašení nepřítele, ale pomáhá jí udržovat rovnováhu při lezení a kormidluje jím při skocích.</a:t>
            </a:r>
          </a:p>
          <a:p>
            <a:r>
              <a:rPr lang="cs-CZ" sz="1800" dirty="0" smtClean="0">
                <a:solidFill>
                  <a:srgbClr val="FF0000"/>
                </a:solidFill>
              </a:rPr>
              <a:t>21 a)</a:t>
            </a:r>
            <a:r>
              <a:rPr lang="cs-CZ" sz="1800" dirty="0" smtClean="0"/>
              <a:t> Samice jelena se nazývá laň.</a:t>
            </a:r>
          </a:p>
          <a:p>
            <a:r>
              <a:rPr lang="cs-CZ" sz="1800" dirty="0" smtClean="0">
                <a:solidFill>
                  <a:srgbClr val="FF0000"/>
                </a:solidFill>
              </a:rPr>
              <a:t>22 NE </a:t>
            </a:r>
            <a:r>
              <a:rPr lang="cs-CZ" sz="1800" dirty="0" smtClean="0"/>
              <a:t>Srnec obecný má menší parůžky než jelen lesní.</a:t>
            </a:r>
          </a:p>
          <a:p>
            <a:r>
              <a:rPr lang="cs-CZ" sz="1800" dirty="0" smtClean="0">
                <a:solidFill>
                  <a:srgbClr val="FF0000"/>
                </a:solidFill>
              </a:rPr>
              <a:t>23 b)</a:t>
            </a:r>
            <a:r>
              <a:rPr lang="cs-CZ" sz="1800" dirty="0" smtClean="0"/>
              <a:t> U jelena i srnce mají parůžky jen samci.</a:t>
            </a:r>
          </a:p>
          <a:p>
            <a:r>
              <a:rPr lang="cs-CZ" sz="1800" dirty="0" smtClean="0">
                <a:solidFill>
                  <a:srgbClr val="FF0000"/>
                </a:solidFill>
              </a:rPr>
              <a:t>24 ANO </a:t>
            </a:r>
            <a:r>
              <a:rPr lang="cs-CZ" sz="1800" dirty="0" smtClean="0"/>
              <a:t>Jelen i srnec shazují na zimu parůžky.</a:t>
            </a:r>
            <a:endParaRPr lang="cs-CZ" sz="1800" dirty="0"/>
          </a:p>
        </p:txBody>
      </p:sp>
      <p:sp>
        <p:nvSpPr>
          <p:cNvPr id="4" name="Veselý obličej 3">
            <a:hlinkClick r:id="rId2" action="ppaction://hlinksldjump"/>
          </p:cNvPr>
          <p:cNvSpPr/>
          <p:nvPr/>
        </p:nvSpPr>
        <p:spPr>
          <a:xfrm>
            <a:off x="6858016" y="642918"/>
            <a:ext cx="1000132" cy="1214446"/>
          </a:xfrm>
          <a:prstGeom prst="smileyFace">
            <a:avLst>
              <a:gd name="adj" fmla="val -465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prava 4">
            <a:hlinkClick r:id="rId3" action="ppaction://hlinksldjump"/>
          </p:cNvPr>
          <p:cNvSpPr/>
          <p:nvPr/>
        </p:nvSpPr>
        <p:spPr>
          <a:xfrm>
            <a:off x="6858016" y="6072206"/>
            <a:ext cx="1000132" cy="50006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6858016" y="1142984"/>
            <a:ext cx="10001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000" dirty="0" smtClean="0">
                <a:hlinkClick r:id="rId2" action="ppaction://hlinksldjump"/>
              </a:rPr>
              <a:t>Zpět na otázku.</a:t>
            </a:r>
            <a:endParaRPr lang="cs-CZ" sz="1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58016" y="6215082"/>
            <a:ext cx="1000132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50" dirty="0" smtClean="0">
                <a:hlinkClick r:id="rId3" action="ppaction://hlinksldjump"/>
              </a:rPr>
              <a:t>pokračovat</a:t>
            </a:r>
            <a:endParaRPr lang="cs-CZ" sz="1050" dirty="0"/>
          </a:p>
        </p:txBody>
      </p:sp>
    </p:spTree>
  </p:cSld>
  <p:clrMapOvr>
    <a:masterClrMapping/>
  </p:clrMapOvr>
  <p:transition>
    <p:cut thruBlk="1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57166"/>
            <a:ext cx="7239000" cy="6098570"/>
          </a:xfrm>
        </p:spPr>
        <p:txBody>
          <a:bodyPr numCol="2">
            <a:noAutofit/>
          </a:bodyPr>
          <a:lstStyle/>
          <a:p>
            <a:r>
              <a:rPr lang="cs-CZ" sz="1100" b="1" dirty="0" smtClean="0">
                <a:solidFill>
                  <a:schemeClr val="tx2">
                    <a:lumMod val="75000"/>
                  </a:schemeClr>
                </a:solidFill>
              </a:rPr>
              <a:t>1) Liška obecná je :</a:t>
            </a:r>
          </a:p>
          <a:p>
            <a:pPr>
              <a:buNone/>
            </a:pPr>
            <a:r>
              <a:rPr lang="cs-CZ" sz="1100" dirty="0" smtClean="0"/>
              <a:t>      a) kočkovitá šelma</a:t>
            </a:r>
          </a:p>
          <a:p>
            <a:pPr>
              <a:buNone/>
            </a:pPr>
            <a:r>
              <a:rPr lang="cs-CZ" sz="1100" dirty="0" smtClean="0"/>
              <a:t>      b) psovitá šelma</a:t>
            </a:r>
          </a:p>
          <a:p>
            <a:pPr>
              <a:buNone/>
            </a:pPr>
            <a:r>
              <a:rPr lang="cs-CZ" sz="1100" dirty="0" smtClean="0"/>
              <a:t>      c) nepatří mezi šelmy</a:t>
            </a:r>
          </a:p>
          <a:p>
            <a:endParaRPr lang="cs-CZ" sz="1100" dirty="0" smtClean="0"/>
          </a:p>
          <a:p>
            <a:r>
              <a:rPr lang="cs-CZ" sz="1100" b="1" dirty="0" smtClean="0">
                <a:solidFill>
                  <a:schemeClr val="tx2">
                    <a:lumMod val="75000"/>
                  </a:schemeClr>
                </a:solidFill>
              </a:rPr>
              <a:t>2) Jaké nebezpečné choroby může být liška přenašečem?</a:t>
            </a:r>
          </a:p>
          <a:p>
            <a:endParaRPr lang="cs-CZ" sz="1100" dirty="0" smtClean="0"/>
          </a:p>
          <a:p>
            <a:r>
              <a:rPr lang="cs-CZ" sz="1100" b="1" dirty="0" smtClean="0">
                <a:solidFill>
                  <a:schemeClr val="tx2">
                    <a:lumMod val="75000"/>
                  </a:schemeClr>
                </a:solidFill>
              </a:rPr>
              <a:t>3) Jak poznáme nemocnou lišku?</a:t>
            </a:r>
          </a:p>
          <a:p>
            <a:pPr>
              <a:buNone/>
            </a:pPr>
            <a:r>
              <a:rPr lang="cs-CZ" sz="1100" dirty="0" smtClean="0"/>
              <a:t>      a) liška ztrácí plachost, před člověkem neutíká    </a:t>
            </a:r>
          </a:p>
          <a:p>
            <a:pPr>
              <a:buNone/>
            </a:pPr>
            <a:r>
              <a:rPr lang="cs-CZ" sz="1100" dirty="0" smtClean="0"/>
              <a:t>      b) liška vyje na lesy</a:t>
            </a:r>
          </a:p>
          <a:p>
            <a:pPr>
              <a:buNone/>
            </a:pPr>
            <a:r>
              <a:rPr lang="cs-CZ" sz="1100" dirty="0" smtClean="0"/>
              <a:t>      c) liška leží na zemi a nemůže se pohybovat</a:t>
            </a:r>
          </a:p>
          <a:p>
            <a:pPr>
              <a:buNone/>
            </a:pPr>
            <a:endParaRPr lang="cs-CZ" sz="1100" dirty="0" smtClean="0"/>
          </a:p>
          <a:p>
            <a:r>
              <a:rPr lang="cs-CZ" sz="1100" b="1" dirty="0" smtClean="0">
                <a:solidFill>
                  <a:schemeClr val="tx2">
                    <a:lumMod val="75000"/>
                  </a:schemeClr>
                </a:solidFill>
              </a:rPr>
              <a:t>4) Jak liška loví?</a:t>
            </a:r>
          </a:p>
          <a:p>
            <a:pPr>
              <a:buNone/>
            </a:pPr>
            <a:r>
              <a:rPr lang="cs-CZ" sz="1100" dirty="0" smtClean="0"/>
              <a:t>      a) liška číhá za stromem i několik hodin, když se kořist přiblíží, zaútočí</a:t>
            </a:r>
          </a:p>
          <a:p>
            <a:pPr>
              <a:buNone/>
            </a:pPr>
            <a:r>
              <a:rPr lang="cs-CZ" sz="1100" dirty="0" smtClean="0"/>
              <a:t>      b) liška se plíží ke kořisti přikrčená a ve vhodném okamžiku na ni skočí</a:t>
            </a:r>
          </a:p>
          <a:p>
            <a:pPr>
              <a:buNone/>
            </a:pPr>
            <a:r>
              <a:rPr lang="cs-CZ" sz="1100" dirty="0" smtClean="0"/>
              <a:t>      c) liška ve smečce s ostatními liškami honí kořist     tak dlouho, až ta vysílením padne</a:t>
            </a:r>
          </a:p>
          <a:p>
            <a:pPr>
              <a:buNone/>
            </a:pPr>
            <a:endParaRPr lang="cs-CZ" sz="1100" dirty="0" smtClean="0"/>
          </a:p>
          <a:p>
            <a:r>
              <a:rPr lang="cs-CZ" sz="1100" b="1" dirty="0" smtClean="0">
                <a:solidFill>
                  <a:schemeClr val="tx2">
                    <a:lumMod val="75000"/>
                  </a:schemeClr>
                </a:solidFill>
              </a:rPr>
              <a:t>5) Liška obecná patří mezi:</a:t>
            </a:r>
          </a:p>
          <a:p>
            <a:pPr>
              <a:buNone/>
            </a:pPr>
            <a:r>
              <a:rPr lang="cs-CZ" sz="1100" dirty="0" smtClean="0"/>
              <a:t>      a) masožravce</a:t>
            </a:r>
          </a:p>
          <a:p>
            <a:pPr>
              <a:buNone/>
            </a:pPr>
            <a:r>
              <a:rPr lang="cs-CZ" sz="1100" dirty="0" smtClean="0"/>
              <a:t>      b) býložravce</a:t>
            </a:r>
          </a:p>
          <a:p>
            <a:pPr>
              <a:buNone/>
            </a:pPr>
            <a:r>
              <a:rPr lang="cs-CZ" sz="1100" dirty="0" smtClean="0"/>
              <a:t>      c) všežravce</a:t>
            </a:r>
          </a:p>
          <a:p>
            <a:endParaRPr lang="cs-CZ" sz="1100" dirty="0" smtClean="0"/>
          </a:p>
          <a:p>
            <a:r>
              <a:rPr lang="cs-CZ" sz="1100" b="1" dirty="0" smtClean="0">
                <a:solidFill>
                  <a:schemeClr val="tx2">
                    <a:lumMod val="75000"/>
                  </a:schemeClr>
                </a:solidFill>
              </a:rPr>
              <a:t>6) Který jiný živočich kromě lišky obecné si vyhrabává v zemi doupata – nory?</a:t>
            </a:r>
          </a:p>
          <a:p>
            <a:endParaRPr lang="cs-CZ" sz="1100" b="1" dirty="0" smtClean="0"/>
          </a:p>
          <a:p>
            <a:r>
              <a:rPr lang="cs-CZ" sz="1100" b="1" dirty="0" smtClean="0">
                <a:solidFill>
                  <a:schemeClr val="tx2">
                    <a:lumMod val="75000"/>
                  </a:schemeClr>
                </a:solidFill>
              </a:rPr>
              <a:t>7) Spí liška zimním spánkem?</a:t>
            </a:r>
          </a:p>
          <a:p>
            <a:endParaRPr lang="cs-CZ" sz="1100" dirty="0" smtClean="0"/>
          </a:p>
          <a:p>
            <a:r>
              <a:rPr lang="cs-CZ" sz="1100" b="1" dirty="0" smtClean="0">
                <a:solidFill>
                  <a:schemeClr val="tx2">
                    <a:lumMod val="75000"/>
                  </a:schemeClr>
                </a:solidFill>
              </a:rPr>
              <a:t>8) Kdy loví jezevec?</a:t>
            </a:r>
          </a:p>
          <a:p>
            <a:pPr>
              <a:buNone/>
            </a:pPr>
            <a:r>
              <a:rPr lang="cs-CZ" sz="1100" dirty="0" smtClean="0"/>
              <a:t>      a) ve dne</a:t>
            </a:r>
          </a:p>
          <a:p>
            <a:pPr>
              <a:buNone/>
            </a:pPr>
            <a:r>
              <a:rPr lang="cs-CZ" sz="1100" dirty="0" smtClean="0"/>
              <a:t>      b) v noci</a:t>
            </a:r>
          </a:p>
          <a:p>
            <a:pPr>
              <a:buNone/>
            </a:pPr>
            <a:r>
              <a:rPr lang="cs-CZ" sz="1100" dirty="0" smtClean="0"/>
              <a:t>      c) ve dne i v noci</a:t>
            </a:r>
          </a:p>
          <a:p>
            <a:pPr>
              <a:buNone/>
            </a:pPr>
            <a:endParaRPr lang="cs-CZ" sz="1100" dirty="0" smtClean="0"/>
          </a:p>
          <a:p>
            <a:r>
              <a:rPr lang="cs-CZ" sz="1100" b="1" dirty="0" smtClean="0">
                <a:solidFill>
                  <a:schemeClr val="tx2">
                    <a:lumMod val="75000"/>
                  </a:schemeClr>
                </a:solidFill>
              </a:rPr>
              <a:t>9)  Patří jezevec mezi všežravce?</a:t>
            </a:r>
          </a:p>
          <a:p>
            <a:endParaRPr lang="cs-CZ" sz="1100" dirty="0" smtClean="0"/>
          </a:p>
          <a:p>
            <a:r>
              <a:rPr lang="cs-CZ" sz="1100" b="1" dirty="0" smtClean="0">
                <a:solidFill>
                  <a:schemeClr val="tx2">
                    <a:lumMod val="75000"/>
                  </a:schemeClr>
                </a:solidFill>
              </a:rPr>
              <a:t>10) Který druh psa byl vyšlechtěn k lovu jezevců?</a:t>
            </a:r>
          </a:p>
          <a:p>
            <a:endParaRPr lang="cs-CZ" sz="1100" dirty="0" smtClean="0"/>
          </a:p>
          <a:p>
            <a:r>
              <a:rPr lang="cs-CZ" sz="1100" b="1" dirty="0" smtClean="0">
                <a:solidFill>
                  <a:schemeClr val="tx2">
                    <a:lumMod val="75000"/>
                  </a:schemeClr>
                </a:solidFill>
              </a:rPr>
              <a:t>11) Hlava jezevce je:</a:t>
            </a:r>
          </a:p>
          <a:p>
            <a:pPr>
              <a:buNone/>
            </a:pPr>
            <a:r>
              <a:rPr lang="cs-CZ" sz="1100" dirty="0" smtClean="0"/>
              <a:t>      a) bílá</a:t>
            </a:r>
          </a:p>
          <a:p>
            <a:pPr>
              <a:buNone/>
            </a:pPr>
            <a:r>
              <a:rPr lang="cs-CZ" sz="1100" dirty="0" smtClean="0"/>
              <a:t>      b) černá</a:t>
            </a:r>
          </a:p>
          <a:p>
            <a:pPr>
              <a:buNone/>
            </a:pPr>
            <a:r>
              <a:rPr lang="cs-CZ" sz="1100" dirty="0" smtClean="0"/>
              <a:t>      c) černobíle pruhovaná</a:t>
            </a:r>
          </a:p>
          <a:p>
            <a:pPr>
              <a:buNone/>
            </a:pPr>
            <a:endParaRPr lang="cs-CZ" sz="1100" dirty="0" smtClean="0"/>
          </a:p>
          <a:p>
            <a:r>
              <a:rPr lang="cs-CZ" sz="1100" b="1" dirty="0" smtClean="0">
                <a:solidFill>
                  <a:schemeClr val="tx2">
                    <a:lumMod val="75000"/>
                  </a:schemeClr>
                </a:solidFill>
              </a:rPr>
              <a:t>12) Prase divoké využívá k hledání potravy hlavně:</a:t>
            </a:r>
          </a:p>
          <a:p>
            <a:pPr>
              <a:buNone/>
            </a:pPr>
            <a:r>
              <a:rPr lang="cs-CZ" sz="1100" dirty="0" smtClean="0"/>
              <a:t>      a) zrak</a:t>
            </a:r>
          </a:p>
          <a:p>
            <a:pPr>
              <a:buNone/>
            </a:pPr>
            <a:r>
              <a:rPr lang="cs-CZ" sz="1100" dirty="0" smtClean="0"/>
              <a:t>      b) čich</a:t>
            </a:r>
          </a:p>
          <a:p>
            <a:pPr>
              <a:buNone/>
            </a:pPr>
            <a:r>
              <a:rPr lang="cs-CZ" sz="1100" dirty="0" smtClean="0"/>
              <a:t>      c) sluch</a:t>
            </a:r>
          </a:p>
          <a:p>
            <a:endParaRPr lang="cs-CZ" sz="600" dirty="0"/>
          </a:p>
        </p:txBody>
      </p:sp>
      <p:sp>
        <p:nvSpPr>
          <p:cNvPr id="4" name="Šipka doprava 3">
            <a:hlinkClick r:id="rId2" action="ppaction://hlinksldjump"/>
          </p:cNvPr>
          <p:cNvSpPr/>
          <p:nvPr/>
        </p:nvSpPr>
        <p:spPr>
          <a:xfrm>
            <a:off x="6858016" y="6072206"/>
            <a:ext cx="1000132" cy="42862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Dvojitá šipka 4">
            <a:hlinkClick r:id="rId3" action="ppaction://hlinksldjump"/>
          </p:cNvPr>
          <p:cNvSpPr/>
          <p:nvPr/>
        </p:nvSpPr>
        <p:spPr>
          <a:xfrm>
            <a:off x="5286380" y="3571876"/>
            <a:ext cx="214314" cy="45719"/>
          </a:xfrm>
          <a:prstGeom prst="chevr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>
    <p:comb dir="vert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357166"/>
            <a:ext cx="7239000" cy="6203642"/>
          </a:xfrm>
        </p:spPr>
        <p:txBody>
          <a:bodyPr numCol="2">
            <a:normAutofit/>
          </a:bodyPr>
          <a:lstStyle/>
          <a:p>
            <a:endParaRPr lang="cs-CZ" sz="1100" b="1" dirty="0" smtClean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sz="1100" b="1" dirty="0" smtClean="0">
                <a:solidFill>
                  <a:schemeClr val="tx2">
                    <a:lumMod val="75000"/>
                  </a:schemeClr>
                </a:solidFill>
              </a:rPr>
              <a:t>13) Samici prasete divokého se říká:</a:t>
            </a:r>
          </a:p>
          <a:p>
            <a:pPr>
              <a:buNone/>
            </a:pPr>
            <a:r>
              <a:rPr lang="cs-CZ" sz="1100" dirty="0" smtClean="0"/>
              <a:t>      a) prasnice</a:t>
            </a:r>
          </a:p>
          <a:p>
            <a:pPr>
              <a:buNone/>
            </a:pPr>
            <a:r>
              <a:rPr lang="cs-CZ" sz="1100" dirty="0" smtClean="0"/>
              <a:t>      b) </a:t>
            </a:r>
            <a:r>
              <a:rPr lang="cs-CZ" sz="1100" dirty="0" err="1" smtClean="0"/>
              <a:t>divočačka</a:t>
            </a:r>
            <a:endParaRPr lang="cs-CZ" sz="1100" dirty="0" smtClean="0"/>
          </a:p>
          <a:p>
            <a:pPr>
              <a:buNone/>
            </a:pPr>
            <a:r>
              <a:rPr lang="cs-CZ" sz="1100" dirty="0" smtClean="0"/>
              <a:t>      c) bachyně</a:t>
            </a:r>
          </a:p>
          <a:p>
            <a:pPr>
              <a:buNone/>
            </a:pPr>
            <a:endParaRPr lang="cs-CZ" sz="1100" dirty="0" smtClean="0"/>
          </a:p>
          <a:p>
            <a:r>
              <a:rPr lang="cs-CZ" sz="1100" b="1" dirty="0" smtClean="0">
                <a:solidFill>
                  <a:schemeClr val="tx2">
                    <a:lumMod val="75000"/>
                  </a:schemeClr>
                </a:solidFill>
              </a:rPr>
              <a:t>14) Strašnou zbraní prasete divokého proti nepřátelům</a:t>
            </a:r>
          </a:p>
          <a:p>
            <a:pPr>
              <a:buNone/>
            </a:pPr>
            <a:r>
              <a:rPr lang="cs-CZ" sz="1100" dirty="0" smtClean="0"/>
              <a:t>      a) jsou jeho mohutné zuby – špičáky</a:t>
            </a:r>
          </a:p>
          <a:p>
            <a:pPr>
              <a:buNone/>
            </a:pPr>
            <a:r>
              <a:rPr lang="cs-CZ" sz="1100" dirty="0" smtClean="0"/>
              <a:t>      b) jsou jeho silné nohy s kopyty</a:t>
            </a:r>
          </a:p>
          <a:p>
            <a:pPr>
              <a:buNone/>
            </a:pPr>
            <a:r>
              <a:rPr lang="cs-CZ" sz="1100" dirty="0" smtClean="0"/>
              <a:t>      c) je jeho děsivý řev</a:t>
            </a:r>
          </a:p>
          <a:p>
            <a:pPr>
              <a:buNone/>
            </a:pPr>
            <a:endParaRPr lang="cs-CZ" sz="1100" dirty="0" smtClean="0"/>
          </a:p>
          <a:p>
            <a:r>
              <a:rPr lang="cs-CZ" sz="1100" b="1" dirty="0" smtClean="0">
                <a:solidFill>
                  <a:schemeClr val="tx2">
                    <a:lumMod val="75000"/>
                  </a:schemeClr>
                </a:solidFill>
              </a:rPr>
              <a:t>15) Nazývají se mláďata prasete divokého selata?</a:t>
            </a:r>
          </a:p>
          <a:p>
            <a:endParaRPr lang="cs-CZ" sz="1100" dirty="0" smtClean="0"/>
          </a:p>
          <a:p>
            <a:r>
              <a:rPr lang="cs-CZ" sz="1100" b="1" dirty="0" smtClean="0">
                <a:solidFill>
                  <a:schemeClr val="tx2">
                    <a:lumMod val="75000"/>
                  </a:schemeClr>
                </a:solidFill>
              </a:rPr>
              <a:t>16) Patří prase divoké mezi šelmy?</a:t>
            </a:r>
          </a:p>
          <a:p>
            <a:endParaRPr lang="cs-CZ" sz="1100" b="1" dirty="0" smtClean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sz="1100" b="1" dirty="0" smtClean="0">
                <a:solidFill>
                  <a:schemeClr val="tx2">
                    <a:lumMod val="75000"/>
                  </a:schemeClr>
                </a:solidFill>
              </a:rPr>
              <a:t>17) Jsou mláďata veverky obecné po narození slepá?</a:t>
            </a:r>
          </a:p>
          <a:p>
            <a:endParaRPr lang="cs-CZ" sz="1100" dirty="0" smtClean="0"/>
          </a:p>
          <a:p>
            <a:r>
              <a:rPr lang="cs-CZ" sz="1100" b="1" dirty="0" smtClean="0">
                <a:solidFill>
                  <a:schemeClr val="tx2">
                    <a:lumMod val="75000"/>
                  </a:schemeClr>
                </a:solidFill>
              </a:rPr>
              <a:t>18) K čemu slouží veverce její ostré drápky?</a:t>
            </a:r>
          </a:p>
          <a:p>
            <a:pPr>
              <a:buNone/>
            </a:pPr>
            <a:r>
              <a:rPr lang="cs-CZ" sz="1100" dirty="0" smtClean="0"/>
              <a:t>      a) k louskání oříšků</a:t>
            </a:r>
          </a:p>
          <a:p>
            <a:pPr>
              <a:buNone/>
            </a:pPr>
            <a:r>
              <a:rPr lang="cs-CZ" sz="1100" dirty="0" smtClean="0"/>
              <a:t>      b) k šplhání po stromech</a:t>
            </a:r>
          </a:p>
          <a:p>
            <a:pPr>
              <a:buNone/>
            </a:pPr>
            <a:r>
              <a:rPr lang="cs-CZ" sz="1100" dirty="0" smtClean="0"/>
              <a:t>      c) k skákání z větve na větev</a:t>
            </a:r>
          </a:p>
          <a:p>
            <a:pPr>
              <a:buNone/>
            </a:pPr>
            <a:endParaRPr lang="cs-CZ" sz="1100" dirty="0" smtClean="0"/>
          </a:p>
          <a:p>
            <a:r>
              <a:rPr lang="cs-CZ" sz="1100" b="1" dirty="0" smtClean="0">
                <a:solidFill>
                  <a:schemeClr val="tx2">
                    <a:lumMod val="75000"/>
                  </a:schemeClr>
                </a:solidFill>
              </a:rPr>
              <a:t>19) Je veverka noční zvíře?</a:t>
            </a:r>
          </a:p>
          <a:p>
            <a:endParaRPr lang="cs-CZ" sz="1100" b="1" dirty="0" smtClean="0">
              <a:solidFill>
                <a:schemeClr val="tx2">
                  <a:lumMod val="75000"/>
                </a:schemeClr>
              </a:solidFill>
            </a:endParaRPr>
          </a:p>
          <a:p>
            <a:endParaRPr lang="cs-CZ" sz="1100" dirty="0" smtClean="0"/>
          </a:p>
          <a:p>
            <a:r>
              <a:rPr lang="cs-CZ" sz="1100" b="1" dirty="0" smtClean="0">
                <a:solidFill>
                  <a:schemeClr val="tx2">
                    <a:lumMod val="75000"/>
                  </a:schemeClr>
                </a:solidFill>
              </a:rPr>
              <a:t>20) K čemu </a:t>
            </a:r>
            <a:r>
              <a:rPr lang="cs-CZ" sz="1100" b="1" u="sng" dirty="0" smtClean="0">
                <a:solidFill>
                  <a:schemeClr val="tx2">
                    <a:lumMod val="75000"/>
                  </a:schemeClr>
                </a:solidFill>
              </a:rPr>
              <a:t>neslouží</a:t>
            </a:r>
            <a:r>
              <a:rPr lang="cs-CZ" sz="1100" b="1" dirty="0" smtClean="0">
                <a:solidFill>
                  <a:schemeClr val="tx2">
                    <a:lumMod val="75000"/>
                  </a:schemeClr>
                </a:solidFill>
              </a:rPr>
              <a:t> veverce její ocas?</a:t>
            </a:r>
          </a:p>
          <a:p>
            <a:pPr>
              <a:buNone/>
            </a:pPr>
            <a:r>
              <a:rPr lang="cs-CZ" sz="1100" dirty="0" smtClean="0"/>
              <a:t>      a) vyrovnává jím rovnováhu při šplhání</a:t>
            </a:r>
          </a:p>
          <a:p>
            <a:pPr>
              <a:buNone/>
            </a:pPr>
            <a:r>
              <a:rPr lang="cs-CZ" sz="1100" dirty="0" smtClean="0"/>
              <a:t>      b) kormidluje jím při skocích</a:t>
            </a:r>
          </a:p>
          <a:p>
            <a:pPr>
              <a:buNone/>
            </a:pPr>
            <a:r>
              <a:rPr lang="cs-CZ" sz="1100" dirty="0" smtClean="0"/>
              <a:t>      c) slouží jí k zastrašení nepřátel</a:t>
            </a:r>
          </a:p>
          <a:p>
            <a:pPr>
              <a:buNone/>
            </a:pPr>
            <a:endParaRPr lang="cs-CZ" sz="1100" dirty="0" smtClean="0"/>
          </a:p>
          <a:p>
            <a:endParaRPr lang="cs-CZ" sz="1100" b="1" dirty="0" smtClean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sz="1100" b="1" dirty="0" smtClean="0">
                <a:solidFill>
                  <a:schemeClr val="tx2">
                    <a:lumMod val="75000"/>
                  </a:schemeClr>
                </a:solidFill>
              </a:rPr>
              <a:t>21) Samice jelena lesního se nazývá:</a:t>
            </a:r>
          </a:p>
          <a:p>
            <a:pPr>
              <a:buNone/>
            </a:pPr>
            <a:r>
              <a:rPr lang="cs-CZ" sz="1100" dirty="0" smtClean="0"/>
              <a:t>      a) laň</a:t>
            </a:r>
          </a:p>
          <a:p>
            <a:pPr>
              <a:buNone/>
            </a:pPr>
            <a:r>
              <a:rPr lang="cs-CZ" sz="1100" dirty="0" smtClean="0"/>
              <a:t>      b) srna</a:t>
            </a:r>
          </a:p>
          <a:p>
            <a:pPr>
              <a:buNone/>
            </a:pPr>
            <a:r>
              <a:rPr lang="cs-CZ" sz="1100" dirty="0" smtClean="0"/>
              <a:t>      c) jelenice</a:t>
            </a:r>
          </a:p>
          <a:p>
            <a:endParaRPr lang="cs-CZ" sz="1100" dirty="0" smtClean="0"/>
          </a:p>
          <a:p>
            <a:r>
              <a:rPr lang="cs-CZ" sz="1100" b="1" dirty="0" smtClean="0">
                <a:solidFill>
                  <a:schemeClr val="tx2">
                    <a:lumMod val="75000"/>
                  </a:schemeClr>
                </a:solidFill>
              </a:rPr>
              <a:t>22) Je pravda, že srnec obecný má větší parůžky než jelen lesní?</a:t>
            </a:r>
          </a:p>
          <a:p>
            <a:endParaRPr lang="cs-CZ" sz="1100" dirty="0" smtClean="0"/>
          </a:p>
          <a:p>
            <a:r>
              <a:rPr lang="cs-CZ" sz="1100" b="1" dirty="0" smtClean="0">
                <a:solidFill>
                  <a:schemeClr val="tx2">
                    <a:lumMod val="75000"/>
                  </a:schemeClr>
                </a:solidFill>
              </a:rPr>
              <a:t>23) Parůžky u jelena lesního i srnce obecného mají:</a:t>
            </a:r>
          </a:p>
          <a:p>
            <a:pPr>
              <a:buNone/>
            </a:pPr>
            <a:r>
              <a:rPr lang="cs-CZ" sz="1100" dirty="0" smtClean="0"/>
              <a:t>      a) samice</a:t>
            </a:r>
          </a:p>
          <a:p>
            <a:pPr>
              <a:buNone/>
            </a:pPr>
            <a:r>
              <a:rPr lang="cs-CZ" sz="1100" dirty="0" smtClean="0"/>
              <a:t>      b) samci</a:t>
            </a:r>
          </a:p>
          <a:p>
            <a:pPr>
              <a:buNone/>
            </a:pPr>
            <a:r>
              <a:rPr lang="cs-CZ" sz="1100" dirty="0" smtClean="0"/>
              <a:t>      c) samice i samci</a:t>
            </a:r>
          </a:p>
          <a:p>
            <a:pPr>
              <a:buNone/>
            </a:pPr>
            <a:endParaRPr lang="cs-CZ" sz="1100" dirty="0" smtClean="0"/>
          </a:p>
          <a:p>
            <a:r>
              <a:rPr lang="cs-CZ" sz="1100" b="1" dirty="0" smtClean="0">
                <a:solidFill>
                  <a:schemeClr val="tx2">
                    <a:lumMod val="75000"/>
                  </a:schemeClr>
                </a:solidFill>
              </a:rPr>
              <a:t>24) Shazuje na zimu jelen i srnec parůžky?</a:t>
            </a:r>
          </a:p>
          <a:p>
            <a:endParaRPr lang="cs-CZ" sz="1100" b="1" dirty="0" smtClean="0">
              <a:solidFill>
                <a:schemeClr val="tx2">
                  <a:lumMod val="75000"/>
                </a:schemeClr>
              </a:solidFill>
            </a:endParaRPr>
          </a:p>
          <a:p>
            <a:pPr>
              <a:buNone/>
            </a:pPr>
            <a:endParaRPr lang="cs-CZ" sz="2800" dirty="0" smtClean="0"/>
          </a:p>
          <a:p>
            <a:endParaRPr lang="cs-CZ" sz="1500" dirty="0"/>
          </a:p>
        </p:txBody>
      </p:sp>
      <p:sp>
        <p:nvSpPr>
          <p:cNvPr id="4" name="Šipka doprava 3">
            <a:hlinkClick r:id="rId2" action="ppaction://hlinksldjump"/>
          </p:cNvPr>
          <p:cNvSpPr/>
          <p:nvPr/>
        </p:nvSpPr>
        <p:spPr>
          <a:xfrm>
            <a:off x="6429388" y="6000768"/>
            <a:ext cx="1000132" cy="42862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checker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23938" y="0"/>
            <a:ext cx="7239000" cy="1143000"/>
          </a:xfrm>
        </p:spPr>
        <p:txBody>
          <a:bodyPr/>
          <a:lstStyle/>
          <a:p>
            <a:r>
              <a:rPr lang="cs-CZ" dirty="0" smtClean="0"/>
              <a:t>jezevčík</a:t>
            </a:r>
            <a:endParaRPr lang="cs-CZ" dirty="0"/>
          </a:p>
        </p:txBody>
      </p:sp>
      <p:pic>
        <p:nvPicPr>
          <p:cNvPr id="4" name="Picture 6" descr="http://upload.wikimedia.org/wikipedia/commons/thumb/6/6a/SettEntrance.png/220px-SettEntrance.pn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86314" y="714356"/>
            <a:ext cx="3143272" cy="2357456"/>
          </a:xfrm>
          <a:prstGeom prst="rect">
            <a:avLst/>
          </a:prstGeom>
          <a:noFill/>
        </p:spPr>
      </p:pic>
      <p:pic>
        <p:nvPicPr>
          <p:cNvPr id="5" name="Picture 2" descr="Soubor:Std Dachshund 600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643438" y="3714752"/>
            <a:ext cx="3310208" cy="2428892"/>
          </a:xfrm>
          <a:prstGeom prst="rect">
            <a:avLst/>
          </a:prstGeom>
          <a:noFill/>
        </p:spPr>
      </p:pic>
      <p:pic>
        <p:nvPicPr>
          <p:cNvPr id="6" name="Picture 4" descr="Soubor:Stravharig tax.jpg">
            <a:hlinkClick r:id="rId6"/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85720" y="3714752"/>
            <a:ext cx="3910018" cy="2414436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5357818" y="2571744"/>
            <a:ext cx="2000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Nora jezevce</a:t>
            </a:r>
            <a:endParaRPr lang="cs-CZ" dirty="0"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pic>
        <p:nvPicPr>
          <p:cNvPr id="8" name="Picture 2" descr="Soubor:Badger-badger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925846" y="1196752"/>
            <a:ext cx="2950167" cy="2212626"/>
          </a:xfrm>
          <a:prstGeom prst="ellipse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1259632" y="2783268"/>
            <a:ext cx="13573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jezevec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0" name="Šipka doprava 9">
            <a:hlinkClick r:id="rId10" action="ppaction://hlinksldjump"/>
          </p:cNvPr>
          <p:cNvSpPr/>
          <p:nvPr/>
        </p:nvSpPr>
        <p:spPr>
          <a:xfrm>
            <a:off x="6429388" y="6429396"/>
            <a:ext cx="785818" cy="28575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split orient="vert" dir="in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600" dirty="0" smtClean="0">
                <a:hlinkClick r:id="rId2"/>
              </a:rPr>
              <a:t>http://cs.wikipedia.org/wiki/Soubor:Badger-badger.jpg</a:t>
            </a:r>
            <a:endParaRPr lang="cs-CZ" sz="1600" dirty="0" smtClean="0"/>
          </a:p>
          <a:p>
            <a:r>
              <a:rPr lang="cs-CZ" sz="1600" dirty="0" smtClean="0">
                <a:hlinkClick r:id="rId3"/>
              </a:rPr>
              <a:t>http://cs.wikipedia.org/wiki/Soubor:Vulpes_vulpes_standing_in_snow.jpg</a:t>
            </a:r>
            <a:endParaRPr lang="cs-CZ" sz="1600" dirty="0" smtClean="0"/>
          </a:p>
          <a:p>
            <a:r>
              <a:rPr lang="cs-CZ" sz="1600" dirty="0" smtClean="0">
                <a:hlinkClick r:id="rId4"/>
              </a:rPr>
              <a:t>http://cs.wikipedia.org/wiki/Soubor:Vulpes_vulpes_laying_in_snow.jpg</a:t>
            </a:r>
            <a:endParaRPr lang="cs-CZ" sz="1600" dirty="0" smtClean="0"/>
          </a:p>
          <a:p>
            <a:r>
              <a:rPr lang="cs-CZ" sz="1600" dirty="0" smtClean="0">
                <a:hlinkClick r:id="rId5"/>
              </a:rPr>
              <a:t>http://commons.wikimedia.org/wiki/File:%D0%9B%D0%B8%D1%81%D0%B8%D1%86%D0%B0.JPG</a:t>
            </a:r>
            <a:endParaRPr lang="cs-CZ" sz="1600" dirty="0" smtClean="0"/>
          </a:p>
          <a:p>
            <a:r>
              <a:rPr lang="cs-CZ" sz="1600" dirty="0" smtClean="0">
                <a:hlinkClick r:id="rId6"/>
              </a:rPr>
              <a:t>http://cs.wikipedia.org/wiki/Soubor:Kurre5.jpg</a:t>
            </a:r>
            <a:endParaRPr lang="cs-CZ" sz="1600" dirty="0" smtClean="0"/>
          </a:p>
          <a:p>
            <a:r>
              <a:rPr lang="cs-CZ" sz="1600" dirty="0" smtClean="0">
                <a:hlinkClick r:id="rId7"/>
              </a:rPr>
              <a:t>http://cs.wikipedia.org/wiki/Soubor:Saut_chevreuil.jpg</a:t>
            </a:r>
            <a:endParaRPr lang="cs-CZ" sz="1600" dirty="0" smtClean="0"/>
          </a:p>
          <a:p>
            <a:r>
              <a:rPr lang="cs-CZ" sz="1600" dirty="0" smtClean="0">
                <a:hlinkClick r:id="rId8"/>
              </a:rPr>
              <a:t>http://cs.wikipedia.org/wiki/Soubor:Red_Deer_Stag.jpg</a:t>
            </a:r>
            <a:endParaRPr lang="cs-CZ" sz="1600" dirty="0" smtClean="0"/>
          </a:p>
          <a:p>
            <a:r>
              <a:rPr lang="cs-CZ" sz="1600" dirty="0" smtClean="0">
                <a:hlinkClick r:id="rId9"/>
              </a:rPr>
              <a:t>http://cs.wikipedia.org/wiki/Soubor:Wild_Boar_Habbitat_3.jpg</a:t>
            </a:r>
            <a:endParaRPr lang="cs-CZ" sz="1600" dirty="0" smtClean="0"/>
          </a:p>
          <a:p>
            <a:r>
              <a:rPr lang="cs-CZ" sz="1600" dirty="0" smtClean="0">
                <a:hlinkClick r:id="rId10"/>
              </a:rPr>
              <a:t>http://cs.wikipedia.org/wiki/Soubor:Frischlinge_mit_Bachen.jpg</a:t>
            </a:r>
            <a:endParaRPr lang="cs-CZ" sz="1600" dirty="0" smtClean="0"/>
          </a:p>
          <a:p>
            <a:r>
              <a:rPr lang="cs-CZ" sz="1600" dirty="0" smtClean="0">
                <a:hlinkClick r:id="rId11"/>
              </a:rPr>
              <a:t>http://cs.wikipedia.org/wiki/Soubor:Std_Dachshund_600.jpg</a:t>
            </a:r>
            <a:endParaRPr lang="cs-CZ" sz="1600" dirty="0" smtClean="0"/>
          </a:p>
          <a:p>
            <a:r>
              <a:rPr lang="cs-CZ" sz="1600" dirty="0" smtClean="0">
                <a:hlinkClick r:id="rId12"/>
              </a:rPr>
              <a:t>http://cs.wikipedia.org/wiki/Soubor:Stravharig_tax.jpg</a:t>
            </a:r>
            <a:endParaRPr lang="cs-CZ" sz="1600" dirty="0" smtClean="0"/>
          </a:p>
          <a:p>
            <a:r>
              <a:rPr lang="cs-CZ" sz="1600" dirty="0" smtClean="0">
                <a:hlinkClick r:id="rId13"/>
              </a:rPr>
              <a:t>http://cs.wikipedia.org/wiki/Soubor:SettEntrance.png</a:t>
            </a:r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42984"/>
            <a:ext cx="7239000" cy="5312752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Vytvořeno jako DUM do předmětu přírodověda </a:t>
            </a:r>
          </a:p>
          <a:p>
            <a:pPr>
              <a:buNone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na ZŠ Mladá Boleslav 17. listopadu 1325 pro čtvrtý</a:t>
            </a:r>
          </a:p>
          <a:p>
            <a:pPr>
              <a:buNone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ročník základní školy.</a:t>
            </a:r>
          </a:p>
          <a:p>
            <a:endParaRPr lang="cs-CZ" dirty="0" smtClean="0">
              <a:solidFill>
                <a:schemeClr val="tx2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Materiál slouží k procvičení, upevnění a ověření znalostí o savcích v rámci tématu V lese. Žáci mohou pracovat ve skupinách nebo samostatně. Poté si mohou sami zkontrolovat a porovnat úspěšnost s ostatními. Je možné se pomocí hypertextových odkazů  i vrátit k otázkám a učivo znovu vysvětlit.</a:t>
            </a:r>
          </a:p>
          <a:p>
            <a:endParaRPr lang="cs-CZ" dirty="0" smtClean="0">
              <a:solidFill>
                <a:schemeClr val="tx2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Materiál doporučuji prezentovat pomocí </a:t>
            </a:r>
          </a:p>
          <a:p>
            <a:pPr>
              <a:buNone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</a:t>
            </a:r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dataprojektoru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nebo na monitorech žáků.</a:t>
            </a:r>
          </a:p>
          <a:p>
            <a:endParaRPr lang="cs-CZ" dirty="0" smtClean="0">
              <a:solidFill>
                <a:schemeClr val="tx2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Materiál byl vytvořen a pilotován v 1. pololetí školního</a:t>
            </a:r>
          </a:p>
          <a:p>
            <a:pPr>
              <a:buNone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roku 2011/2012.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362</TotalTime>
  <Words>1380</Words>
  <Application>Microsoft Office PowerPoint</Application>
  <PresentationFormat>Předvádění na obrazovce (4:3)</PresentationFormat>
  <Paragraphs>251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Bohatý</vt:lpstr>
      <vt:lpstr>Zvířata v Lese –test savci 2 autor projektu: Mgr. Michaela Kerdová</vt:lpstr>
      <vt:lpstr>?</vt:lpstr>
      <vt:lpstr>?</vt:lpstr>
      <vt:lpstr>?</vt:lpstr>
      <vt:lpstr>?</vt:lpstr>
      <vt:lpstr>?</vt:lpstr>
      <vt:lpstr>?</vt:lpstr>
      <vt:lpstr>výsledky</vt:lpstr>
      <vt:lpstr>Prezentace aplikace PowerPoint</vt:lpstr>
      <vt:lpstr>Prezentace aplikace PowerPoint</vt:lpstr>
      <vt:lpstr>Prezentace aplikace PowerPoint</vt:lpstr>
      <vt:lpstr>jezevčík</vt:lpstr>
      <vt:lpstr>zdroje</vt:lpstr>
      <vt:lpstr>Prezentace aplikace PowerPoint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Zvířata v Lese –test savci 2 autor projektu: Mgr. Michaela Kerdová</dc:title>
  <dc:creator>user</dc:creator>
  <cp:lastModifiedBy>kerdova</cp:lastModifiedBy>
  <cp:revision>32</cp:revision>
  <dcterms:created xsi:type="dcterms:W3CDTF">2011-12-29T16:44:28Z</dcterms:created>
  <dcterms:modified xsi:type="dcterms:W3CDTF">2012-01-20T15:46:55Z</dcterms:modified>
</cp:coreProperties>
</file>