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67BB040-FA6F-47A2-97F8-594B6BCE529D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C2006AB-AC04-4BE3-B85E-379CFF54DA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Gr%C3%BCnspecht_Picus_viridis.jpg" TargetMode="External"/><Relationship Id="rId3" Type="http://schemas.openxmlformats.org/officeDocument/2006/relationships/hyperlink" Target="http://cs.wikipedia.org/wiki/Soubor:Schwarzspecht.jpg" TargetMode="External"/><Relationship Id="rId7" Type="http://schemas.openxmlformats.org/officeDocument/2006/relationships/hyperlink" Target="http://cs.wikipedia.org/wiki/Soubor:Dendrocopos_major_Legnago_7119.jpg" TargetMode="External"/><Relationship Id="rId2" Type="http://schemas.openxmlformats.org/officeDocument/2006/relationships/hyperlink" Target="http://cs.wikipedia.org/wiki/Datel_%C4%8Dern%C3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Dryocopus_martius_02.jpg" TargetMode="External"/><Relationship Id="rId5" Type="http://schemas.openxmlformats.org/officeDocument/2006/relationships/hyperlink" Target="http://commons.wikimedia.org/wiki/File:Dryocopus_martius_03.jpg" TargetMode="External"/><Relationship Id="rId10" Type="http://schemas.openxmlformats.org/officeDocument/2006/relationships/hyperlink" Target="http://cs.wikipedia.org/wiki/Soubor:DendrocoposMajor.jpg" TargetMode="External"/><Relationship Id="rId4" Type="http://schemas.openxmlformats.org/officeDocument/2006/relationships/hyperlink" Target="http://commons.wikimedia.org/wiki/File:BlackWoods.jpg" TargetMode="External"/><Relationship Id="rId9" Type="http://schemas.openxmlformats.org/officeDocument/2006/relationships/hyperlink" Target="http://commons.wikimedia.org/wiki/File:Dryocopus_martius_01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3643314"/>
            <a:ext cx="6480048" cy="2301240"/>
          </a:xfrm>
        </p:spPr>
        <p:txBody>
          <a:bodyPr/>
          <a:lstStyle/>
          <a:p>
            <a:r>
              <a:rPr lang="it-IT" dirty="0" smtClean="0"/>
              <a:t>zvířata v lese - datel černý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autor projektu: Mgr. Michaela Kerdová</a:t>
            </a:r>
            <a:endParaRPr lang="cs-CZ" dirty="0"/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85728"/>
            <a:ext cx="6965939" cy="136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2428860" y="5357826"/>
            <a:ext cx="57864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VY_32_INOVACE_13_datel_černý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00100" y="1714488"/>
            <a:ext cx="6929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dirty="0" smtClean="0">
                <a:solidFill>
                  <a:srgbClr val="00B0F0"/>
                </a:solidFill>
              </a:rPr>
              <a:t>Vytvořeno v rámci projektu „EU peníze školám“.</a:t>
            </a:r>
          </a:p>
          <a:p>
            <a:pPr lvl="0" algn="ctr"/>
            <a:r>
              <a:rPr lang="cs-CZ" dirty="0" smtClean="0">
                <a:solidFill>
                  <a:srgbClr val="00B0F0"/>
                </a:solidFill>
              </a:rPr>
              <a:t>OP VK oblast podpory 1.4 s názvem Zlepšení podmínek pro vzdělávání na základních školách.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Datel černý - popis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2565" y="1600200"/>
            <a:ext cx="297687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8236657"/>
              </p:ext>
            </p:extLst>
          </p:nvPr>
        </p:nvGraphicFramePr>
        <p:xfrm>
          <a:off x="500034" y="2000240"/>
          <a:ext cx="1571636" cy="914400"/>
        </p:xfrm>
        <a:graphic>
          <a:graphicData uri="http://schemas.openxmlformats.org/drawingml/2006/table">
            <a:tbl>
              <a:tblPr/>
              <a:tblGrid>
                <a:gridCol w="157163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chemeClr val="tx1"/>
                          </a:solidFill>
                          <a:latin typeface="ARIAL"/>
                        </a:rPr>
                        <a:t>červené peří "čepička" na hlavě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350589"/>
              </p:ext>
            </p:extLst>
          </p:nvPr>
        </p:nvGraphicFramePr>
        <p:xfrm>
          <a:off x="785786" y="4143380"/>
          <a:ext cx="1333488" cy="1188720"/>
        </p:xfrm>
        <a:graphic>
          <a:graphicData uri="http://schemas.openxmlformats.org/drawingml/2006/table">
            <a:tbl>
              <a:tblPr/>
              <a:tblGrid>
                <a:gridCol w="1333488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chemeClr val="tx1"/>
                          </a:solidFill>
                          <a:latin typeface="ARIAL"/>
                        </a:rPr>
                        <a:t>tělo pokryté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dirty="0">
                          <a:solidFill>
                            <a:schemeClr val="tx1"/>
                          </a:solidFill>
                          <a:latin typeface="ARIAL"/>
                        </a:rPr>
                        <a:t>černým peřím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283099"/>
              </p:ext>
            </p:extLst>
          </p:nvPr>
        </p:nvGraphicFramePr>
        <p:xfrm>
          <a:off x="6429388" y="2214554"/>
          <a:ext cx="1119174" cy="914400"/>
        </p:xfrm>
        <a:graphic>
          <a:graphicData uri="http://schemas.openxmlformats.org/drawingml/2006/table">
            <a:tbl>
              <a:tblPr/>
              <a:tblGrid>
                <a:gridCol w="1119174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chemeClr val="tx1"/>
                          </a:solidFill>
                          <a:latin typeface="ARIAL"/>
                        </a:rPr>
                        <a:t>žlutý silný zobák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766744"/>
              </p:ext>
            </p:extLst>
          </p:nvPr>
        </p:nvGraphicFramePr>
        <p:xfrm>
          <a:off x="6357950" y="4572008"/>
          <a:ext cx="1476364" cy="1188720"/>
        </p:xfrm>
        <a:graphic>
          <a:graphicData uri="http://schemas.openxmlformats.org/drawingml/2006/table">
            <a:tbl>
              <a:tblPr/>
              <a:tblGrid>
                <a:gridCol w="1476364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solidFill>
                            <a:schemeClr val="tx1"/>
                          </a:solidFill>
                          <a:latin typeface="ARIAL"/>
                        </a:rPr>
                        <a:t>noha uzpůsobená ke šplhání po stromě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10" name="Přímá spojovací šipka 9"/>
          <p:cNvCxnSpPr/>
          <p:nvPr/>
        </p:nvCxnSpPr>
        <p:spPr>
          <a:xfrm rot="10800000">
            <a:off x="2000232" y="2500306"/>
            <a:ext cx="1643074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10800000" flipV="1">
            <a:off x="1857356" y="4214818"/>
            <a:ext cx="2286016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4000496" y="2714620"/>
            <a:ext cx="2643206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4857752" y="3929066"/>
            <a:ext cx="1857388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214290"/>
            <a:ext cx="2000264" cy="1554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Přímá spojovací šipka 15"/>
          <p:cNvCxnSpPr/>
          <p:nvPr/>
        </p:nvCxnSpPr>
        <p:spPr>
          <a:xfrm rot="5400000" flipH="1" flipV="1">
            <a:off x="6465107" y="2964653"/>
            <a:ext cx="3000396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Proč má datel na hlavě </a:t>
            </a:r>
            <a:r>
              <a:rPr lang="cs-CZ" sz="4000" dirty="0" smtClean="0">
                <a:solidFill>
                  <a:srgbClr val="FF0000"/>
                </a:solidFill>
              </a:rPr>
              <a:t>červenou čepičku </a:t>
            </a:r>
            <a:r>
              <a:rPr lang="cs-CZ" sz="4000" dirty="0" smtClean="0"/>
              <a:t>?</a:t>
            </a:r>
            <a:endParaRPr lang="cs-CZ" sz="40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3000372"/>
            <a:ext cx="6281758" cy="345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42844" y="1571612"/>
            <a:ext cx="8858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Barva peří ptáky chrání - ve tmě lesa, kde se datel zdržuje, ho v černém peří </a:t>
            </a:r>
            <a:endParaRPr lang="cs-CZ" dirty="0" smtClean="0"/>
          </a:p>
          <a:p>
            <a:pPr algn="ctr"/>
            <a:r>
              <a:rPr lang="cs-CZ" dirty="0"/>
              <a:t>nikdo nezahlédne. Kdyby se na něj nepřítel dobýval do jeho hnízda v dutině </a:t>
            </a:r>
            <a:endParaRPr lang="cs-CZ" dirty="0" smtClean="0"/>
          </a:p>
          <a:p>
            <a:pPr algn="ctr"/>
            <a:r>
              <a:rPr lang="cs-CZ" dirty="0"/>
              <a:t>stromu, stačí, aby jen vystrčil hlavu s červenou čepičkou. Nepřítel by se jistě </a:t>
            </a:r>
            <a:endParaRPr lang="cs-CZ" dirty="0" smtClean="0"/>
          </a:p>
          <a:p>
            <a:pPr algn="ctr"/>
            <a:r>
              <a:rPr lang="cs-CZ" dirty="0"/>
              <a:t>zalekl.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je datel užitečný ? </a:t>
            </a:r>
            <a:endParaRPr lang="cs-CZ" dirty="0"/>
          </a:p>
        </p:txBody>
      </p:sp>
      <p:pic>
        <p:nvPicPr>
          <p:cNvPr id="532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42910" y="2500306"/>
            <a:ext cx="3812369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571876"/>
            <a:ext cx="1955719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714348" y="1428736"/>
            <a:ext cx="77867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Datel si každý rok hloubí hnízdo do dutiny stromu přibližně 7-15m </a:t>
            </a:r>
            <a:r>
              <a:rPr lang="cs-CZ" dirty="0" smtClean="0"/>
              <a:t>nad </a:t>
            </a:r>
            <a:r>
              <a:rPr lang="cs-CZ" dirty="0"/>
              <a:t>zemí. To potom slouží k hnízdění </a:t>
            </a:r>
            <a:r>
              <a:rPr lang="cs-CZ" dirty="0" smtClean="0"/>
              <a:t>i jiným </a:t>
            </a:r>
            <a:r>
              <a:rPr lang="cs-CZ" dirty="0"/>
              <a:t>velkým ptákům nebo savcům, kteří žijí na stromech. </a:t>
            </a:r>
          </a:p>
        </p:txBody>
      </p:sp>
      <p:sp>
        <p:nvSpPr>
          <p:cNvPr id="7" name="Obdélník 6"/>
          <p:cNvSpPr/>
          <p:nvPr/>
        </p:nvSpPr>
        <p:spPr>
          <a:xfrm>
            <a:off x="428596" y="5214950"/>
            <a:ext cx="47149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Živí se především dřevokaznými škůdci, mravenci, brouky</a:t>
            </a:r>
            <a:endParaRPr lang="cs-CZ" dirty="0" smtClean="0"/>
          </a:p>
          <a:p>
            <a:pPr algn="ctr"/>
            <a:r>
              <a:rPr lang="cs-CZ" dirty="0"/>
              <a:t>nebo jejich </a:t>
            </a:r>
            <a:r>
              <a:rPr lang="cs-CZ" dirty="0" smtClean="0"/>
              <a:t>larvami.</a:t>
            </a:r>
            <a:endParaRPr lang="cs-CZ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714620"/>
            <a:ext cx="234211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datel získává potravu?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Datel při hledání potravy silnými </a:t>
            </a:r>
          </a:p>
          <a:p>
            <a:pPr>
              <a:buNone/>
            </a:pPr>
            <a:r>
              <a:rPr lang="cs-CZ" sz="2400" dirty="0" smtClean="0"/>
              <a:t>    údery zobáku rozbíjí kůru a dřevo </a:t>
            </a:r>
          </a:p>
          <a:p>
            <a:pPr>
              <a:buNone/>
            </a:pPr>
            <a:r>
              <a:rPr lang="cs-CZ" sz="2400" dirty="0" smtClean="0"/>
              <a:t>    stromů.</a:t>
            </a:r>
          </a:p>
          <a:p>
            <a:r>
              <a:rPr lang="cs-CZ" sz="2400" dirty="0" smtClean="0"/>
              <a:t>Při tom se kůry přidržuje drápy a </a:t>
            </a:r>
          </a:p>
          <a:p>
            <a:pPr>
              <a:buNone/>
            </a:pPr>
            <a:r>
              <a:rPr lang="cs-CZ" sz="2400" dirty="0" smtClean="0"/>
              <a:t>    dlouhými ocasními pery se opírá </a:t>
            </a:r>
          </a:p>
          <a:p>
            <a:pPr>
              <a:buNone/>
            </a:pPr>
            <a:r>
              <a:rPr lang="cs-CZ" sz="2400" dirty="0" smtClean="0"/>
              <a:t>    o kůru stromu. </a:t>
            </a:r>
          </a:p>
          <a:p>
            <a:r>
              <a:rPr lang="cs-CZ" sz="2400" dirty="0" smtClean="0"/>
              <a:t>Na nabírání kořisti z těžko </a:t>
            </a:r>
          </a:p>
          <a:p>
            <a:pPr>
              <a:buNone/>
            </a:pPr>
            <a:r>
              <a:rPr lang="cs-CZ" sz="2400" dirty="0" smtClean="0"/>
              <a:t>    dostupných míst má dlouhý </a:t>
            </a:r>
          </a:p>
          <a:p>
            <a:pPr>
              <a:buNone/>
            </a:pPr>
            <a:r>
              <a:rPr lang="cs-CZ" sz="2400" dirty="0" smtClean="0"/>
              <a:t>    lepkavý jazyk se zoubky na konci.</a:t>
            </a:r>
          </a:p>
          <a:p>
            <a:pPr>
              <a:buNone/>
            </a:pPr>
            <a:endParaRPr lang="cs-CZ" sz="2400" dirty="0" smtClean="0"/>
          </a:p>
          <a:p>
            <a:endParaRPr lang="cs-CZ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1285861"/>
            <a:ext cx="2724141" cy="4025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5500702"/>
            <a:ext cx="1636168" cy="1200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5500702"/>
            <a:ext cx="1928826" cy="121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6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160"/>
                            </p:stCondLst>
                            <p:childTnLst>
                              <p:par>
                                <p:cTn id="7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Další "doktoři" stromů v našich lesích</a:t>
            </a:r>
            <a:endParaRPr lang="cs-CZ" sz="4000" dirty="0"/>
          </a:p>
        </p:txBody>
      </p:sp>
      <p:pic>
        <p:nvPicPr>
          <p:cNvPr id="552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36"/>
            <a:ext cx="3394473" cy="4525963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4429132"/>
            <a:ext cx="3274202" cy="218598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14282" y="5500702"/>
          <a:ext cx="3119438" cy="548640"/>
        </p:xfrm>
        <a:graphic>
          <a:graphicData uri="http://schemas.openxmlformats.org/drawingml/2006/table">
            <a:tbl>
              <a:tblPr/>
              <a:tblGrid>
                <a:gridCol w="3119438"/>
              </a:tblGrid>
              <a:tr h="0">
                <a:tc>
                  <a:txBody>
                    <a:bodyPr/>
                    <a:lstStyle/>
                    <a:p>
                      <a:r>
                        <a:rPr lang="cs-CZ" sz="3000" dirty="0">
                          <a:solidFill>
                            <a:srgbClr val="FF0000"/>
                          </a:solidFill>
                        </a:rPr>
                        <a:t>strakapoud velký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000108"/>
            <a:ext cx="2892287" cy="441959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6357950" y="5143512"/>
          <a:ext cx="2476496" cy="548640"/>
        </p:xfrm>
        <a:graphic>
          <a:graphicData uri="http://schemas.openxmlformats.org/drawingml/2006/table">
            <a:tbl>
              <a:tblPr/>
              <a:tblGrid>
                <a:gridCol w="2476496"/>
              </a:tblGrid>
              <a:tr h="0">
                <a:tc>
                  <a:txBody>
                    <a:bodyPr/>
                    <a:lstStyle/>
                    <a:p>
                      <a:r>
                        <a:rPr lang="cs-CZ" sz="3000" dirty="0">
                          <a:solidFill>
                            <a:srgbClr val="FF0000"/>
                          </a:solidFill>
                        </a:rPr>
                        <a:t>žluna zelená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zdroje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100" dirty="0" smtClean="0">
                <a:hlinkClick r:id="rId2"/>
              </a:rPr>
              <a:t>http://cs.wikipedia.org/wiki/Datel_%C4%8Dern%C3%BD</a:t>
            </a:r>
            <a:endParaRPr lang="cs-CZ" sz="2100" dirty="0" smtClean="0"/>
          </a:p>
          <a:p>
            <a:r>
              <a:rPr lang="cs-CZ" sz="2100" dirty="0" smtClean="0">
                <a:hlinkClick r:id="rId3"/>
              </a:rPr>
              <a:t>http://cs.wikipedia.org/wiki/Soubor:Schwarzspecht.jpg</a:t>
            </a:r>
            <a:endParaRPr lang="cs-CZ" sz="2100" dirty="0" smtClean="0"/>
          </a:p>
          <a:p>
            <a:r>
              <a:rPr lang="cs-CZ" sz="2100" dirty="0" smtClean="0">
                <a:hlinkClick r:id="rId4"/>
              </a:rPr>
              <a:t>http://commons.wikimedia.org/wiki/File:BlackWoods.jpg</a:t>
            </a:r>
            <a:endParaRPr lang="cs-CZ" sz="2100" dirty="0" smtClean="0"/>
          </a:p>
          <a:p>
            <a:r>
              <a:rPr lang="cs-CZ" sz="2100" dirty="0" smtClean="0">
                <a:hlinkClick r:id="rId5"/>
              </a:rPr>
              <a:t>http://commons.wikimedia.org/wiki/File:Dryocopus_martius_03.jpg</a:t>
            </a:r>
            <a:endParaRPr lang="cs-CZ" sz="2100" dirty="0" smtClean="0"/>
          </a:p>
          <a:p>
            <a:r>
              <a:rPr lang="cs-CZ" sz="2100" dirty="0" smtClean="0">
                <a:hlinkClick r:id="rId6"/>
              </a:rPr>
              <a:t>http://commons.wikimedia.org/wiki/File:Dryocopus_martius_02.jpg</a:t>
            </a:r>
            <a:endParaRPr lang="cs-CZ" sz="2100" dirty="0" smtClean="0"/>
          </a:p>
          <a:p>
            <a:r>
              <a:rPr lang="cs-CZ" sz="2100" dirty="0" smtClean="0">
                <a:hlinkClick r:id="rId7"/>
              </a:rPr>
              <a:t>http://cs.wikipedia.org/wiki/Soubor:Dendrocopos_major_Legnago_7119.jpg</a:t>
            </a:r>
            <a:endParaRPr lang="cs-CZ" sz="2100" dirty="0" smtClean="0"/>
          </a:p>
          <a:p>
            <a:r>
              <a:rPr lang="cs-CZ" sz="2100" dirty="0" smtClean="0">
                <a:hlinkClick r:id="rId8"/>
              </a:rPr>
              <a:t>http://cs.wikipedia.org/wiki/Soubor:Gr%C3%BCnspecht_Picus_viridis.jpg</a:t>
            </a:r>
            <a:endParaRPr lang="cs-CZ" sz="2100" dirty="0" smtClean="0"/>
          </a:p>
          <a:p>
            <a:r>
              <a:rPr lang="cs-CZ" sz="2100" dirty="0" smtClean="0">
                <a:hlinkClick r:id="rId9"/>
              </a:rPr>
              <a:t>http://commons.wikimedia.org/wiki/File:Dryocopus_martius_01.jpg</a:t>
            </a:r>
            <a:endParaRPr lang="cs-CZ" sz="2100" dirty="0" smtClean="0"/>
          </a:p>
          <a:p>
            <a:r>
              <a:rPr lang="cs-CZ" sz="2100" dirty="0" smtClean="0">
                <a:hlinkClick r:id="rId10"/>
              </a:rPr>
              <a:t>http://cs.wikipedia.org/wiki/Soubor:DendrocoposMajor.jpg</a:t>
            </a:r>
            <a:endParaRPr lang="cs-CZ" sz="2100" dirty="0" smtClean="0"/>
          </a:p>
          <a:p>
            <a:r>
              <a:rPr lang="cs-CZ" sz="2100" dirty="0" smtClean="0"/>
              <a:t>KHOLOVÁ, Helena, </a:t>
            </a:r>
            <a:r>
              <a:rPr lang="cs-CZ" sz="2100" dirty="0" err="1" smtClean="0"/>
              <a:t>et</a:t>
            </a:r>
            <a:r>
              <a:rPr lang="cs-CZ" sz="2100" dirty="0" smtClean="0"/>
              <a:t> </a:t>
            </a:r>
            <a:r>
              <a:rPr lang="cs-CZ" sz="2100" dirty="0" err="1" smtClean="0"/>
              <a:t>al</a:t>
            </a:r>
            <a:r>
              <a:rPr lang="cs-CZ" sz="2100" dirty="0" smtClean="0"/>
              <a:t>. </a:t>
            </a:r>
            <a:r>
              <a:rPr lang="cs-CZ" sz="2100" i="1" dirty="0" smtClean="0"/>
              <a:t>Přírodověda 4</a:t>
            </a:r>
            <a:r>
              <a:rPr lang="cs-CZ" sz="2100" dirty="0" smtClean="0"/>
              <a:t>. 1. vydání. </a:t>
            </a:r>
            <a:r>
              <a:rPr lang="cs-CZ" sz="2100" dirty="0" err="1" smtClean="0"/>
              <a:t>Všeň</a:t>
            </a:r>
            <a:r>
              <a:rPr lang="cs-CZ" sz="2100" dirty="0" smtClean="0"/>
              <a:t> : Alter, 1996. V lese/ Datel černý, s. 2 - 56.</a:t>
            </a:r>
          </a:p>
          <a:p>
            <a:r>
              <a:rPr lang="cs-CZ" sz="2100" dirty="0" smtClean="0"/>
              <a:t>Průchová Heda – Ptačí pohádka, Albatros 1976 </a:t>
            </a:r>
          </a:p>
          <a:p>
            <a:endParaRPr lang="cs-CZ" sz="1800" dirty="0" smtClean="0"/>
          </a:p>
          <a:p>
            <a:endParaRPr lang="cs-CZ" sz="20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Vytvořeno jako DUM do předmětu přírodověda na ZŠ Mladá Boleslav 17. listopadu 1325 pro čtvrtý ročník základní školy.</a:t>
            </a:r>
          </a:p>
          <a:p>
            <a:r>
              <a:rPr lang="cs-CZ" dirty="0" smtClean="0"/>
              <a:t>Materiál slouží jako doplněk výkladu o datlovi černém v rámci tématu V lese.</a:t>
            </a:r>
          </a:p>
          <a:p>
            <a:r>
              <a:rPr lang="cs-CZ" dirty="0" smtClean="0"/>
              <a:t>Materiál doporučuji prezentovat na </a:t>
            </a:r>
            <a:r>
              <a:rPr lang="cs-CZ" dirty="0" err="1" smtClean="0"/>
              <a:t>dataprojektorech</a:t>
            </a:r>
            <a:r>
              <a:rPr lang="cs-CZ" dirty="0" smtClean="0"/>
              <a:t> nebo na monitorech žáků.</a:t>
            </a:r>
          </a:p>
          <a:p>
            <a:r>
              <a:rPr lang="cs-CZ" dirty="0" smtClean="0"/>
              <a:t>Materiál byl vytvořen a pilotován v </a:t>
            </a:r>
          </a:p>
          <a:p>
            <a:pPr>
              <a:buNone/>
            </a:pPr>
            <a:r>
              <a:rPr lang="cs-CZ" dirty="0" smtClean="0"/>
              <a:t>    1. pololetí školního roku 2011/2012.</a:t>
            </a:r>
          </a:p>
          <a:p>
            <a:pPr>
              <a:buNone/>
            </a:pPr>
            <a:r>
              <a:rPr lang="cs-CZ" dirty="0" smtClean="0"/>
              <a:t>    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78</TotalTime>
  <Words>342</Words>
  <Application>Microsoft Office PowerPoint</Application>
  <PresentationFormat>Předvádění na obrazovce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Technický</vt:lpstr>
      <vt:lpstr>zvířata v lese - datel černý</vt:lpstr>
      <vt:lpstr>Datel černý - popis</vt:lpstr>
      <vt:lpstr>Proč má datel na hlavě červenou čepičku ?</vt:lpstr>
      <vt:lpstr>Čím je datel užitečný ? </vt:lpstr>
      <vt:lpstr>Jak datel získává potravu?</vt:lpstr>
      <vt:lpstr>Další "doktoři" stromů v našich lesích</vt:lpstr>
      <vt:lpstr>zdroje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kerdova</cp:lastModifiedBy>
  <cp:revision>15</cp:revision>
  <dcterms:created xsi:type="dcterms:W3CDTF">2011-12-31T00:48:32Z</dcterms:created>
  <dcterms:modified xsi:type="dcterms:W3CDTF">2012-03-21T13:05:44Z</dcterms:modified>
</cp:coreProperties>
</file>