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4" r:id="rId5"/>
    <p:sldId id="259" r:id="rId6"/>
    <p:sldId id="260" r:id="rId7"/>
    <p:sldId id="261" r:id="rId8"/>
    <p:sldId id="265" r:id="rId9"/>
    <p:sldId id="262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30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4C7FE-99C7-4075-8B00-A762513C12F9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4DB9A5BB-8FC0-41C1-8BDF-EB4E1453167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4C7FE-99C7-4075-8B00-A762513C12F9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9A5BB-8FC0-41C1-8BDF-EB4E145316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4C7FE-99C7-4075-8B00-A762513C12F9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9A5BB-8FC0-41C1-8BDF-EB4E1453167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4C7FE-99C7-4075-8B00-A762513C12F9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9A5BB-8FC0-41C1-8BDF-EB4E145316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4C7FE-99C7-4075-8B00-A762513C12F9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9A5BB-8FC0-41C1-8BDF-EB4E145316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4C7FE-99C7-4075-8B00-A762513C12F9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9A5BB-8FC0-41C1-8BDF-EB4E145316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4C7FE-99C7-4075-8B00-A762513C12F9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9A5BB-8FC0-41C1-8BDF-EB4E145316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4C7FE-99C7-4075-8B00-A762513C12F9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9A5BB-8FC0-41C1-8BDF-EB4E1453167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4C7FE-99C7-4075-8B00-A762513C12F9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9A5BB-8FC0-41C1-8BDF-EB4E1453167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4C7FE-99C7-4075-8B00-A762513C12F9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9A5BB-8FC0-41C1-8BDF-EB4E145316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4C7FE-99C7-4075-8B00-A762513C12F9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9A5BB-8FC0-41C1-8BDF-EB4E145316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77B4C7FE-99C7-4075-8B00-A762513C12F9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4DB9A5BB-8FC0-41C1-8BDF-EB4E1453167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4/4f/Kuckuck_(Cuculus_canorus)_by_Tim_Peukert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hyperlink" Target="//upload.wikimedia.org/wikipedia/commons/a/a3/Cuculus_canorus_vogelartinfo.jp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e/e8/Cuculus_canorus2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5/5c/Reed_warbler_cuckoo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0/0e/Cuculus_canorus_vogelartinfo_chris_romeiks_CHR0431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hyperlink" Target="//upload.wikimedia.org/wikipedia/commons/b/b0/Cuculus_canorus_vogelartinfo_chris_romeiks_CHR0791.jpg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//upload.wikimedia.org/wikipedia/commons/4/4f/Kuckuck_(Cuculus_canorus)_by_Tim_Peukert.jpg" TargetMode="Externa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Cuculus_canorus_vogelartinfo_chris_romeiks_CHR0431.jpg" TargetMode="External"/><Relationship Id="rId3" Type="http://schemas.openxmlformats.org/officeDocument/2006/relationships/hyperlink" Target="http://media.rozhlas.cz/_obrazek/2274162--kukacka-obecna--1-950x0p0.jpeg" TargetMode="External"/><Relationship Id="rId7" Type="http://schemas.openxmlformats.org/officeDocument/2006/relationships/hyperlink" Target="http://commons.wikimedia.org/wiki/File:Cuculus_canorus_vogelartinfo.jpg" TargetMode="External"/><Relationship Id="rId2" Type="http://schemas.openxmlformats.org/officeDocument/2006/relationships/hyperlink" Target="http://cs.wikipedia.org/wiki/Soubor:Kuckuck_(Cuculus_canorus)_by_Tim_Peuker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Cuculus_canorus_vogelartinfo_chris_romeiks_CHR0791.jpg" TargetMode="External"/><Relationship Id="rId5" Type="http://schemas.openxmlformats.org/officeDocument/2006/relationships/hyperlink" Target="http://commons.wikimedia.org/wiki/File:Cuculus_canorus2.jpg" TargetMode="External"/><Relationship Id="rId4" Type="http://schemas.openxmlformats.org/officeDocument/2006/relationships/hyperlink" Target="http://commons.wikimedia.org/wiki/File:Reed_warbler_cuckoo.jpg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Autor projektu: Mgr. Michaela </a:t>
            </a:r>
            <a:r>
              <a:rPr lang="cs-CZ" dirty="0" err="1" smtClean="0"/>
              <a:t>Kerdová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3143248"/>
            <a:ext cx="6629400" cy="1219201"/>
          </a:xfrm>
        </p:spPr>
        <p:txBody>
          <a:bodyPr/>
          <a:lstStyle/>
          <a:p>
            <a:r>
              <a:rPr lang="cs-CZ" sz="3600" dirty="0" smtClean="0"/>
              <a:t>Zvířata v Lese – kukačka obecná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2143108" y="714356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/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Vytvořeno v rámci projektu „EU peníze školám“.</a:t>
            </a:r>
          </a:p>
          <a:p>
            <a:pPr lvl="0" algn="ctr"/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OP VK oblast podpory 1.4 s názvem Zlepšení podmínek pro vzdělávání na základních školách.</a:t>
            </a:r>
            <a:endParaRPr lang="cs-CZ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285852" y="5786454"/>
            <a:ext cx="593303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VY_32_INOVACE_14_kukačka_obecná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92178274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6000" dirty="0" smtClean="0"/>
              <a:t>Kukačka obecná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Lidově se jí říká žežulka nebo žežulička.</a:t>
            </a:r>
          </a:p>
          <a:p>
            <a:pPr algn="ctr"/>
            <a:endParaRPr lang="cs-CZ" dirty="0" smtClean="0">
              <a:solidFill>
                <a:schemeClr val="bg2">
                  <a:lumMod val="25000"/>
                </a:schemeClr>
              </a:solidFill>
            </a:endParaRPr>
          </a:p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Sameček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se ozývá nápadným kukáním</a:t>
            </a:r>
            <a:r>
              <a:rPr lang="cs-CZ" dirty="0" smtClean="0"/>
              <a:t>.</a:t>
            </a:r>
          </a:p>
          <a:p>
            <a:pPr marL="114300" indent="0">
              <a:buNone/>
            </a:pPr>
            <a:endParaRPr lang="cs-CZ" dirty="0"/>
          </a:p>
        </p:txBody>
      </p:sp>
      <p:pic>
        <p:nvPicPr>
          <p:cNvPr id="1026" name="Picture 2" descr="Soubor:Kuckuck (Cuculus canorus) by Tim Peuker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573016"/>
            <a:ext cx="4168392" cy="277719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File:Cuculus canorus vogelartinfo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573016"/>
            <a:ext cx="4015217" cy="277719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4076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Proč má kukačka špatnou pověst?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Nedokáže si sama postavit </a:t>
            </a:r>
          </a:p>
          <a:p>
            <a:pPr marL="114300" indent="0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  hnízdo.</a:t>
            </a:r>
          </a:p>
          <a:p>
            <a:pPr marL="114300" indent="0">
              <a:buNone/>
            </a:pPr>
            <a:endParaRPr lang="cs-CZ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Neumí se postarat o své </a:t>
            </a:r>
          </a:p>
          <a:p>
            <a:pPr marL="114300" indent="0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  potomky.</a:t>
            </a:r>
          </a:p>
          <a:p>
            <a:pPr marL="114300" indent="0">
              <a:buNone/>
            </a:pPr>
            <a:endParaRPr lang="cs-CZ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Vkládá vajíčka do hnízd </a:t>
            </a:r>
          </a:p>
          <a:p>
            <a:pPr marL="114300" indent="0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  jiných ptáků.</a:t>
            </a:r>
          </a:p>
        </p:txBody>
      </p:sp>
      <p:pic>
        <p:nvPicPr>
          <p:cNvPr id="7" name="Picture 4" descr="File:Cuculus canorus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1356" y="2636912"/>
            <a:ext cx="4013916" cy="283482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0029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Co je nejhorší pro její náhradní rodiče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52600"/>
            <a:ext cx="4618856" cy="4373563"/>
          </a:xfrm>
        </p:spPr>
        <p:txBody>
          <a:bodyPr>
            <a:normAutofit lnSpcReduction="10000"/>
          </a:bodyPr>
          <a:lstStyle/>
          <a:p>
            <a:endParaRPr lang="cs-CZ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Mladá kukačka se obvykle líhne dříve než ostatní mláďata.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I </a:t>
            </a:r>
            <a:r>
              <a:rPr lang="cs-CZ" dirty="0">
                <a:solidFill>
                  <a:schemeClr val="bg2">
                    <a:lumMod val="25000"/>
                  </a:schemeClr>
                </a:solidFill>
              </a:rPr>
              <a:t>když je holá a slepá, dokáže z hnízda vyházet ostatní vajíčka nebo i mláďata.</a:t>
            </a:r>
          </a:p>
          <a:p>
            <a:r>
              <a:rPr lang="cs-CZ" dirty="0">
                <a:solidFill>
                  <a:schemeClr val="bg2">
                    <a:lumMod val="25000"/>
                  </a:schemeClr>
                </a:solidFill>
              </a:rPr>
              <a:t>Náhradní rodiče ji krmí šest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týdnů a to i tehdy, </a:t>
            </a:r>
            <a:r>
              <a:rPr lang="cs-CZ" dirty="0">
                <a:solidFill>
                  <a:schemeClr val="bg2">
                    <a:lumMod val="25000"/>
                  </a:schemeClr>
                </a:solidFill>
              </a:rPr>
              <a:t>když už je jí hnízdo malé a ona musí sedět vedle.</a:t>
            </a:r>
          </a:p>
          <a:p>
            <a:endParaRPr lang="cs-CZ" dirty="0"/>
          </a:p>
        </p:txBody>
      </p:sp>
      <p:pic>
        <p:nvPicPr>
          <p:cNvPr id="5" name="Picture 2" descr="File:Reed warbler cuckoo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132856"/>
            <a:ext cx="2863037" cy="403244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8065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2800" dirty="0" smtClean="0"/>
              <a:t>Proč se ptáci  o malé kukačky starají, když jim zahubila jejich vlastní potomky?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Malá kukačka má obrovský </a:t>
            </a:r>
          </a:p>
          <a:p>
            <a:pPr marL="114300" indent="0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 červený zobák, který je tak </a:t>
            </a:r>
          </a:p>
          <a:p>
            <a:pPr marL="114300" indent="0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 výrazný, že často kolem </a:t>
            </a:r>
          </a:p>
          <a:p>
            <a:pPr marL="114300" indent="0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 letící ptáci neodolají a nakrmí</a:t>
            </a:r>
          </a:p>
          <a:p>
            <a:pPr marL="114300" indent="0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 toto kukaččí mládě </a:t>
            </a:r>
          </a:p>
          <a:p>
            <a:pPr marL="114300" indent="0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 potravou, kterou nasbírali </a:t>
            </a:r>
          </a:p>
          <a:p>
            <a:pPr marL="114300" indent="0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 pro vlastní mláďata.</a:t>
            </a:r>
          </a:p>
          <a:p>
            <a:pPr marL="114300" indent="0">
              <a:buNone/>
            </a:pPr>
            <a:endParaRPr lang="cs-CZ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Kukačka je takový malý ptačí </a:t>
            </a:r>
          </a:p>
          <a:p>
            <a:pPr marL="114300" indent="0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Otesánek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– dokáže spořádat </a:t>
            </a:r>
          </a:p>
          <a:p>
            <a:pPr marL="114300" indent="0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 obrovské množství potravy.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5" name="Picture 2" descr="File:Cuculus canorus vogelartinfo chris romeiks CHR043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3217" y="1700808"/>
            <a:ext cx="3219588" cy="223224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File:Cuculus canorus vogelartinfo chris romeiks CHR079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3218" y="4335236"/>
            <a:ext cx="3219586" cy="208016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5258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6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6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6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7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Co o kukačce víme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52600"/>
            <a:ext cx="4258816" cy="4373563"/>
          </a:xfrm>
        </p:spPr>
        <p:txBody>
          <a:bodyPr/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Kukačka je pták stěhovavý.</a:t>
            </a:r>
          </a:p>
          <a:p>
            <a:endParaRPr lang="cs-CZ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Odlétá už v červenci na jih.</a:t>
            </a:r>
          </a:p>
          <a:p>
            <a:endParaRPr lang="cs-CZ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Mladé kukačky se vydávají na cestu samostatně, jakmile dorostou.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3076" name="Picture 4" descr="http://media.rozhlas.cz/_obrazek/2274162--kukacka-obecna--1-950x0p0.jpe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420888"/>
            <a:ext cx="4453733" cy="2967593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8537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Je kukačka užitečná?</a:t>
            </a:r>
            <a:endParaRPr lang="cs-CZ" dirty="0"/>
          </a:p>
        </p:txBody>
      </p:sp>
      <p:pic>
        <p:nvPicPr>
          <p:cNvPr id="2050" name="Picture 2" descr="Soubor:Kuckuck (Cuculus canorus) by Tim Peuker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CrisscrossEtch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28800"/>
            <a:ext cx="7620000" cy="507682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52600"/>
            <a:ext cx="7758138" cy="4373563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Kukačka žere chlupaté housenky, a proto je v lese </a:t>
            </a:r>
            <a:r>
              <a:rPr lang="cs-CZ" b="1" dirty="0" smtClean="0">
                <a:solidFill>
                  <a:srgbClr val="FF0000"/>
                </a:solidFill>
              </a:rPr>
              <a:t>užitečná</a:t>
            </a:r>
            <a:r>
              <a:rPr lang="cs-CZ" b="1" dirty="0" smtClean="0">
                <a:solidFill>
                  <a:srgbClr val="FFFF00"/>
                </a:solidFill>
              </a:rPr>
              <a:t>.</a:t>
            </a: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Proto také nemůže krmit své mladé, kteří potřebují měkkou a drobnou potravu.</a:t>
            </a: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Chlupy housenek by mládě zabily.</a:t>
            </a: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Dospělým kukačkám se chloupky sice také zapichují do sliznice volete a žaludku, ale ta se jí občas sloupne a kukačka ji vyvrhne.</a:t>
            </a: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Proto jí jedovaté chloupky housenek neublíží.</a:t>
            </a:r>
            <a:endParaRPr lang="cs-CZ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8675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Documents and Settings\kerdova\Local Settings\Temporary Internet Files\Content.IE5\XWIAFXDA\MC9004124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47685"/>
            <a:ext cx="4464496" cy="5664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láček 5"/>
          <p:cNvSpPr/>
          <p:nvPr/>
        </p:nvSpPr>
        <p:spPr>
          <a:xfrm>
            <a:off x="4716016" y="2348880"/>
            <a:ext cx="3384376" cy="3168352"/>
          </a:xfrm>
          <a:prstGeom prst="cloudCallout">
            <a:avLst>
              <a:gd name="adj1" fmla="val -42814"/>
              <a:gd name="adj2" fmla="val 5076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220072" y="3645023"/>
            <a:ext cx="2304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k</a:t>
            </a:r>
            <a:r>
              <a:rPr lang="cs-CZ" sz="4800" b="1" dirty="0" smtClean="0"/>
              <a:t>u - ku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3723849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000" dirty="0" smtClean="0">
                <a:hlinkClick r:id="rId2"/>
              </a:rPr>
              <a:t>http://cs.wikipedia.org/wiki/Soubor:Kuckuck_(Cuculus_canorus)_by_Tim_Peukert.jpg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http://media.rozhlas.cz/_obrazek/2274162--kukacka-obecna--1-950x0p0.jpeg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http://commons.wikimedia.org/wiki/File:Reed_warbler_cuckoo.jpg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http://commons.wikimedia.org/wiki/File:Cuculus_canorus2.jpg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http://commons.wikimedia.org/wiki/File:Cuculus_canorus_vogelartinfo_chris_romeiks_CHR0791.jpg</a:t>
            </a:r>
            <a:endParaRPr lang="cs-CZ" sz="2000" dirty="0" smtClean="0"/>
          </a:p>
          <a:p>
            <a:r>
              <a:rPr lang="cs-CZ" sz="2000" dirty="0" smtClean="0">
                <a:hlinkClick r:id="rId7"/>
              </a:rPr>
              <a:t>http</a:t>
            </a:r>
            <a:r>
              <a:rPr lang="cs-CZ" sz="2000" dirty="0">
                <a:hlinkClick r:id="rId7"/>
              </a:rPr>
              <a:t>://</a:t>
            </a:r>
            <a:r>
              <a:rPr lang="cs-CZ" sz="2000" dirty="0" smtClean="0">
                <a:hlinkClick r:id="rId7"/>
              </a:rPr>
              <a:t>commons.wikimedia.org/wiki/File:Cuculus_canorus_vogelartinfo.jpg</a:t>
            </a:r>
            <a:endParaRPr lang="cs-CZ" sz="2000" dirty="0" smtClean="0"/>
          </a:p>
          <a:p>
            <a:r>
              <a:rPr lang="cs-CZ" sz="2000" dirty="0">
                <a:hlinkClick r:id="rId8"/>
              </a:rPr>
              <a:t>http://</a:t>
            </a:r>
            <a:r>
              <a:rPr lang="cs-CZ" sz="2000" dirty="0" smtClean="0">
                <a:hlinkClick r:id="rId8"/>
              </a:rPr>
              <a:t>commons.wikimedia.org/wiki/File:Cuculus_canorus_vogelartinfo_chris_romeiks_CHR0431.jpg</a:t>
            </a:r>
            <a:endParaRPr lang="cs-CZ" sz="2000" dirty="0" smtClean="0"/>
          </a:p>
          <a:p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</a:rPr>
              <a:t>KHOLOVÁ, Helena, </a:t>
            </a:r>
            <a:r>
              <a:rPr lang="cs-CZ" sz="2000" dirty="0" err="1" smtClean="0">
                <a:solidFill>
                  <a:schemeClr val="accent3">
                    <a:lumMod val="75000"/>
                  </a:schemeClr>
                </a:solidFill>
              </a:rPr>
              <a:t>et</a:t>
            </a:r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accent3">
                    <a:lumMod val="75000"/>
                  </a:schemeClr>
                </a:solidFill>
              </a:rPr>
              <a:t>al</a:t>
            </a:r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</a:rPr>
              <a:t>. </a:t>
            </a:r>
            <a:r>
              <a:rPr lang="cs-CZ" sz="2000" i="1" dirty="0" smtClean="0">
                <a:solidFill>
                  <a:schemeClr val="accent3">
                    <a:lumMod val="75000"/>
                  </a:schemeClr>
                </a:solidFill>
              </a:rPr>
              <a:t>Přírodověda 4</a:t>
            </a:r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</a:rPr>
              <a:t>. 1. vydání. </a:t>
            </a:r>
            <a:r>
              <a:rPr lang="cs-CZ" sz="2000" dirty="0" err="1" smtClean="0">
                <a:solidFill>
                  <a:schemeClr val="accent3">
                    <a:lumMod val="75000"/>
                  </a:schemeClr>
                </a:solidFill>
              </a:rPr>
              <a:t>Všeň</a:t>
            </a:r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</a:rPr>
              <a:t> : Alter, 1996. V lese/ Kukačka obecná, s. 2 - 56.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8143534"/>
      </p:ext>
    </p:extLst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ctr">
              <a:buFont typeface="Courier New" pitchFamily="49" charset="0"/>
              <a:buChar char="o"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>
              <a:buFont typeface="Courier New" pitchFamily="49" charset="0"/>
              <a:buChar char="o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Vytvořeno jako DUM do předmětu přírodověda </a:t>
            </a:r>
          </a:p>
          <a:p>
            <a:pPr algn="ctr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na ZŠ Mladá Boleslav 17. listopadu 1325 pro </a:t>
            </a:r>
          </a:p>
          <a:p>
            <a:pPr algn="ctr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čtvrtý ročník základní školy.</a:t>
            </a:r>
          </a:p>
          <a:p>
            <a:pPr algn="ctr">
              <a:buFont typeface="Wingdings" pitchFamily="2" charset="2"/>
              <a:buChar char="v"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>
              <a:buFont typeface="Courier New" pitchFamily="49" charset="0"/>
              <a:buChar char="o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Materiál slouží jako doplněk výkladu o kukačce obecné  v rámci tématu V lese.</a:t>
            </a:r>
          </a:p>
          <a:p>
            <a:pPr algn="ctr">
              <a:buFont typeface="Wingdings" pitchFamily="2" charset="2"/>
              <a:buChar char="v"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>
              <a:buFont typeface="Courier New" pitchFamily="49" charset="0"/>
              <a:buChar char="o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Materiál doporučuji prezentovat pomocí</a:t>
            </a:r>
          </a:p>
          <a:p>
            <a:pPr algn="ctr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dataprojektoru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nebo na monitorech žáků.</a:t>
            </a:r>
          </a:p>
          <a:p>
            <a:pPr algn="ctr">
              <a:buFont typeface="Wingdings" pitchFamily="2" charset="2"/>
              <a:buChar char="v"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>
              <a:buFont typeface="Courier New" pitchFamily="49" charset="0"/>
              <a:buChar char="o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Materiál byl vytvořen a pilotován v 1. pololetí </a:t>
            </a:r>
          </a:p>
          <a:p>
            <a:pPr algn="ctr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školního roku 2011/2012.</a:t>
            </a:r>
          </a:p>
          <a:p>
            <a:endParaRPr lang="cs-CZ" dirty="0"/>
          </a:p>
        </p:txBody>
      </p:sp>
    </p:spTree>
  </p:cSld>
  <p:clrMapOvr>
    <a:masterClrMapping/>
  </p:clrMapOvr>
  <p:transition>
    <p:strips dir="l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ékárna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Lékárna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188</TotalTime>
  <Words>412</Words>
  <Application>Microsoft Office PowerPoint</Application>
  <PresentationFormat>Předvádění na obrazovce (4:3)</PresentationFormat>
  <Paragraphs>77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Lékárna</vt:lpstr>
      <vt:lpstr>Zvířata v Lese – kukačka obecná</vt:lpstr>
      <vt:lpstr>Kukačka obecná</vt:lpstr>
      <vt:lpstr>Proč má kukačka špatnou pověst?</vt:lpstr>
      <vt:lpstr>Co je nejhorší pro její náhradní rodiče</vt:lpstr>
      <vt:lpstr>Proč se ptáci  o malé kukačky starají, když jim zahubila jejich vlastní potomky?</vt:lpstr>
      <vt:lpstr>Co o kukačce víme</vt:lpstr>
      <vt:lpstr>Je kukačka užitečná?</vt:lpstr>
      <vt:lpstr>Prezentace aplikace PowerPoint</vt:lpstr>
      <vt:lpstr>zdroje</vt:lpstr>
      <vt:lpstr>Prezentace aplikace PowerPoint</vt:lpstr>
    </vt:vector>
  </TitlesOfParts>
  <Company>ZŠ Patelka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Les – kukačka obecná</dc:title>
  <dc:creator>kerdova</dc:creator>
  <cp:lastModifiedBy>kerdova</cp:lastModifiedBy>
  <cp:revision>24</cp:revision>
  <dcterms:created xsi:type="dcterms:W3CDTF">2011-12-07T13:39:11Z</dcterms:created>
  <dcterms:modified xsi:type="dcterms:W3CDTF">2012-03-21T13:06:39Z</dcterms:modified>
</cp:coreProperties>
</file>