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CB1EC9-2202-45D1-BD8A-A0F0633B48B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6A8BDE-D38E-4C94-AA4A-736B9CC6A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0/Musv%C3%A5ge_cropped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7/73/AccipterGentilisJuvenileFlight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e/Acc_nest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e/e1/Accipiter_gentilis_f_juv_captiv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5/Goshawkfem5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9/96/AccipterGentilisJuvenileFlight2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e/ea/Buzza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e/Buteo_buteo_2_(Marek_Szczepanek)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6/67/Buteo_buteo_1_(Lukasz_Lukasik)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2/24/Common_kestrel_falco_tinnunculu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c/c0/Accipiter_nisus_-Rotherhithe_-London-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3/Accipiter_nisus_9194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d/d2/Accipiter_nisus_-in_flight-8-4c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3/33/Accipiter_gentilis_-injured_Goshaw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3/3f/Faucon_pelerin_7_mai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//upload.wikimedia.org/wikipedia/commons/8/84/Aquila_chrysaetos_Flick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b/Steinadler_Baby_vierzehn_Tage_alt_12052007_01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8/82/Nid_d'Aigle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zzard.jpg" TargetMode="External"/><Relationship Id="rId13" Type="http://schemas.openxmlformats.org/officeDocument/2006/relationships/hyperlink" Target="http://cs.wikipedia.org/wiki/Krahujec_obecn%C3%BD" TargetMode="External"/><Relationship Id="rId18" Type="http://schemas.openxmlformats.org/officeDocument/2006/relationships/hyperlink" Target="http://cs.wikipedia.org/wiki/Soubor:Accipiter_gentilis_-injured_Goshawk.jpg" TargetMode="External"/><Relationship Id="rId3" Type="http://schemas.openxmlformats.org/officeDocument/2006/relationships/hyperlink" Target="http://commons.wikimedia.org/wiki/File:AccipterGentilisJuvenileFlight1.jpg" TargetMode="External"/><Relationship Id="rId21" Type="http://schemas.openxmlformats.org/officeDocument/2006/relationships/hyperlink" Target="http://cs.wikipedia.org/wiki/Soubor:Aquila_chrysaetos_Flickr.jpg" TargetMode="External"/><Relationship Id="rId7" Type="http://schemas.openxmlformats.org/officeDocument/2006/relationships/hyperlink" Target="http://cs.wikipedia.org/wiki/Soubor:Accipiter_gentilis_1672.OGG" TargetMode="External"/><Relationship Id="rId12" Type="http://schemas.openxmlformats.org/officeDocument/2006/relationships/hyperlink" Target="http://cs.wikipedia.org/wiki/Po%C5%A1tolka_obecn%C3%A1" TargetMode="External"/><Relationship Id="rId17" Type="http://schemas.openxmlformats.org/officeDocument/2006/relationships/hyperlink" Target="http://cs.wikipedia.org/wiki/Sokol_st%C4%9Bhovav%C3%BD" TargetMode="External"/><Relationship Id="rId25" Type="http://schemas.openxmlformats.org/officeDocument/2006/relationships/hyperlink" Target="http://commons.wikimedia.org/wiki/File:AccipterGentilisJuvenileFlight2.jpg" TargetMode="External"/><Relationship Id="rId2" Type="http://schemas.openxmlformats.org/officeDocument/2006/relationships/hyperlink" Target="http://cs.wikipedia.org/wiki/Soubor:Musv%C3%A5ge_cropped.jpg" TargetMode="External"/><Relationship Id="rId16" Type="http://schemas.openxmlformats.org/officeDocument/2006/relationships/hyperlink" Target="http://commons.wikimedia.org/wiki/File:Accipiter_nisus_9194.JPG" TargetMode="External"/><Relationship Id="rId20" Type="http://schemas.openxmlformats.org/officeDocument/2006/relationships/hyperlink" Target="http://cs.wikipedia.org/wiki/Orel_skal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est%C5%99%C3%A1b_lesn%C3%AD" TargetMode="External"/><Relationship Id="rId11" Type="http://schemas.openxmlformats.org/officeDocument/2006/relationships/hyperlink" Target="http://cs.wikipedia.org/wiki/Soubor:Common_kestrel_falco_tinnunculus.jpg" TargetMode="External"/><Relationship Id="rId24" Type="http://schemas.openxmlformats.org/officeDocument/2006/relationships/hyperlink" Target="http://commons.wikimedia.org/wiki/File:Goshawkfem55.jpg" TargetMode="External"/><Relationship Id="rId5" Type="http://schemas.openxmlformats.org/officeDocument/2006/relationships/hyperlink" Target="http://cs.wikipedia.org/wiki/Soubor:Acc_nest.jpg" TargetMode="External"/><Relationship Id="rId15" Type="http://schemas.openxmlformats.org/officeDocument/2006/relationships/hyperlink" Target="http://commons.wikimedia.org/wiki/File:Accipiter_nisus_-in_flight-8-4c.jpg" TargetMode="External"/><Relationship Id="rId23" Type="http://schemas.openxmlformats.org/officeDocument/2006/relationships/hyperlink" Target="http://cs.wikipedia.org/wiki/Soubor:Steinadler_Baby_vierzehn_Tage_alt_12052007_01.jpg" TargetMode="External"/><Relationship Id="rId10" Type="http://schemas.openxmlformats.org/officeDocument/2006/relationships/hyperlink" Target="http://cs.wikipedia.org/wiki/Soubor:Buteo_buteo_2_(Marek_Szczepanek).jpg" TargetMode="External"/><Relationship Id="rId19" Type="http://schemas.openxmlformats.org/officeDocument/2006/relationships/hyperlink" Target="http://cs.wikipedia.org/wiki/Soubor:Faucon_pelerin_7_mai.jpg" TargetMode="External"/><Relationship Id="rId4" Type="http://schemas.openxmlformats.org/officeDocument/2006/relationships/hyperlink" Target="http://commons.wikimedia.org/wiki/File:Accipiter_gentilis_f_juv_captive.jpg" TargetMode="External"/><Relationship Id="rId9" Type="http://schemas.openxmlformats.org/officeDocument/2006/relationships/hyperlink" Target="http://cs.wikipedia.org/wiki/Soubor:Buteo_buteo_1_(Lukasz_Lukasik).jpg" TargetMode="External"/><Relationship Id="rId14" Type="http://schemas.openxmlformats.org/officeDocument/2006/relationships/hyperlink" Target="http://commons.wikimedia.org/wiki/File:Accipiter_nisus_-Rotherhithe_-London-8.jpg" TargetMode="External"/><Relationship Id="rId22" Type="http://schemas.openxmlformats.org/officeDocument/2006/relationships/hyperlink" Target="http://cs.wikipedia.org/wiki/Soubor:Nid_d'Aigle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900" dirty="0" smtClean="0"/>
              <a:t>Zvířata v lese – draví ptáci</a:t>
            </a:r>
            <a:br>
              <a:rPr lang="cs-CZ" sz="4900" dirty="0" smtClean="0"/>
            </a:br>
            <a:r>
              <a:rPr lang="cs-CZ" sz="2700" dirty="0" smtClean="0"/>
              <a:t>VY_32_INOVACE_15_draví_ptáci</a:t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3042" y="785794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57422" y="207167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/>
              <a:t>Draví ptáci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Špičatý zahnutý zobák a ostré drápy.</a:t>
            </a:r>
          </a:p>
          <a:p>
            <a:r>
              <a:rPr lang="cs-CZ" dirty="0" smtClean="0"/>
              <a:t>Silná a široká křídla.</a:t>
            </a:r>
          </a:p>
          <a:p>
            <a:r>
              <a:rPr lang="cs-CZ" dirty="0" smtClean="0"/>
              <a:t>Kořist hledají ve dne </a:t>
            </a:r>
          </a:p>
          <a:p>
            <a:pPr>
              <a:buNone/>
            </a:pPr>
            <a:r>
              <a:rPr lang="cs-CZ" dirty="0" smtClean="0"/>
              <a:t>   pomocí zraku.</a:t>
            </a:r>
          </a:p>
          <a:p>
            <a:r>
              <a:rPr lang="cs-CZ" dirty="0" smtClean="0"/>
              <a:t>Ostrost vidění je </a:t>
            </a:r>
          </a:p>
          <a:p>
            <a:pPr>
              <a:buNone/>
            </a:pPr>
            <a:r>
              <a:rPr lang="cs-CZ" dirty="0" smtClean="0"/>
              <a:t>   mnohem vyšší </a:t>
            </a:r>
          </a:p>
          <a:p>
            <a:pPr>
              <a:buNone/>
            </a:pPr>
            <a:r>
              <a:rPr lang="cs-CZ" dirty="0" smtClean="0"/>
              <a:t>   než u člověka.</a:t>
            </a:r>
          </a:p>
          <a:p>
            <a:r>
              <a:rPr lang="cs-CZ" dirty="0" smtClean="0"/>
              <a:t>Mají slabý čich.</a:t>
            </a:r>
            <a:endParaRPr lang="cs-CZ" dirty="0"/>
          </a:p>
        </p:txBody>
      </p:sp>
      <p:pic>
        <p:nvPicPr>
          <p:cNvPr id="2050" name="Picture 2" descr="Soubor:Musvåge cropp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40885" y="2143116"/>
            <a:ext cx="4568103" cy="450059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4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5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Jestřáb lesní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Hnízdí na stromech vysoko nad zemí.</a:t>
            </a:r>
          </a:p>
          <a:p>
            <a:r>
              <a:rPr lang="cs-CZ" sz="2000" dirty="0" smtClean="0"/>
              <a:t>Na kořist číhá ze skrytého stanoviště a potom</a:t>
            </a:r>
          </a:p>
          <a:p>
            <a:pPr>
              <a:buNone/>
            </a:pPr>
            <a:r>
              <a:rPr lang="cs-CZ" sz="2000" dirty="0" smtClean="0"/>
              <a:t>      s neuvěřitelnou rychlostí zaútočí. </a:t>
            </a:r>
          </a:p>
          <a:p>
            <a:endParaRPr lang="cs-CZ" dirty="0"/>
          </a:p>
        </p:txBody>
      </p:sp>
      <p:pic>
        <p:nvPicPr>
          <p:cNvPr id="1026" name="Picture 2" descr="File:AccipterGentilisJuvenileFlight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857496"/>
            <a:ext cx="4929190" cy="3284073"/>
          </a:xfrm>
          <a:prstGeom prst="ellipse">
            <a:avLst/>
          </a:prstGeom>
          <a:noFill/>
        </p:spPr>
      </p:pic>
      <p:pic>
        <p:nvPicPr>
          <p:cNvPr id="1028" name="Picture 4" descr="File:Accipiter gentilis f juv captiv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2071678"/>
            <a:ext cx="2976562" cy="2232422"/>
          </a:xfrm>
          <a:prstGeom prst="ellipse">
            <a:avLst/>
          </a:prstGeom>
          <a:noFill/>
        </p:spPr>
      </p:pic>
      <p:pic>
        <p:nvPicPr>
          <p:cNvPr id="1030" name="Picture 6" descr="Soubor:Acc nes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4429132"/>
            <a:ext cx="2952739" cy="221455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Co o jestřábovi víme.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Jestřáb lesní loví veverky, hraboše či menší ptáky.</a:t>
            </a:r>
          </a:p>
          <a:p>
            <a:r>
              <a:rPr lang="cs-CZ" sz="2800" dirty="0" smtClean="0"/>
              <a:t>Dlouhý ocas slouží jestřábovi ke kormidlování mezi stromy.</a:t>
            </a:r>
          </a:p>
          <a:p>
            <a:r>
              <a:rPr lang="cs-CZ" sz="2800" dirty="0" smtClean="0"/>
              <a:t>Oko jestřába má žlutooranžovou barvu.</a:t>
            </a:r>
            <a:endParaRPr lang="cs-CZ" sz="2800" dirty="0"/>
          </a:p>
        </p:txBody>
      </p:sp>
      <p:pic>
        <p:nvPicPr>
          <p:cNvPr id="8194" name="Picture 2" descr="File:Goshawkfem5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786190"/>
            <a:ext cx="3810000" cy="2543175"/>
          </a:xfrm>
          <a:prstGeom prst="rect">
            <a:avLst/>
          </a:prstGeom>
          <a:noFill/>
        </p:spPr>
      </p:pic>
      <p:pic>
        <p:nvPicPr>
          <p:cNvPr id="8196" name="Picture 4" descr="File:AccipterGentilisJuvenileFlight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3786190"/>
            <a:ext cx="3762348" cy="2511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Káně lesní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Loví malé savce především hraboše.</a:t>
            </a:r>
          </a:p>
          <a:p>
            <a:r>
              <a:rPr lang="cs-CZ" sz="2400" dirty="0" smtClean="0"/>
              <a:t>Nepohrdne ani mršinami malých ptáků, plazů, obojživelníků.</a:t>
            </a:r>
            <a:endParaRPr lang="cs-CZ" sz="2400" dirty="0"/>
          </a:p>
        </p:txBody>
      </p:sp>
      <p:pic>
        <p:nvPicPr>
          <p:cNvPr id="1026" name="Picture 2" descr="Soubor:Buzzar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3559106"/>
            <a:ext cx="3429024" cy="2490329"/>
          </a:xfrm>
          <a:prstGeom prst="ellipse">
            <a:avLst/>
          </a:prstGeom>
          <a:noFill/>
        </p:spPr>
      </p:pic>
      <p:pic>
        <p:nvPicPr>
          <p:cNvPr id="1028" name="Picture 4" descr="Soubor:Buteo buteo 1 (Lukasz Lukasi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3000372"/>
            <a:ext cx="4881543" cy="3661158"/>
          </a:xfrm>
          <a:prstGeom prst="ellipse">
            <a:avLst/>
          </a:prstGeom>
          <a:noFill/>
        </p:spPr>
      </p:pic>
      <p:pic>
        <p:nvPicPr>
          <p:cNvPr id="1030" name="Picture 6" descr="Soubor:Buteo buteo 2 (Marek Szczepane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285728"/>
            <a:ext cx="3190886" cy="2140349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Poštolka obecná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Loví drobné hlodavce, větší hmyz </a:t>
            </a:r>
          </a:p>
          <a:p>
            <a:pPr>
              <a:buNone/>
            </a:pPr>
            <a:r>
              <a:rPr lang="cs-CZ" sz="2400" dirty="0" smtClean="0"/>
              <a:t>     či ještěrky.</a:t>
            </a:r>
          </a:p>
          <a:p>
            <a:r>
              <a:rPr lang="cs-CZ" sz="2400" dirty="0" smtClean="0"/>
              <a:t>Dobře ji poznáme podle </a:t>
            </a:r>
          </a:p>
          <a:p>
            <a:pPr>
              <a:buNone/>
            </a:pPr>
            <a:r>
              <a:rPr lang="cs-CZ" sz="2400" dirty="0" smtClean="0"/>
              <a:t>     třepetavého letu nad místem </a:t>
            </a:r>
          </a:p>
          <a:p>
            <a:pPr>
              <a:buNone/>
            </a:pPr>
            <a:r>
              <a:rPr lang="cs-CZ" sz="2400" dirty="0" smtClean="0"/>
              <a:t>     lovu.</a:t>
            </a:r>
          </a:p>
          <a:p>
            <a:r>
              <a:rPr lang="cs-CZ" sz="2400" dirty="0" smtClean="0"/>
              <a:t>Nestaví si vlastní hnízdo, </a:t>
            </a:r>
          </a:p>
          <a:p>
            <a:pPr>
              <a:buNone/>
            </a:pPr>
            <a:r>
              <a:rPr lang="cs-CZ" sz="2400" dirty="0" smtClean="0"/>
              <a:t>     využívá hnízd jiných ptáků.</a:t>
            </a:r>
          </a:p>
          <a:p>
            <a:r>
              <a:rPr lang="cs-CZ" sz="2400" dirty="0" smtClean="0"/>
              <a:t>Můžeme ji spatřit i ve městech,</a:t>
            </a:r>
          </a:p>
          <a:p>
            <a:pPr>
              <a:buNone/>
            </a:pPr>
            <a:r>
              <a:rPr lang="cs-CZ" sz="2400" dirty="0" smtClean="0"/>
              <a:t>     kde hnízdí na balkonech a </a:t>
            </a:r>
          </a:p>
          <a:p>
            <a:pPr>
              <a:buNone/>
            </a:pPr>
            <a:r>
              <a:rPr lang="cs-CZ" sz="2400" dirty="0" smtClean="0"/>
              <a:t>     ve výklencích budov.</a:t>
            </a:r>
            <a:endParaRPr lang="cs-CZ" sz="2400" dirty="0"/>
          </a:p>
        </p:txBody>
      </p:sp>
      <p:pic>
        <p:nvPicPr>
          <p:cNvPr id="19458" name="Picture 2" descr="Soubor:Common kestrel falco tinnuncul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1152524"/>
            <a:ext cx="4048125" cy="570547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Krahujec obecný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Má malou postavu, ale je odvážný.</a:t>
            </a:r>
          </a:p>
          <a:p>
            <a:r>
              <a:rPr lang="cs-CZ" sz="2000" dirty="0" smtClean="0"/>
              <a:t>Na kořist číhá na pozorovatelně ve větvích stromů, potom rychle a tiše zaútočí.</a:t>
            </a:r>
          </a:p>
          <a:p>
            <a:r>
              <a:rPr lang="cs-CZ" sz="2000" dirty="0" smtClean="0"/>
              <a:t>Jindy létá bez určitého cíle po lese – skrytě těsně nad zemí, když spatří kořist, rychle zaútočí.</a:t>
            </a:r>
          </a:p>
          <a:p>
            <a:r>
              <a:rPr lang="cs-CZ" sz="2000" dirty="0" smtClean="0"/>
              <a:t>Hnízdo si staví ve větvích stromů v nevelkých výškách.</a:t>
            </a:r>
            <a:endParaRPr lang="cs-CZ" sz="2000" dirty="0"/>
          </a:p>
        </p:txBody>
      </p:sp>
      <p:pic>
        <p:nvPicPr>
          <p:cNvPr id="20482" name="Picture 2" descr="File:Accipiter nisus -Rotherhithe -London-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714752"/>
            <a:ext cx="3353889" cy="3002960"/>
          </a:xfrm>
          <a:prstGeom prst="ellipse">
            <a:avLst/>
          </a:prstGeom>
          <a:noFill/>
        </p:spPr>
      </p:pic>
      <p:pic>
        <p:nvPicPr>
          <p:cNvPr id="20484" name="Picture 4" descr="File:Accipiter nisus -in flight-8-4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3857628"/>
            <a:ext cx="3418349" cy="2857520"/>
          </a:xfrm>
          <a:prstGeom prst="ellipse">
            <a:avLst/>
          </a:prstGeom>
          <a:noFill/>
        </p:spPr>
      </p:pic>
      <p:pic>
        <p:nvPicPr>
          <p:cNvPr id="20486" name="Picture 6" descr="File:Accipiter nisus 919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0"/>
            <a:ext cx="2571768" cy="192882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Sokol stěhovavý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Loví především ptáky v letu.</a:t>
            </a:r>
          </a:p>
          <a:p>
            <a:pPr algn="ctr"/>
            <a:r>
              <a:rPr lang="cs-CZ" sz="2000" dirty="0" smtClean="0"/>
              <a:t>Na kořist pod sebou se vrhá z velké výšky a útočí svými pařáty. Kořist usmrtí klovnutím.</a:t>
            </a:r>
          </a:p>
          <a:p>
            <a:pPr algn="ctr"/>
            <a:r>
              <a:rPr lang="cs-CZ" sz="2000" dirty="0" smtClean="0"/>
              <a:t>Je nejrychlejším živočichem naší planety – při střemhlavém letu dosahuje rychlosti až 300km/hod.</a:t>
            </a:r>
          </a:p>
          <a:p>
            <a:pPr algn="ctr"/>
            <a:r>
              <a:rPr lang="cs-CZ" sz="2000" dirty="0" smtClean="0"/>
              <a:t>Hnízdí na skalních stěnách, zříceninách hradů nebo na různých věžích.</a:t>
            </a:r>
            <a:endParaRPr lang="cs-CZ" sz="2000" dirty="0"/>
          </a:p>
        </p:txBody>
      </p:sp>
      <p:pic>
        <p:nvPicPr>
          <p:cNvPr id="21506" name="Picture 2" descr="Soubor:Accipiter gentilis -injured Goshaw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643314"/>
            <a:ext cx="3286108" cy="3214686"/>
          </a:xfrm>
          <a:prstGeom prst="ellipse">
            <a:avLst/>
          </a:prstGeom>
          <a:noFill/>
        </p:spPr>
      </p:pic>
      <p:pic>
        <p:nvPicPr>
          <p:cNvPr id="21508" name="Picture 4" descr="Soubor:Faucon pelerin 7 ma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53024" y="3643314"/>
            <a:ext cx="4190976" cy="321468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Orel skalní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Bývá znakem síly.</a:t>
            </a:r>
          </a:p>
          <a:p>
            <a:pPr algn="ctr"/>
            <a:r>
              <a:rPr lang="cs-CZ" sz="2000" dirty="0" smtClean="0"/>
              <a:t>Svou kořist dokáže spatřit i na velkou vzdálenost.</a:t>
            </a:r>
          </a:p>
          <a:p>
            <a:pPr algn="ctr"/>
            <a:r>
              <a:rPr lang="cs-CZ" sz="2000" dirty="0" smtClean="0"/>
              <a:t>Po spatření kořisti se pomalu snáší dolů na nic netušící oběť, kterou uchopí do svých silných pařátů a odnese na vyvýšené místo, kde ji silným zobákem roztrhá na menší kousky a sní.</a:t>
            </a:r>
          </a:p>
          <a:p>
            <a:pPr algn="ctr"/>
            <a:r>
              <a:rPr lang="cs-CZ" sz="2000" dirty="0" smtClean="0"/>
              <a:t>Loví zajíce, myši, lišky, mladé jeleny i menší ptáky.</a:t>
            </a:r>
          </a:p>
          <a:p>
            <a:pPr algn="ctr"/>
            <a:r>
              <a:rPr lang="cs-CZ" sz="2000" dirty="0" smtClean="0"/>
              <a:t>Staví si mohutné hnízdo (2 metry široké a 1 metr vysoké) na stromech nebo na skalách.</a:t>
            </a:r>
            <a:endParaRPr lang="cs-CZ" sz="2000" dirty="0"/>
          </a:p>
        </p:txBody>
      </p:sp>
      <p:pic>
        <p:nvPicPr>
          <p:cNvPr id="22530" name="Picture 2" descr="Soubor:Aquila chrysaetos Flick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0" y="4214818"/>
            <a:ext cx="3967252" cy="2643182"/>
          </a:xfrm>
          <a:prstGeom prst="ellipse">
            <a:avLst/>
          </a:prstGeom>
          <a:noFill/>
        </p:spPr>
      </p:pic>
      <p:pic>
        <p:nvPicPr>
          <p:cNvPr id="22532" name="Picture 4" descr="Soubor:Nid d'Aig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4071941"/>
            <a:ext cx="3929058" cy="2786059"/>
          </a:xfrm>
          <a:prstGeom prst="ellipse">
            <a:avLst/>
          </a:prstGeom>
          <a:noFill/>
        </p:spPr>
      </p:pic>
      <p:pic>
        <p:nvPicPr>
          <p:cNvPr id="22534" name="Picture 6" descr="Soubor:Steinadler Baby vierzehn Tage alt 12052007 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43636" y="0"/>
            <a:ext cx="2786050" cy="1870136"/>
          </a:xfrm>
          <a:prstGeom prst="ellipse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15140" y="1500174"/>
            <a:ext cx="16430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FF00"/>
                </a:solidFill>
              </a:rPr>
              <a:t>Dvoutýdenní mládě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7950" y="6143644"/>
            <a:ext cx="857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</a:rPr>
              <a:t>hnízdo</a:t>
            </a:r>
            <a:endParaRPr lang="cs-CZ" sz="1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686800" cy="5303838"/>
          </a:xfrm>
        </p:spPr>
        <p:txBody>
          <a:bodyPr>
            <a:normAutofit lnSpcReduction="10000"/>
          </a:bodyPr>
          <a:lstStyle/>
          <a:p>
            <a:r>
              <a:rPr lang="cs-CZ" sz="1300" dirty="0" smtClean="0">
                <a:hlinkClick r:id="rId2"/>
              </a:rPr>
              <a:t>http://cs.wikipedia.org/wiki/Soubor:Musv%C3%A5ge_cropped.jpg</a:t>
            </a:r>
            <a:endParaRPr lang="cs-CZ" sz="1300" dirty="0" smtClean="0"/>
          </a:p>
          <a:p>
            <a:r>
              <a:rPr lang="cs-CZ" sz="1300" dirty="0" smtClean="0">
                <a:hlinkClick r:id="rId3"/>
              </a:rPr>
              <a:t>http://commons.wikimedia.org/wiki/File:AccipterGentilisJuvenileFlight1.jpg</a:t>
            </a:r>
            <a:endParaRPr lang="cs-CZ" sz="1300" dirty="0" smtClean="0"/>
          </a:p>
          <a:p>
            <a:r>
              <a:rPr lang="cs-CZ" sz="1300" dirty="0" smtClean="0">
                <a:hlinkClick r:id="rId4"/>
              </a:rPr>
              <a:t>http://commons.wikimedia.org/wiki/File:Accipiter_gentilis_f_juv_captive.jpg</a:t>
            </a:r>
            <a:endParaRPr lang="cs-CZ" sz="1300" dirty="0" smtClean="0"/>
          </a:p>
          <a:p>
            <a:r>
              <a:rPr lang="cs-CZ" sz="1300" dirty="0" smtClean="0">
                <a:hlinkClick r:id="rId5"/>
              </a:rPr>
              <a:t>http://cs.wikipedia.org/wiki/Soubor:Acc_nest.jpg</a:t>
            </a:r>
            <a:endParaRPr lang="cs-CZ" sz="1300" dirty="0" smtClean="0"/>
          </a:p>
          <a:p>
            <a:r>
              <a:rPr lang="cs-CZ" sz="1300" dirty="0" smtClean="0">
                <a:hlinkClick r:id="rId6"/>
              </a:rPr>
              <a:t>http://cs.wikipedia.org/wiki/Jest%C5%99%C3%A1b_lesn%C3%AD</a:t>
            </a:r>
            <a:endParaRPr lang="cs-CZ" sz="1300" dirty="0" smtClean="0"/>
          </a:p>
          <a:p>
            <a:r>
              <a:rPr lang="cs-CZ" sz="1300" dirty="0" smtClean="0">
                <a:hlinkClick r:id="rId7"/>
              </a:rPr>
              <a:t>http://cs.wikipedia.org/wiki/Soubor:Accipiter_gentilis_1672.OGG</a:t>
            </a:r>
            <a:endParaRPr lang="cs-CZ" sz="1300" dirty="0" smtClean="0"/>
          </a:p>
          <a:p>
            <a:r>
              <a:rPr lang="cs-CZ" sz="1300" dirty="0" smtClean="0">
                <a:hlinkClick r:id="rId8"/>
              </a:rPr>
              <a:t>http://cs.wikipedia.org/wiki/Soubor:Buzzard.jpg</a:t>
            </a:r>
            <a:endParaRPr lang="cs-CZ" sz="1300" dirty="0" smtClean="0"/>
          </a:p>
          <a:p>
            <a:r>
              <a:rPr lang="cs-CZ" sz="1300" dirty="0" smtClean="0">
                <a:hlinkClick r:id="rId9"/>
              </a:rPr>
              <a:t>http://cs.wikipedia.org/wiki/Soubor:Buteo_buteo_1_(Lukasz_Lukasik).jpg</a:t>
            </a:r>
            <a:endParaRPr lang="cs-CZ" sz="1300" dirty="0" smtClean="0"/>
          </a:p>
          <a:p>
            <a:r>
              <a:rPr lang="cs-CZ" sz="1300" dirty="0" smtClean="0">
                <a:hlinkClick r:id="rId10"/>
              </a:rPr>
              <a:t>http://cs.wikipedia.org/wiki/Soubor:Buteo_buteo_2_(Marek_Szczepanek).jpg</a:t>
            </a:r>
            <a:endParaRPr lang="cs-CZ" sz="1300" dirty="0" smtClean="0"/>
          </a:p>
          <a:p>
            <a:r>
              <a:rPr lang="cs-CZ" sz="1300" dirty="0" smtClean="0">
                <a:hlinkClick r:id="rId11"/>
              </a:rPr>
              <a:t>http://cs.wikipedia.org/wiki/Soubor:Common_kestrel_falco_tinnunculus.jpg</a:t>
            </a:r>
            <a:endParaRPr lang="cs-CZ" sz="1300" dirty="0" smtClean="0"/>
          </a:p>
          <a:p>
            <a:r>
              <a:rPr lang="cs-CZ" sz="1300" dirty="0" smtClean="0">
                <a:hlinkClick r:id="rId12"/>
              </a:rPr>
              <a:t>http://cs.wikipedia.org/wiki/Po%C5%A1tolka_obecn%C3%A1</a:t>
            </a:r>
            <a:endParaRPr lang="cs-CZ" sz="1300" dirty="0" smtClean="0"/>
          </a:p>
          <a:p>
            <a:r>
              <a:rPr lang="cs-CZ" sz="1300" dirty="0" smtClean="0">
                <a:hlinkClick r:id="rId13"/>
              </a:rPr>
              <a:t>http://cs.wikipedia.org/wiki/Krahujec_obecn%C3%BD</a:t>
            </a:r>
            <a:endParaRPr lang="cs-CZ" sz="1300" dirty="0" smtClean="0"/>
          </a:p>
          <a:p>
            <a:r>
              <a:rPr lang="cs-CZ" sz="1300" dirty="0" smtClean="0">
                <a:hlinkClick r:id="rId14"/>
              </a:rPr>
              <a:t>http://commons.wikimedia.org/wiki/File:Accipiter_nisus_-Rotherhithe_-London-8.jpg</a:t>
            </a:r>
            <a:endParaRPr lang="cs-CZ" sz="1300" dirty="0" smtClean="0"/>
          </a:p>
          <a:p>
            <a:r>
              <a:rPr lang="cs-CZ" sz="1300" dirty="0" smtClean="0">
                <a:hlinkClick r:id="rId15"/>
              </a:rPr>
              <a:t>http://commons.wikimedia.org/wiki/File:Accipiter_nisus_-in_flight-8-4c.jpg</a:t>
            </a:r>
            <a:endParaRPr lang="cs-CZ" sz="1300" dirty="0" smtClean="0"/>
          </a:p>
          <a:p>
            <a:r>
              <a:rPr lang="cs-CZ" sz="1300" dirty="0" smtClean="0">
                <a:hlinkClick r:id="rId16"/>
              </a:rPr>
              <a:t>http://commons.wikimedia.org/wiki/File:Accipiter_nisus_9194.JPG</a:t>
            </a:r>
            <a:endParaRPr lang="cs-CZ" sz="1300" dirty="0" smtClean="0"/>
          </a:p>
          <a:p>
            <a:r>
              <a:rPr lang="cs-CZ" sz="1300" dirty="0" smtClean="0">
                <a:hlinkClick r:id="rId17"/>
              </a:rPr>
              <a:t>http://cs.wikipedia.org/wiki/Sokol_st%C4%9Bhovav%C3%BD</a:t>
            </a:r>
            <a:endParaRPr lang="cs-CZ" sz="1300" dirty="0" smtClean="0"/>
          </a:p>
          <a:p>
            <a:r>
              <a:rPr lang="cs-CZ" sz="1300" dirty="0" smtClean="0">
                <a:hlinkClick r:id="rId18"/>
              </a:rPr>
              <a:t>http://cs.wikipedia.org/wiki/Soubor:Accipiter_gentilis_-injured_Goshawk.jpg</a:t>
            </a:r>
            <a:endParaRPr lang="cs-CZ" sz="1300" dirty="0" smtClean="0"/>
          </a:p>
          <a:p>
            <a:r>
              <a:rPr lang="cs-CZ" sz="1300" dirty="0" smtClean="0">
                <a:hlinkClick r:id="rId19"/>
              </a:rPr>
              <a:t>http://cs.wikipedia.org/wiki/Soubor:Faucon_pelerin_7_mai.jpg</a:t>
            </a:r>
            <a:endParaRPr lang="cs-CZ" sz="1300" dirty="0" smtClean="0"/>
          </a:p>
          <a:p>
            <a:r>
              <a:rPr lang="cs-CZ" sz="1300" dirty="0" smtClean="0">
                <a:hlinkClick r:id="rId20"/>
              </a:rPr>
              <a:t>http://cs.wikipedia.org/wiki/Orel_skaln%C3%AD</a:t>
            </a:r>
            <a:endParaRPr lang="cs-CZ" sz="1300" dirty="0" smtClean="0"/>
          </a:p>
          <a:p>
            <a:r>
              <a:rPr lang="cs-CZ" sz="1300" dirty="0" smtClean="0">
                <a:hlinkClick r:id="rId21"/>
              </a:rPr>
              <a:t>http://cs.wikipedia.org/wiki/Soubor:Aquila_chrysaetos_Flickr.jpg</a:t>
            </a:r>
            <a:endParaRPr lang="cs-CZ" sz="1300" dirty="0" smtClean="0"/>
          </a:p>
          <a:p>
            <a:r>
              <a:rPr lang="cs-CZ" sz="1300" dirty="0" smtClean="0">
                <a:hlinkClick r:id="rId22"/>
              </a:rPr>
              <a:t>http://cs.wikipedia.org/wiki/Soubor:Nid_d%27Aigle.JPG</a:t>
            </a:r>
            <a:endParaRPr lang="cs-CZ" sz="1300" dirty="0" smtClean="0"/>
          </a:p>
          <a:p>
            <a:r>
              <a:rPr lang="cs-CZ" sz="1300" dirty="0" smtClean="0">
                <a:hlinkClick r:id="rId23"/>
              </a:rPr>
              <a:t>http://cs.wikipedia.org/wiki/Soubor:Steinadler_Baby_vierzehn_Tage_alt_12052007_01.jpg</a:t>
            </a:r>
            <a:endParaRPr lang="cs-CZ" sz="1300" dirty="0" smtClean="0"/>
          </a:p>
          <a:p>
            <a:r>
              <a:rPr lang="cs-CZ" sz="1300" dirty="0" smtClean="0">
                <a:hlinkClick r:id="rId24"/>
              </a:rPr>
              <a:t>http://commons.wikimedia.org/wiki/File:Goshawkfem55.jpg</a:t>
            </a:r>
            <a:endParaRPr lang="cs-CZ" sz="1300" dirty="0" smtClean="0"/>
          </a:p>
          <a:p>
            <a:r>
              <a:rPr lang="cs-CZ" sz="1300" dirty="0" smtClean="0">
                <a:hlinkClick r:id="rId25"/>
              </a:rPr>
              <a:t>http://commons.wikimedia.org/wiki/File:AccipterGentilisJuvenileFlight2.jpg</a:t>
            </a:r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na ZŠ Mladá Boleslav 17. listopadu 1325 pro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čtvrtý ročník základní školy.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dravých ptácích v rámci tématu V lese.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206</TotalTime>
  <Words>540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Zvířata v lese – draví ptáci VY_32_INOVACE_15_draví_ptáci  </vt:lpstr>
      <vt:lpstr>Draví ptáci</vt:lpstr>
      <vt:lpstr>Jestřáb lesní</vt:lpstr>
      <vt:lpstr>Co o jestřábovi víme.</vt:lpstr>
      <vt:lpstr>Káně lesní</vt:lpstr>
      <vt:lpstr>Poštolka obecná</vt:lpstr>
      <vt:lpstr>Krahujec obecný</vt:lpstr>
      <vt:lpstr>Sokol stěhovavý</vt:lpstr>
      <vt:lpstr>Orel skalní</vt:lpstr>
      <vt:lpstr>zdroje</vt:lpstr>
      <vt:lpstr>Snímek 11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 – draví ptáci</dc:title>
  <dc:creator>user</dc:creator>
  <cp:lastModifiedBy>user</cp:lastModifiedBy>
  <cp:revision>22</cp:revision>
  <dcterms:created xsi:type="dcterms:W3CDTF">2011-12-08T16:59:30Z</dcterms:created>
  <dcterms:modified xsi:type="dcterms:W3CDTF">2012-01-21T17:14:02Z</dcterms:modified>
</cp:coreProperties>
</file>