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CB7B7BC-2282-4B71-B1DA-E1548CFA5916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E87D94D7-C0C2-47BD-AA98-9438ACC0BEA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8/Eagle.owl.arp.750pix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7/78/Eagle.owl.arp.750p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9/Uhu_im_Flug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0/0f/Uhu-3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7/Schneeeule_Fuetteru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3/3e/Tyto_alba_close_up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a/a9/Mochuelo_Com%C3%BAn_(_Athene_noctua_)(1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e/Athene_noctua_am2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d/dd/Athene_noctu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5/55/Strix_aluco_3_(Martin_Mecnarowski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6/Bosuil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4/43/Strix_aluco_2_(Martin_Mecnarowski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//upload.wikimedia.org/wikipedia/commons/1/17/CRW_298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f/Asio_otus_1_(Martin_Mecnarowski)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3/3a/Long-eared_owl_-_geograph.org.uk_-_71738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//upload.wikimedia.org/wikipedia/commons/e/e0/Glaucidium_passerinum_am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8/Glaucidium_passerinum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0/03/Glaucidium_passerinum-chick2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chuelo_Com%C3%BAn_(_Athene_noctua_)(1).jpg" TargetMode="External"/><Relationship Id="rId13" Type="http://schemas.openxmlformats.org/officeDocument/2006/relationships/hyperlink" Target="http://cs.wikipedia.org/wiki/Soubor:Bosuil.jpg" TargetMode="External"/><Relationship Id="rId18" Type="http://schemas.openxmlformats.org/officeDocument/2006/relationships/hyperlink" Target="http://cs.wikipedia.org/wiki/Soubor:CRW_2987.jpg" TargetMode="External"/><Relationship Id="rId3" Type="http://schemas.openxmlformats.org/officeDocument/2006/relationships/hyperlink" Target="http://cs.wikipedia.org/wiki/Soubor:Uhu-3.jpg" TargetMode="External"/><Relationship Id="rId21" Type="http://schemas.openxmlformats.org/officeDocument/2006/relationships/hyperlink" Target="http://cs.wikipedia.org/wiki/Soubor:Glaucidium_passerinum_am3.jpg" TargetMode="External"/><Relationship Id="rId7" Type="http://schemas.openxmlformats.org/officeDocument/2006/relationships/hyperlink" Target="http://cs.wikipedia.org/wiki/Soubor:Tyto_alba_close_up.jpg" TargetMode="External"/><Relationship Id="rId12" Type="http://schemas.openxmlformats.org/officeDocument/2006/relationships/hyperlink" Target="http://cs.wikipedia.org/wiki/Soubor:Strix_aluco_2_(Martin_Mecnarowski).jpg" TargetMode="External"/><Relationship Id="rId17" Type="http://schemas.openxmlformats.org/officeDocument/2006/relationships/hyperlink" Target="http://cs.wikipedia.org/wiki/Kalous_u%C5%A1at%C3%BD" TargetMode="External"/><Relationship Id="rId2" Type="http://schemas.openxmlformats.org/officeDocument/2006/relationships/hyperlink" Target="http://cs.wikipedia.org/wiki/Soubor:Eagle.owl.arp.750pix.jpg" TargetMode="External"/><Relationship Id="rId16" Type="http://schemas.openxmlformats.org/officeDocument/2006/relationships/hyperlink" Target="http://cs.wikipedia.org/wiki/Sova_p%C3%A1len%C3%A1" TargetMode="External"/><Relationship Id="rId20" Type="http://schemas.openxmlformats.org/officeDocument/2006/relationships/hyperlink" Target="http://commons.wikimedia.org/wiki/File:Asio_otus_1_(Martin_Mecnarowski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chneeeule_Fuetterung.jpg" TargetMode="External"/><Relationship Id="rId11" Type="http://schemas.openxmlformats.org/officeDocument/2006/relationships/hyperlink" Target="http://cs.wikipedia.org/wiki/Soubor:Strix_aluco_3_(Martin_Mecnarowski).jpg" TargetMode="External"/><Relationship Id="rId5" Type="http://schemas.openxmlformats.org/officeDocument/2006/relationships/hyperlink" Target="http://cs.wikipedia.org/wiki/Soubor:Uhu_im_Flug.jpg" TargetMode="External"/><Relationship Id="rId15" Type="http://schemas.openxmlformats.org/officeDocument/2006/relationships/hyperlink" Target="http://cs.wikipedia.org/wiki/S%C3%BD%C4%8Dek_obecn%C3%BD" TargetMode="External"/><Relationship Id="rId23" Type="http://schemas.openxmlformats.org/officeDocument/2006/relationships/hyperlink" Target="http://commons.wikimedia.org/wiki/File:Glaucidium_passerinum.jpg" TargetMode="External"/><Relationship Id="rId10" Type="http://schemas.openxmlformats.org/officeDocument/2006/relationships/hyperlink" Target="http://commons.wikimedia.org/wiki/File:Athene_noctua_am2.jpg" TargetMode="External"/><Relationship Id="rId19" Type="http://schemas.openxmlformats.org/officeDocument/2006/relationships/hyperlink" Target="http://commons.wikimedia.org/wiki/File:Long-eared_owl_-_geograph.org.uk_-_717381.jpg" TargetMode="External"/><Relationship Id="rId4" Type="http://schemas.openxmlformats.org/officeDocument/2006/relationships/hyperlink" Target="http://cs.wikipedia.org/wiki/V%C3%BDr_velk%C3%BD" TargetMode="External"/><Relationship Id="rId9" Type="http://schemas.openxmlformats.org/officeDocument/2006/relationships/hyperlink" Target="http://commons.wikimedia.org/wiki/File:Athene_noctua.jpg" TargetMode="External"/><Relationship Id="rId14" Type="http://schemas.openxmlformats.org/officeDocument/2006/relationships/hyperlink" Target="http://cs.wikipedia.org/wiki/Pu%C5%A1t%C3%ADk_obecn%C3%BD" TargetMode="External"/><Relationship Id="rId22" Type="http://schemas.openxmlformats.org/officeDocument/2006/relationships/hyperlink" Target="http://commons.wikimedia.org/wiki/File:Glaucidium_passerinum-chick2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Zvířata v lese – sovy</a:t>
            </a:r>
            <a:br>
              <a:rPr lang="cs-CZ" sz="4800" dirty="0" smtClean="0"/>
            </a:br>
            <a:r>
              <a:rPr lang="cs-CZ" sz="2800" dirty="0" smtClean="0"/>
              <a:t>VY_32_INOVACE_16_sovy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627" y="1913761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8596" y="40466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Vytvořeno v rámci projektu „EU peníze školám“.</a:t>
            </a:r>
          </a:p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OP VK oblast podpory 1.4 s názvem Zlepšení podmínek pro vzdělávání na základních školách.</a:t>
            </a:r>
            <a:endParaRPr lang="cs-CZ" dirty="0">
              <a:solidFill>
                <a:prstClr val="white"/>
              </a:solidFill>
              <a:latin typeface="Constantia"/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sovy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Noční živočichové.</a:t>
            </a:r>
          </a:p>
          <a:p>
            <a:r>
              <a:rPr lang="cs-CZ" sz="2400" dirty="0" smtClean="0"/>
              <a:t>Měkké peří jim umožňuje </a:t>
            </a:r>
          </a:p>
          <a:p>
            <a:pPr>
              <a:buNone/>
            </a:pPr>
            <a:r>
              <a:rPr lang="cs-CZ" sz="2400" dirty="0" smtClean="0"/>
              <a:t>      naprosto tichý let.</a:t>
            </a:r>
          </a:p>
          <a:p>
            <a:r>
              <a:rPr lang="cs-CZ" sz="2400" dirty="0" smtClean="0"/>
              <a:t>Dobře se orientují sluchem –</a:t>
            </a:r>
          </a:p>
          <a:p>
            <a:pPr>
              <a:buNone/>
            </a:pPr>
            <a:r>
              <a:rPr lang="cs-CZ" sz="2400" dirty="0" smtClean="0"/>
              <a:t>      peří kolem ušních otvorů je </a:t>
            </a:r>
          </a:p>
          <a:p>
            <a:pPr>
              <a:buNone/>
            </a:pPr>
            <a:r>
              <a:rPr lang="cs-CZ" sz="2400" dirty="0" smtClean="0"/>
              <a:t>      uspořádané tak, aby zvuk </a:t>
            </a:r>
          </a:p>
          <a:p>
            <a:pPr>
              <a:buNone/>
            </a:pPr>
            <a:r>
              <a:rPr lang="cs-CZ" sz="2400" dirty="0" smtClean="0"/>
              <a:t>      směřoval do ucha.</a:t>
            </a:r>
          </a:p>
          <a:p>
            <a:r>
              <a:rPr lang="cs-CZ" sz="2400" dirty="0" smtClean="0"/>
              <a:t>Dobře vidí i na dálku a to i za</a:t>
            </a:r>
          </a:p>
          <a:p>
            <a:pPr>
              <a:buNone/>
            </a:pPr>
            <a:r>
              <a:rPr lang="cs-CZ" sz="2400" dirty="0" smtClean="0"/>
              <a:t>      velmi špatného světla.</a:t>
            </a:r>
          </a:p>
          <a:p>
            <a:r>
              <a:rPr lang="cs-CZ" sz="2400" dirty="0" smtClean="0"/>
              <a:t>Mají zahnutý zobák jako dravci.</a:t>
            </a:r>
          </a:p>
          <a:p>
            <a:r>
              <a:rPr lang="cs-CZ" sz="2400" dirty="0" smtClean="0"/>
              <a:t>Spojovány s moudrostí.</a:t>
            </a:r>
            <a:endParaRPr lang="cs-CZ" sz="2400" dirty="0"/>
          </a:p>
        </p:txBody>
      </p:sp>
      <p:pic>
        <p:nvPicPr>
          <p:cNvPr id="4" name="Picture 2" descr="Soubor:Eagle.owl.arp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1643050"/>
            <a:ext cx="3998121" cy="4857760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4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5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1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2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8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9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Výr velký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Největší druh sovy na světě.</a:t>
            </a:r>
          </a:p>
          <a:p>
            <a:r>
              <a:rPr lang="cs-CZ" sz="2400" dirty="0" smtClean="0"/>
              <a:t>60 – 70 cm vysoký</a:t>
            </a:r>
          </a:p>
          <a:p>
            <a:r>
              <a:rPr lang="cs-CZ" sz="2400" dirty="0" smtClean="0"/>
              <a:t>Na hlavě má peříčka připomínající „ouška“.</a:t>
            </a:r>
          </a:p>
          <a:p>
            <a:r>
              <a:rPr lang="cs-CZ" sz="2400" dirty="0" smtClean="0"/>
              <a:t>Loví hlodavce, zajíce, králíky, spící ptáky, ježky.</a:t>
            </a:r>
            <a:endParaRPr lang="cs-CZ" sz="2400" dirty="0"/>
          </a:p>
        </p:txBody>
      </p:sp>
      <p:pic>
        <p:nvPicPr>
          <p:cNvPr id="1026" name="Picture 2" descr="Soubor:Eagle.owl.arp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691" y="3643314"/>
            <a:ext cx="2645809" cy="3214686"/>
          </a:xfrm>
          <a:prstGeom prst="ellipse">
            <a:avLst/>
          </a:prstGeom>
          <a:noFill/>
        </p:spPr>
      </p:pic>
      <p:pic>
        <p:nvPicPr>
          <p:cNvPr id="1028" name="Picture 4" descr="Soubor:Uhu-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357165"/>
            <a:ext cx="1709724" cy="268543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714744" y="4000504"/>
            <a:ext cx="507206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Výr musí čelit značnému nepřátelství řady denních ptáků, zejména dravců , kteří jej za dne vztekle napadají, kdykoli ho uvidí. Toho je využíváno myslivci a ornitology k lovu či odchytu na </a:t>
            </a:r>
            <a:r>
              <a:rPr lang="cs-CZ" sz="1400" u="sng" dirty="0" smtClean="0">
                <a:solidFill>
                  <a:schemeClr val="accent1">
                    <a:lumMod val="75000"/>
                  </a:schemeClr>
                </a:solidFill>
              </a:rPr>
              <a:t>výrovku</a:t>
            </a:r>
            <a:r>
              <a:rPr lang="cs-CZ" sz="1400" u="sng" dirty="0" smtClean="0"/>
              <a:t>. </a:t>
            </a:r>
            <a:r>
              <a:rPr lang="cs-CZ" sz="1400" dirty="0" smtClean="0"/>
              <a:t>Výr je někde přivázán na relativně viditelném místě a poblíž se usadí lovec s puškou či jsou rozvěšeny sítě. Rozzuření ptáci chtějí výra napadnout a vše ostatní ignorují, dostanou se tak před pušku nebo vlétnou do ornitologických sítí.</a:t>
            </a:r>
            <a:endParaRPr lang="cs-CZ" sz="1400" dirty="0"/>
          </a:p>
        </p:txBody>
      </p:sp>
      <p:pic>
        <p:nvPicPr>
          <p:cNvPr id="1030" name="Picture 6" descr="Soubor:Uhu im Flu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00826" y="5369251"/>
            <a:ext cx="1985929" cy="1488749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Sova pálená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Nejkrásnější sova.</a:t>
            </a:r>
          </a:p>
          <a:p>
            <a:r>
              <a:rPr lang="cs-CZ" sz="2400" dirty="0" smtClean="0"/>
              <a:t>Srdcovitý tvar obličeje.</a:t>
            </a:r>
          </a:p>
          <a:p>
            <a:r>
              <a:rPr lang="cs-CZ" sz="2400" dirty="0" smtClean="0"/>
              <a:t>Ohrožený druh.</a:t>
            </a:r>
          </a:p>
          <a:p>
            <a:r>
              <a:rPr lang="cs-CZ" sz="2400" dirty="0" smtClean="0"/>
              <a:t>Loví hlavně hlodavce, ptáky, plazy, hmyz.</a:t>
            </a:r>
          </a:p>
          <a:p>
            <a:r>
              <a:rPr lang="cs-CZ" sz="2400" dirty="0" smtClean="0"/>
              <a:t>Kořist polyká vcelku i s kostmi, peřím a srstí.</a:t>
            </a:r>
          </a:p>
          <a:p>
            <a:r>
              <a:rPr lang="cs-CZ" sz="2400" dirty="0" smtClean="0"/>
              <a:t>Za 6 – 7 hodin po spolknutí kořisti vyvrhne nestravitelné zbytky.</a:t>
            </a:r>
            <a:endParaRPr lang="cs-CZ" sz="2400" dirty="0"/>
          </a:p>
        </p:txBody>
      </p:sp>
      <p:pic>
        <p:nvPicPr>
          <p:cNvPr id="17410" name="Picture 2" descr="Soubor:Schneeeule Fuetter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572024"/>
            <a:ext cx="2285976" cy="2285976"/>
          </a:xfrm>
          <a:prstGeom prst="ellipse">
            <a:avLst/>
          </a:prstGeom>
          <a:noFill/>
        </p:spPr>
      </p:pic>
      <p:pic>
        <p:nvPicPr>
          <p:cNvPr id="17412" name="Picture 4" descr="Soubor:Tyto alba close u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62059"/>
            <a:ext cx="3697126" cy="3295503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Sýček obecný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Velký asi jako holub domácí.</a:t>
            </a:r>
          </a:p>
          <a:p>
            <a:pPr algn="ctr"/>
            <a:r>
              <a:rPr lang="cs-CZ" sz="2400" dirty="0" smtClean="0"/>
              <a:t>Velké žluté oči.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Loví hraboše, malé savce,ještěrky, hady, hmyz.</a:t>
            </a:r>
          </a:p>
          <a:p>
            <a:pPr algn="ctr"/>
            <a:r>
              <a:rPr lang="cs-CZ" sz="2400" dirty="0" smtClean="0"/>
              <a:t>Podle pověstí – posel smrti a špatných zpráv.</a:t>
            </a:r>
            <a:endParaRPr lang="cs-CZ" sz="2400" dirty="0"/>
          </a:p>
        </p:txBody>
      </p:sp>
      <p:pic>
        <p:nvPicPr>
          <p:cNvPr id="18434" name="Picture 2" descr="Soubor:Mochuelo Común ( Athene noctua )(1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738" y="1643050"/>
            <a:ext cx="2476443" cy="3708474"/>
          </a:xfrm>
          <a:prstGeom prst="ellipse">
            <a:avLst/>
          </a:prstGeom>
          <a:noFill/>
        </p:spPr>
      </p:pic>
      <p:pic>
        <p:nvPicPr>
          <p:cNvPr id="18436" name="Picture 4" descr="File:Athene noctu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1571612"/>
            <a:ext cx="2214578" cy="3757192"/>
          </a:xfrm>
          <a:prstGeom prst="ellipse">
            <a:avLst/>
          </a:prstGeom>
          <a:noFill/>
        </p:spPr>
      </p:pic>
      <p:pic>
        <p:nvPicPr>
          <p:cNvPr id="18438" name="Picture 6" descr="File:Athene noctua am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00430" y="3000372"/>
            <a:ext cx="2762216" cy="1840327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Puštík obecný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 nás nejrozšířenější sova.</a:t>
            </a:r>
          </a:p>
          <a:p>
            <a:r>
              <a:rPr lang="cs-CZ" sz="2400" dirty="0" smtClean="0"/>
              <a:t>Loví hlodavce, malé ptáky, hmyz.</a:t>
            </a:r>
          </a:p>
          <a:p>
            <a:r>
              <a:rPr lang="cs-CZ" sz="2400" dirty="0" smtClean="0"/>
              <a:t>Nejčastěji hnízdí v stromových dutinách.</a:t>
            </a:r>
          </a:p>
          <a:p>
            <a:r>
              <a:rPr lang="cs-CZ" sz="2400" dirty="0" smtClean="0"/>
              <a:t>Urputně brání hnízdo s mláďaty, neváhá napadnout i člověka.</a:t>
            </a:r>
            <a:endParaRPr lang="cs-CZ" sz="2400" dirty="0"/>
          </a:p>
        </p:txBody>
      </p:sp>
      <p:pic>
        <p:nvPicPr>
          <p:cNvPr id="19458" name="Picture 2" descr="Soubor:Strix aluco 3 (Martin Mecnarowski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142852"/>
            <a:ext cx="2095249" cy="3000356"/>
          </a:xfrm>
          <a:prstGeom prst="ellipse">
            <a:avLst/>
          </a:prstGeom>
          <a:noFill/>
        </p:spPr>
      </p:pic>
      <p:pic>
        <p:nvPicPr>
          <p:cNvPr id="19460" name="Picture 4" descr="Soubor:Strix aluco 2 (Martin Mecnarowski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4071942"/>
            <a:ext cx="3743298" cy="2655021"/>
          </a:xfrm>
          <a:prstGeom prst="ellipse">
            <a:avLst/>
          </a:prstGeom>
          <a:noFill/>
        </p:spPr>
      </p:pic>
      <p:pic>
        <p:nvPicPr>
          <p:cNvPr id="19462" name="Picture 6" descr="Soubor:Bosui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7752" y="4071942"/>
            <a:ext cx="3741053" cy="2635264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Kalous ušatý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U nás hodně rozšířen.</a:t>
            </a:r>
          </a:p>
          <a:p>
            <a:pPr algn="ctr"/>
            <a:r>
              <a:rPr lang="cs-CZ" sz="2400" dirty="0" smtClean="0"/>
              <a:t>Delší peříčka kolem ušních otvorů.</a:t>
            </a:r>
          </a:p>
          <a:p>
            <a:pPr algn="ctr"/>
            <a:r>
              <a:rPr lang="cs-CZ" sz="2400" dirty="0" smtClean="0"/>
              <a:t>Loví hlavně hlodavce, ale i jiné malé savce a ptáky,hmyz.</a:t>
            </a:r>
          </a:p>
          <a:p>
            <a:pPr algn="ctr"/>
            <a:r>
              <a:rPr lang="cs-CZ" sz="2400" dirty="0" smtClean="0"/>
              <a:t>Potravu obvykle polyká celou, nestrávené zbytky potom vyvrhne.</a:t>
            </a:r>
            <a:endParaRPr lang="cs-CZ" sz="2400" dirty="0"/>
          </a:p>
        </p:txBody>
      </p:sp>
      <p:pic>
        <p:nvPicPr>
          <p:cNvPr id="20482" name="Picture 2" descr="Soubor:CRW 298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3714752"/>
            <a:ext cx="1976425" cy="2964637"/>
          </a:xfrm>
          <a:prstGeom prst="ellipse">
            <a:avLst/>
          </a:prstGeom>
          <a:noFill/>
        </p:spPr>
      </p:pic>
      <p:pic>
        <p:nvPicPr>
          <p:cNvPr id="20486" name="Picture 6" descr="File:Long-eared owl - geograph.org.uk - 71738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857628"/>
            <a:ext cx="1976752" cy="2857496"/>
          </a:xfrm>
          <a:prstGeom prst="ellipse">
            <a:avLst/>
          </a:prstGeom>
          <a:noFill/>
        </p:spPr>
      </p:pic>
      <p:pic>
        <p:nvPicPr>
          <p:cNvPr id="20488" name="Picture 8" descr="File:Asio otus 1 (Martin Mecnarowski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28992" y="4500570"/>
            <a:ext cx="2762216" cy="1988796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/>
              <a:t>Kulíšek nejmenší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Nejmenší sova na světě.</a:t>
            </a:r>
          </a:p>
          <a:p>
            <a:r>
              <a:rPr lang="cs-CZ" sz="2400" dirty="0" smtClean="0"/>
              <a:t>Měří jen 16 cm.</a:t>
            </a:r>
          </a:p>
          <a:p>
            <a:r>
              <a:rPr lang="cs-CZ" sz="2400" dirty="0" smtClean="0"/>
              <a:t>Hnízdí v dutinách stromů.</a:t>
            </a:r>
          </a:p>
          <a:p>
            <a:r>
              <a:rPr lang="cs-CZ" sz="2400" dirty="0" smtClean="0"/>
              <a:t>Loví malé hlodavce, ptáky a hmyz.</a:t>
            </a:r>
          </a:p>
          <a:p>
            <a:r>
              <a:rPr lang="cs-CZ" sz="2400" dirty="0" smtClean="0"/>
              <a:t>Loví kořist i větší, než je on sám.</a:t>
            </a:r>
            <a:endParaRPr lang="cs-CZ" sz="2400" dirty="0"/>
          </a:p>
        </p:txBody>
      </p:sp>
      <p:pic>
        <p:nvPicPr>
          <p:cNvPr id="21506" name="Picture 2" descr="Soubor:Glaucidium passerinum am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96048" y="1643050"/>
            <a:ext cx="3247952" cy="3205146"/>
          </a:xfrm>
          <a:prstGeom prst="ellipse">
            <a:avLst/>
          </a:prstGeom>
          <a:noFill/>
        </p:spPr>
      </p:pic>
      <p:pic>
        <p:nvPicPr>
          <p:cNvPr id="21508" name="Picture 4" descr="File:Glaucidium passerinum-chick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9058" y="4214818"/>
            <a:ext cx="1866885" cy="2441920"/>
          </a:xfrm>
          <a:prstGeom prst="ellipse">
            <a:avLst/>
          </a:prstGeom>
          <a:noFill/>
        </p:spPr>
      </p:pic>
      <p:pic>
        <p:nvPicPr>
          <p:cNvPr id="21510" name="Picture 6" descr="File:Glaucidium passerinum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57290" y="4214818"/>
            <a:ext cx="1951014" cy="2490766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500042"/>
            <a:ext cx="7772400" cy="6215106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>
                <a:hlinkClick r:id="rId2"/>
              </a:rPr>
              <a:t>http://cs.wikipedia.org/wiki/Soubor:Eagle.owl.arp.750pix.jpg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http://cs.wikipedia.org/wiki/Soubor:Uhu-3.jpg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http://cs.wikipedia.org/wiki/V%C3%BDr_velk%C3%BD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http://cs.wikipedia.org/wiki/Soubor:Uhu_im_Flug.jpg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http://cs.wikipedia.org/wiki/Soubor:Schneeeule_Fuetterung.jpg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http://cs.wikipedia.org/wiki/Soubor:Tyto_alba_close_up.jpg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http://cs.wikipedia.org/wiki/Soubor:Mochuelo_Com%C3%BAn_(_Athene_noctua_)(1).jpg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http://commons.wikimedia.org/wiki/File:Athene_noctua.jpg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http://commons.wikimedia.org/wiki/File:Athene_noctua_am2.jpg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http://cs.wikipedia.org/wiki/Soubor:Strix_aluco_3_(Martin_Mecnarowski).jpg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http://cs.wikipedia.org/wiki/Soubor:Strix_aluco_2_(Martin_Mecnarowski).jpg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http://cs.wikipedia.org/wiki/Soubor:Bosuil.jpg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http://cs.wikipedia.org/wiki/Pu%C5%A1t%C3%ADk_obecn%C3%BD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http://cs.wikipedia.org/wiki/S%C3%BD%C4%8Dek_obecn%C3%BD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http://cs.wikipedia.org/wiki/Sova_p%C3%A1len%C3%A1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http://cs.wikipedia.org/wiki/Kalous_u%C5%A1at%C3%BD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http://cs.wikipedia.org/wiki/Soubor:CRW_2987.jpg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http://commons.wikimedia.org/wiki/File:Long-eared_owl_-_geograph.org.uk_-_717381.jpg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http://commons.wikimedia.org/wiki/File:Asio_otus_1_(Martin_Mecnarowski).jpg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http://cs.wikipedia.org/wiki/Soubor:Glaucidium_passerinum_am3.jpg</a:t>
            </a:r>
            <a:endParaRPr lang="cs-CZ" sz="1400" dirty="0" smtClean="0"/>
          </a:p>
          <a:p>
            <a:r>
              <a:rPr lang="cs-CZ" sz="1400" dirty="0" smtClean="0">
                <a:hlinkClick r:id="rId22"/>
              </a:rPr>
              <a:t>http://commons.wikimedia.org/wiki/File:Glaucidium_passerinum-chick2.jpg</a:t>
            </a:r>
            <a:endParaRPr lang="cs-CZ" sz="1400" dirty="0" smtClean="0"/>
          </a:p>
          <a:p>
            <a:r>
              <a:rPr lang="cs-CZ" sz="1400" dirty="0" smtClean="0">
                <a:hlinkClick r:id="rId23"/>
              </a:rPr>
              <a:t>http://commons.wikimedia.org/wiki/File:Glaucidium_passerinum.jpg</a:t>
            </a:r>
            <a:endParaRPr lang="cs-CZ" sz="1400" dirty="0" smtClean="0"/>
          </a:p>
          <a:p>
            <a:r>
              <a:rPr lang="cs-CZ" sz="1400" dirty="0" smtClean="0"/>
              <a:t>http://cs.wikipedia.org/wiki/Kul%C3%AD%C5%A1ek_nejmen%C5%A1%C3%AD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500042"/>
            <a:ext cx="7772400" cy="5855518"/>
          </a:xfrm>
        </p:spPr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na ZŠ Mladá Boleslav 17. listopadu 1325 pro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čtvrtý ročník základní školy.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slouží jako doplněk výkladu o sovách v rámci tématu V lese.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doporučuji prezentovat pomocí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nebo na monitorech žáků.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byl vytvořen a pilotován v 1. pololetí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139</TotalTime>
  <Words>534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Zvířata v lese – sovy VY_32_INOVACE_16_sovy  </vt:lpstr>
      <vt:lpstr>sovy</vt:lpstr>
      <vt:lpstr>Výr velký</vt:lpstr>
      <vt:lpstr>Sova pálená</vt:lpstr>
      <vt:lpstr>Sýček obecný</vt:lpstr>
      <vt:lpstr>Puštík obecný</vt:lpstr>
      <vt:lpstr>Kalous ušatý</vt:lpstr>
      <vt:lpstr>Kulíšek nejmenší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v lese – sovy VY_32_INOVACE_16_sovy</dc:title>
  <dc:creator>user</dc:creator>
  <cp:lastModifiedBy>kerdova</cp:lastModifiedBy>
  <cp:revision>16</cp:revision>
  <dcterms:created xsi:type="dcterms:W3CDTF">2011-12-30T22:21:31Z</dcterms:created>
  <dcterms:modified xsi:type="dcterms:W3CDTF">2012-01-20T15:49:19Z</dcterms:modified>
</cp:coreProperties>
</file>