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306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87059-AEE9-441F-9D4A-9B0C09861154}" type="datetimeFigureOut">
              <a:rPr lang="cs-CZ" smtClean="0"/>
              <a:pPr/>
              <a:t>20.1.2012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F64CBF5-E182-4A1B-95E1-FD7D3A84CB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87059-AEE9-441F-9D4A-9B0C09861154}" type="datetimeFigureOut">
              <a:rPr lang="cs-CZ" smtClean="0"/>
              <a:pPr/>
              <a:t>20.1.2012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AF64CBF5-E182-4A1B-95E1-FD7D3A84CB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87059-AEE9-441F-9D4A-9B0C09861154}" type="datetimeFigureOut">
              <a:rPr lang="cs-CZ" smtClean="0"/>
              <a:pPr/>
              <a:t>20.1.2012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F64CBF5-E182-4A1B-95E1-FD7D3A84CB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C3487059-AEE9-441F-9D4A-9B0C09861154}" type="datetimeFigureOut">
              <a:rPr lang="cs-CZ" smtClean="0"/>
              <a:pPr/>
              <a:t>20.1.2012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4CBF5-E182-4A1B-95E1-FD7D3A84CB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87059-AEE9-441F-9D4A-9B0C09861154}" type="datetimeFigureOut">
              <a:rPr lang="cs-CZ" smtClean="0"/>
              <a:pPr/>
              <a:t>20.1.2012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AF64CBF5-E182-4A1B-95E1-FD7D3A84CB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87059-AEE9-441F-9D4A-9B0C09861154}" type="datetimeFigureOut">
              <a:rPr lang="cs-CZ" smtClean="0"/>
              <a:pPr/>
              <a:t>20.1.2012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AF64CBF5-E182-4A1B-95E1-FD7D3A84C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87059-AEE9-441F-9D4A-9B0C09861154}" type="datetimeFigureOut">
              <a:rPr lang="cs-CZ" smtClean="0"/>
              <a:pPr/>
              <a:t>20.1.2012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F64CBF5-E182-4A1B-95E1-FD7D3A84C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F64CBF5-E182-4A1B-95E1-FD7D3A84CB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87059-AEE9-441F-9D4A-9B0C09861154}" type="datetimeFigureOut">
              <a:rPr lang="cs-CZ" smtClean="0"/>
              <a:pPr/>
              <a:t>20.1.2012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AF64CBF5-E182-4A1B-95E1-FD7D3A84CB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C3487059-AEE9-441F-9D4A-9B0C09861154}" type="datetimeFigureOut">
              <a:rPr lang="cs-CZ" smtClean="0"/>
              <a:pPr/>
              <a:t>20.1.2012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87059-AEE9-441F-9D4A-9B0C09861154}" type="datetimeFigureOut">
              <a:rPr lang="cs-CZ" smtClean="0"/>
              <a:pPr/>
              <a:t>20.1.2012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64CBF5-E182-4A1B-95E1-FD7D3A84C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AF64CBF5-E182-4A1B-95E1-FD7D3A84CB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487059-AEE9-441F-9D4A-9B0C09861154}" type="datetimeFigureOut">
              <a:rPr lang="cs-CZ" smtClean="0"/>
              <a:pPr/>
              <a:t>20.1.2012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C3487059-AEE9-441F-9D4A-9B0C09861154}" type="datetimeFigureOut">
              <a:rPr lang="cs-CZ" smtClean="0"/>
              <a:pPr/>
              <a:t>20.1.2012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AF64CBF5-E182-4A1B-95E1-FD7D3A84CBE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4/4f/Kuckuck_(Cuculus_canorus)_by_Tim_Peukert.jpg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//upload.wikimedia.org/wikipedia/commons/b/b0/AccipterGentilisJuvenileFlight3.jp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//upload.wikimedia.org/wikipedia/commons/3/31/Schwarzspecht.jpg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//upload.wikimedia.org/wikipedia/commons/7/78/Eagle.owl.arp.750pix.jp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a/a9/Goshawkfly.jpg" TargetMode="External"/><Relationship Id="rId2" Type="http://schemas.openxmlformats.org/officeDocument/2006/relationships/hyperlink" Target="http://commons.wikimedia.org/wiki/File:AccipterGentilisJuvenileFlight3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Kuckuck_(Cuculus_canorus)_by_Tim_Peukert.jpg" TargetMode="External"/><Relationship Id="rId5" Type="http://schemas.openxmlformats.org/officeDocument/2006/relationships/hyperlink" Target="http://cs.wikipedia.org/wiki/Soubor:Eagle.owl.arp.750pix.jpg" TargetMode="External"/><Relationship Id="rId4" Type="http://schemas.openxmlformats.org/officeDocument/2006/relationships/hyperlink" Target="http://cs.wikipedia.org/wiki/Soubor:Schwarzspecht.jpg" TargetMode="Externa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85852" y="3500438"/>
            <a:ext cx="6400800" cy="1752600"/>
          </a:xfrm>
        </p:spPr>
        <p:txBody>
          <a:bodyPr/>
          <a:lstStyle/>
          <a:p>
            <a:r>
              <a:rPr lang="cs-CZ" dirty="0" smtClean="0"/>
              <a:t>VY_32_INOVACE_17_test-ptáci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-285776"/>
            <a:ext cx="9001156" cy="3357586"/>
          </a:xfrm>
        </p:spPr>
        <p:txBody>
          <a:bodyPr>
            <a:normAutofit/>
          </a:bodyPr>
          <a:lstStyle/>
          <a:p>
            <a:r>
              <a:rPr lang="cs-CZ" dirty="0" smtClean="0"/>
              <a:t>Zvířata v lese –test ptáci 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2400" dirty="0" smtClean="0"/>
              <a:t>autor projektu: Mgr. Michaela Kerdová</a:t>
            </a:r>
            <a:endParaRPr lang="cs-CZ" sz="2400" dirty="0"/>
          </a:p>
        </p:txBody>
      </p:sp>
      <p:pic>
        <p:nvPicPr>
          <p:cNvPr id="4" name="Picture 2" descr="C:\Users\student\AppData\Local\Microsoft\Windows\Temporary Internet Files\Content.IE5\KZ6RFGHV\opvk_hor_zakladni_logolink_bar_cz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04" y="4714884"/>
            <a:ext cx="5918266" cy="1144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251520" y="188640"/>
            <a:ext cx="856895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/>
              <a:t>Vytvořeno v rámci projektu „EU peníze školám“.</a:t>
            </a:r>
          </a:p>
          <a:p>
            <a:pPr algn="ctr"/>
            <a:r>
              <a:rPr lang="cs-CZ" dirty="0"/>
              <a:t>OP VK oblast podpory 1.4 s názvem Zlepšení podmínek pro vzdělávání na základních školách.</a:t>
            </a:r>
            <a:endParaRPr lang="cs-CZ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dirty="0" smtClean="0"/>
              <a:t>?</a:t>
            </a:r>
            <a:endParaRPr lang="cs-CZ" sz="8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714488"/>
            <a:ext cx="8229600" cy="4610112"/>
          </a:xfrm>
        </p:spPr>
        <p:txBody>
          <a:bodyPr>
            <a:normAutofit lnSpcReduction="10000"/>
          </a:bodyPr>
          <a:lstStyle/>
          <a:p>
            <a:r>
              <a:rPr lang="cs-CZ" sz="1700" b="1" dirty="0" smtClean="0">
                <a:solidFill>
                  <a:schemeClr val="tx2">
                    <a:lumMod val="75000"/>
                  </a:schemeClr>
                </a:solidFill>
              </a:rPr>
              <a:t>1) Kukačka je užitečná, protože:</a:t>
            </a:r>
            <a:endParaRPr lang="cs-CZ" sz="16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None/>
            </a:pPr>
            <a:r>
              <a:rPr lang="cs-CZ" sz="1600" dirty="0" smtClean="0"/>
              <a:t>      a) se živí škůdci ukrytými pod kůrou stromů</a:t>
            </a:r>
          </a:p>
          <a:p>
            <a:pPr>
              <a:buNone/>
            </a:pPr>
            <a:r>
              <a:rPr lang="cs-CZ" sz="1600" dirty="0" smtClean="0"/>
              <a:t>      b) kukáním varuje obyvatele lesa před nebezpečím</a:t>
            </a:r>
          </a:p>
          <a:p>
            <a:pPr>
              <a:buNone/>
            </a:pPr>
            <a:r>
              <a:rPr lang="cs-CZ" sz="1600" dirty="0" smtClean="0"/>
              <a:t>      c) žere škodlivé chlupaté housenky</a:t>
            </a:r>
          </a:p>
          <a:p>
            <a:endParaRPr lang="cs-CZ" sz="1600" dirty="0" smtClean="0"/>
          </a:p>
          <a:p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2) Odlétá kukačka na zimu na jih?</a:t>
            </a:r>
          </a:p>
          <a:p>
            <a:endParaRPr lang="cs-CZ" sz="1600" dirty="0" smtClean="0"/>
          </a:p>
          <a:p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3) Nápadným kukáním se u kukačky obecné ozývá:</a:t>
            </a:r>
          </a:p>
          <a:p>
            <a:pPr>
              <a:buNone/>
            </a:pPr>
            <a:r>
              <a:rPr lang="cs-CZ" sz="1600" dirty="0" smtClean="0"/>
              <a:t>      a) samička    </a:t>
            </a:r>
          </a:p>
          <a:p>
            <a:pPr>
              <a:buNone/>
            </a:pPr>
            <a:r>
              <a:rPr lang="cs-CZ" sz="2000" dirty="0" smtClean="0"/>
              <a:t>     </a:t>
            </a:r>
            <a:r>
              <a:rPr lang="cs-CZ" sz="1600" dirty="0" smtClean="0"/>
              <a:t>b) sameček</a:t>
            </a:r>
          </a:p>
          <a:p>
            <a:pPr>
              <a:buNone/>
            </a:pPr>
            <a:r>
              <a:rPr lang="cs-CZ" sz="1600" dirty="0" smtClean="0"/>
              <a:t>      c) oba</a:t>
            </a:r>
          </a:p>
          <a:p>
            <a:pPr>
              <a:buNone/>
            </a:pPr>
            <a:endParaRPr lang="cs-CZ" sz="1600" dirty="0" smtClean="0"/>
          </a:p>
          <a:p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4) Kukačka má špatnou pověst, protože:</a:t>
            </a:r>
          </a:p>
          <a:p>
            <a:pPr>
              <a:buNone/>
            </a:pPr>
            <a:r>
              <a:rPr lang="cs-CZ" sz="1600" dirty="0" smtClean="0"/>
              <a:t>      a) kukáním ruší lidi v okolí lesa</a:t>
            </a:r>
          </a:p>
          <a:p>
            <a:pPr>
              <a:buNone/>
            </a:pPr>
            <a:r>
              <a:rPr lang="cs-CZ" sz="1600" dirty="0" smtClean="0"/>
              <a:t>      b) klade vajíčka do hnízd jiných ptáků</a:t>
            </a:r>
          </a:p>
          <a:p>
            <a:pPr>
              <a:buNone/>
            </a:pPr>
            <a:r>
              <a:rPr lang="cs-CZ" sz="1600" dirty="0" smtClean="0"/>
              <a:t>      c) živí se mláďaty menších ptáků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23554" name="Picture 2" descr="Soubor:Kuckuck (Cuculus canorus) by Tim Peukert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32" y="3857628"/>
            <a:ext cx="3476462" cy="2316193"/>
          </a:xfrm>
          <a:prstGeom prst="ellipse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16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66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16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0" dur="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1" dur="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600"/>
                            </p:stCondLst>
                            <p:childTnLst>
                              <p:par>
                                <p:cTn id="4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100"/>
                            </p:stCondLst>
                            <p:childTnLst>
                              <p:par>
                                <p:cTn id="4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60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9" dur="8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0" dur="8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8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360"/>
                            </p:stCondLst>
                            <p:childTnLst>
                              <p:par>
                                <p:cTn id="6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860"/>
                            </p:stCondLst>
                            <p:childTnLst>
                              <p:par>
                                <p:cTn id="6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360"/>
                            </p:stCondLst>
                            <p:childTnLst>
                              <p:par>
                                <p:cTn id="7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dirty="0" smtClean="0"/>
              <a:t>?</a:t>
            </a:r>
            <a:endParaRPr lang="cs-CZ" sz="8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5) Dokáže si kukačka sama postavit hnízdo?</a:t>
            </a:r>
          </a:p>
          <a:p>
            <a:pPr>
              <a:buNone/>
            </a:pPr>
            <a:r>
              <a:rPr lang="cs-CZ" sz="1600" dirty="0" smtClean="0"/>
              <a:t>      a) ano</a:t>
            </a:r>
          </a:p>
          <a:p>
            <a:pPr>
              <a:buNone/>
            </a:pPr>
            <a:r>
              <a:rPr lang="cs-CZ" sz="1600" dirty="0" smtClean="0"/>
              <a:t>      b) ne</a:t>
            </a:r>
          </a:p>
          <a:p>
            <a:pPr>
              <a:buNone/>
            </a:pPr>
            <a:r>
              <a:rPr lang="cs-CZ" sz="1600" dirty="0" smtClean="0"/>
              <a:t>      c) jen když se to v mládí naučí</a:t>
            </a:r>
          </a:p>
          <a:p>
            <a:endParaRPr lang="cs-CZ" sz="1600" dirty="0" smtClean="0"/>
          </a:p>
          <a:p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6) Kdo živí  mláďata kukaček?</a:t>
            </a:r>
          </a:p>
          <a:p>
            <a:pPr>
              <a:buNone/>
            </a:pPr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      </a:t>
            </a:r>
            <a:r>
              <a:rPr lang="cs-CZ" sz="1600" dirty="0" smtClean="0"/>
              <a:t>a) vlastní rodiče kukačky</a:t>
            </a:r>
          </a:p>
          <a:p>
            <a:pPr>
              <a:buNone/>
            </a:pPr>
            <a:r>
              <a:rPr lang="cs-CZ" sz="1600" dirty="0" smtClean="0"/>
              <a:t>      b) náhradní rodiče kukačky, většinou menší ptáci</a:t>
            </a:r>
          </a:p>
          <a:p>
            <a:pPr>
              <a:buNone/>
            </a:pPr>
            <a:r>
              <a:rPr lang="cs-CZ" sz="1600" dirty="0" smtClean="0"/>
              <a:t>      c) kukačka si od narození shání potravu sama</a:t>
            </a:r>
          </a:p>
          <a:p>
            <a:endParaRPr lang="cs-CZ" sz="1600" b="1" dirty="0" smtClean="0"/>
          </a:p>
          <a:p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7) Jestřáb lesní se živí:</a:t>
            </a:r>
          </a:p>
          <a:p>
            <a:pPr>
              <a:buNone/>
            </a:pPr>
            <a:r>
              <a:rPr lang="cs-CZ" sz="1600" dirty="0" smtClean="0"/>
              <a:t>      a) semeny rostlin</a:t>
            </a:r>
          </a:p>
          <a:p>
            <a:pPr>
              <a:buNone/>
            </a:pPr>
            <a:r>
              <a:rPr lang="cs-CZ" sz="1600" dirty="0" smtClean="0"/>
              <a:t>      b) pavouky, mouchami či jiným hmyzem</a:t>
            </a:r>
          </a:p>
          <a:p>
            <a:pPr>
              <a:buNone/>
            </a:pPr>
            <a:r>
              <a:rPr lang="cs-CZ" sz="1600" dirty="0" smtClean="0"/>
              <a:t>      c) veverkami, hraboši či menšími ptáky</a:t>
            </a:r>
          </a:p>
          <a:p>
            <a:endParaRPr lang="cs-CZ" sz="1600" dirty="0" smtClean="0"/>
          </a:p>
          <a:p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8) Je pravda, že špičatý zahnutý zobák a ostré drápy slouží jestřábovi k lovu živé kořisti?</a:t>
            </a:r>
          </a:p>
          <a:p>
            <a:pPr>
              <a:buNone/>
            </a:pPr>
            <a:r>
              <a:rPr lang="cs-CZ" sz="1600" dirty="0" smtClean="0"/>
              <a:t>      </a:t>
            </a:r>
            <a:endParaRPr lang="cs-CZ" sz="1600" dirty="0"/>
          </a:p>
        </p:txBody>
      </p:sp>
      <p:pic>
        <p:nvPicPr>
          <p:cNvPr id="22530" name="Picture 2" descr="http://upload.wikimedia.org/wikipedia/commons/a/a9/Goshawkfl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6380" y="2000240"/>
            <a:ext cx="3448179" cy="2897766"/>
          </a:xfrm>
          <a:prstGeom prst="ellipse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48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98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48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0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2" dur="8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3" dur="8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8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88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380"/>
                            </p:stCondLst>
                            <p:childTnLst>
                              <p:par>
                                <p:cTn id="6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88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1" dur="8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2" dur="8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8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dirty="0" smtClean="0"/>
              <a:t>?</a:t>
            </a:r>
            <a:endParaRPr lang="cs-CZ" sz="8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9)  Jestřáb lesní využívá při lovu především:</a:t>
            </a:r>
          </a:p>
          <a:p>
            <a:pPr>
              <a:buNone/>
            </a:pPr>
            <a:r>
              <a:rPr lang="cs-CZ" sz="1600" dirty="0" smtClean="0"/>
              <a:t>       a) sluch</a:t>
            </a:r>
          </a:p>
          <a:p>
            <a:pPr>
              <a:buNone/>
            </a:pPr>
            <a:r>
              <a:rPr lang="cs-CZ" sz="1600" dirty="0" smtClean="0"/>
              <a:t>       b) zrak</a:t>
            </a:r>
          </a:p>
          <a:p>
            <a:pPr>
              <a:buNone/>
            </a:pPr>
            <a:r>
              <a:rPr lang="cs-CZ" sz="1600" dirty="0" smtClean="0"/>
              <a:t>       c) čich</a:t>
            </a:r>
          </a:p>
          <a:p>
            <a:endParaRPr lang="cs-CZ" sz="1600" dirty="0" smtClean="0"/>
          </a:p>
          <a:p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10) Dlouhý ocas slouží jestřábovi:</a:t>
            </a:r>
          </a:p>
          <a:p>
            <a:pPr>
              <a:buNone/>
            </a:pPr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       </a:t>
            </a:r>
            <a:r>
              <a:rPr lang="cs-CZ" sz="1600" dirty="0" smtClean="0"/>
              <a:t>a) k zastrašení nepřítele</a:t>
            </a:r>
          </a:p>
          <a:p>
            <a:pPr>
              <a:buNone/>
            </a:pPr>
            <a:r>
              <a:rPr lang="cs-CZ" sz="1600" dirty="0" smtClean="0"/>
              <a:t>       b) při letu k manévrování mezi stromy</a:t>
            </a:r>
          </a:p>
          <a:p>
            <a:pPr>
              <a:buNone/>
            </a:pPr>
            <a:r>
              <a:rPr lang="cs-CZ" sz="1600" dirty="0" smtClean="0"/>
              <a:t>       c) k přidržování kořisti</a:t>
            </a:r>
          </a:p>
          <a:p>
            <a:endParaRPr lang="cs-CZ" sz="1600" dirty="0" smtClean="0"/>
          </a:p>
          <a:p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11) Jestřáb lesní hnízdí:</a:t>
            </a:r>
          </a:p>
          <a:p>
            <a:pPr>
              <a:buNone/>
            </a:pPr>
            <a:r>
              <a:rPr lang="cs-CZ" sz="1600" dirty="0" smtClean="0"/>
              <a:t>       a) na stromech vysoko nad zemí</a:t>
            </a:r>
          </a:p>
          <a:p>
            <a:pPr>
              <a:buNone/>
            </a:pPr>
            <a:r>
              <a:rPr lang="cs-CZ" sz="1600" dirty="0" smtClean="0"/>
              <a:t>       b) v dutinách stromů</a:t>
            </a:r>
          </a:p>
          <a:p>
            <a:pPr>
              <a:buNone/>
            </a:pPr>
            <a:r>
              <a:rPr lang="cs-CZ" sz="1600" dirty="0" smtClean="0"/>
              <a:t>       c) v jeskyních</a:t>
            </a:r>
          </a:p>
          <a:p>
            <a:pPr>
              <a:buNone/>
            </a:pPr>
            <a:endParaRPr lang="cs-CZ" sz="1600" dirty="0" smtClean="0"/>
          </a:p>
          <a:p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12) Barva očí jestřába lesního je:</a:t>
            </a:r>
          </a:p>
          <a:p>
            <a:pPr>
              <a:buNone/>
            </a:pPr>
            <a:r>
              <a:rPr lang="cs-CZ" sz="1600" dirty="0" smtClean="0"/>
              <a:t>       a) žlutě oranžová</a:t>
            </a:r>
          </a:p>
          <a:p>
            <a:pPr>
              <a:buNone/>
            </a:pPr>
            <a:r>
              <a:rPr lang="cs-CZ" sz="1600" dirty="0" smtClean="0"/>
              <a:t>       b) zelená</a:t>
            </a:r>
          </a:p>
          <a:p>
            <a:pPr>
              <a:buNone/>
            </a:pPr>
            <a:r>
              <a:rPr lang="cs-CZ" sz="1600" dirty="0" smtClean="0"/>
              <a:t>       c) modrá</a:t>
            </a:r>
          </a:p>
        </p:txBody>
      </p:sp>
      <p:pic>
        <p:nvPicPr>
          <p:cNvPr id="21506" name="Picture 2" descr="File:AccipterGentilisJuvenileFlight3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14810" y="2357430"/>
            <a:ext cx="4617729" cy="3076562"/>
          </a:xfrm>
          <a:prstGeom prst="ellipse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6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6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6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3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4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8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4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74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24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2" dur="8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3" dur="8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8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920"/>
                            </p:stCondLst>
                            <p:childTnLst>
                              <p:par>
                                <p:cTn id="5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420"/>
                            </p:stCondLst>
                            <p:childTnLst>
                              <p:par>
                                <p:cTn id="6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92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1" dur="8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2" dur="8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8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200"/>
                            </p:stCondLst>
                            <p:childTnLst>
                              <p:par>
                                <p:cTn id="7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700"/>
                            </p:stCondLst>
                            <p:childTnLst>
                              <p:par>
                                <p:cTn id="7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200"/>
                            </p:stCondLst>
                            <p:childTnLst>
                              <p:par>
                                <p:cTn id="8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dirty="0" smtClean="0"/>
              <a:t>?</a:t>
            </a:r>
            <a:endParaRPr lang="cs-CZ" sz="8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500174"/>
            <a:ext cx="8229600" cy="5572164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endParaRPr lang="cs-CZ" sz="1600" dirty="0" smtClean="0"/>
          </a:p>
          <a:p>
            <a:r>
              <a:rPr lang="cs-CZ" sz="2500" b="1" dirty="0" smtClean="0">
                <a:solidFill>
                  <a:schemeClr val="tx2">
                    <a:lumMod val="75000"/>
                  </a:schemeClr>
                </a:solidFill>
              </a:rPr>
              <a:t>13) Datel černý hnízdí:</a:t>
            </a:r>
          </a:p>
          <a:p>
            <a:pPr>
              <a:buNone/>
            </a:pPr>
            <a:r>
              <a:rPr lang="cs-CZ" sz="2500" dirty="0" smtClean="0"/>
              <a:t>       a) ve větvích stromů</a:t>
            </a:r>
          </a:p>
          <a:p>
            <a:pPr>
              <a:buNone/>
            </a:pPr>
            <a:r>
              <a:rPr lang="cs-CZ" sz="2500" dirty="0" smtClean="0"/>
              <a:t>       b) v dutinách stromů</a:t>
            </a:r>
          </a:p>
          <a:p>
            <a:pPr>
              <a:buNone/>
            </a:pPr>
            <a:r>
              <a:rPr lang="cs-CZ" sz="2500" dirty="0" smtClean="0"/>
              <a:t>       c) na nepřístupných místech ve skalách</a:t>
            </a:r>
          </a:p>
          <a:p>
            <a:pPr>
              <a:buNone/>
            </a:pPr>
            <a:endParaRPr lang="cs-CZ" sz="2500" dirty="0" smtClean="0"/>
          </a:p>
          <a:p>
            <a:pPr>
              <a:buNone/>
            </a:pPr>
            <a:endParaRPr lang="cs-CZ" sz="2500" dirty="0" smtClean="0"/>
          </a:p>
          <a:p>
            <a:r>
              <a:rPr lang="cs-CZ" sz="2500" b="1" dirty="0" smtClean="0">
                <a:solidFill>
                  <a:schemeClr val="tx2">
                    <a:lumMod val="75000"/>
                  </a:schemeClr>
                </a:solidFill>
              </a:rPr>
              <a:t>14) Slouží červená „čepička“ na hlavě datlovi černému k zastrašování nepřátel?</a:t>
            </a:r>
          </a:p>
          <a:p>
            <a:pPr>
              <a:buNone/>
            </a:pPr>
            <a:endParaRPr lang="cs-CZ" sz="2500" dirty="0" smtClean="0"/>
          </a:p>
          <a:p>
            <a:pPr>
              <a:buNone/>
            </a:pPr>
            <a:endParaRPr lang="cs-CZ" sz="2500" dirty="0" smtClean="0"/>
          </a:p>
          <a:p>
            <a:r>
              <a:rPr lang="cs-CZ" sz="2500" b="1" dirty="0" smtClean="0">
                <a:solidFill>
                  <a:schemeClr val="tx2">
                    <a:lumMod val="75000"/>
                  </a:schemeClr>
                </a:solidFill>
              </a:rPr>
              <a:t>15) K vybírání škodlivých larev z pod kůry stromů slouží datlovi:</a:t>
            </a:r>
          </a:p>
          <a:p>
            <a:pPr>
              <a:buNone/>
            </a:pPr>
            <a:r>
              <a:rPr lang="cs-CZ" sz="2500" dirty="0" smtClean="0"/>
              <a:t>       a) silné drápy na nohou</a:t>
            </a:r>
          </a:p>
          <a:p>
            <a:pPr>
              <a:buNone/>
            </a:pPr>
            <a:r>
              <a:rPr lang="cs-CZ" sz="2500" dirty="0" smtClean="0"/>
              <a:t>       b) dlouhý jazyk s lepkavou špičkou</a:t>
            </a:r>
          </a:p>
          <a:p>
            <a:pPr>
              <a:buNone/>
            </a:pPr>
            <a:r>
              <a:rPr lang="cs-CZ" sz="2500" dirty="0" smtClean="0"/>
              <a:t>       c) dlouhý silný zobák</a:t>
            </a:r>
          </a:p>
          <a:p>
            <a:pPr>
              <a:buNone/>
            </a:pPr>
            <a:endParaRPr lang="cs-CZ" sz="2500" dirty="0" smtClean="0"/>
          </a:p>
          <a:p>
            <a:endParaRPr lang="cs-CZ" sz="2500" dirty="0" smtClean="0"/>
          </a:p>
          <a:p>
            <a:r>
              <a:rPr lang="cs-CZ" sz="2500" b="1" dirty="0" smtClean="0">
                <a:solidFill>
                  <a:schemeClr val="tx2">
                    <a:lumMod val="75000"/>
                  </a:schemeClr>
                </a:solidFill>
              </a:rPr>
              <a:t>16) Aby se datel dostal k škodlivým larvám pod kůrou stromů, musí rozbít kůru a dřevo</a:t>
            </a:r>
          </a:p>
          <a:p>
            <a:pPr>
              <a:buNone/>
            </a:pPr>
            <a:r>
              <a:rPr lang="cs-CZ" sz="2500" dirty="0" smtClean="0"/>
              <a:t>       a) silnými drápy</a:t>
            </a:r>
          </a:p>
          <a:p>
            <a:pPr>
              <a:buNone/>
            </a:pPr>
            <a:r>
              <a:rPr lang="cs-CZ" sz="2500" dirty="0" smtClean="0"/>
              <a:t>       b) silným zobákem</a:t>
            </a:r>
          </a:p>
          <a:p>
            <a:pPr>
              <a:buNone/>
            </a:pPr>
            <a:r>
              <a:rPr lang="cs-CZ" sz="2500" dirty="0" smtClean="0"/>
              <a:t>       c) nerozbíjí je, hledá, kde je dřevo a kůra narušená</a:t>
            </a:r>
          </a:p>
          <a:p>
            <a:endParaRPr lang="cs-CZ" sz="2500" dirty="0" smtClean="0"/>
          </a:p>
          <a:p>
            <a:endParaRPr lang="cs-CZ" sz="2500" dirty="0" smtClean="0"/>
          </a:p>
          <a:p>
            <a:pPr>
              <a:buNone/>
            </a:pPr>
            <a:r>
              <a:rPr lang="cs-CZ" sz="2500" dirty="0" smtClean="0"/>
              <a:t>      </a:t>
            </a:r>
          </a:p>
          <a:p>
            <a:pPr>
              <a:buNone/>
            </a:pPr>
            <a:endParaRPr lang="cs-CZ" sz="25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 smtClean="0"/>
          </a:p>
          <a:p>
            <a:pPr>
              <a:buNone/>
            </a:pPr>
            <a:endParaRPr lang="cs-CZ" sz="1600" dirty="0"/>
          </a:p>
        </p:txBody>
      </p:sp>
      <p:pic>
        <p:nvPicPr>
          <p:cNvPr id="20482" name="Picture 2" descr="Soubor:Schwarzspecht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0892" y="357166"/>
            <a:ext cx="1628864" cy="2476486"/>
          </a:xfrm>
          <a:prstGeom prst="ellipse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840"/>
                            </p:stCondLst>
                            <p:childTnLst>
                              <p:par>
                                <p:cTn id="1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34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84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8" dur="8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9" dur="8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8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240"/>
                            </p:stCondLst>
                            <p:childTnLst>
                              <p:par>
                                <p:cTn id="4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740"/>
                            </p:stCondLst>
                            <p:childTnLst>
                              <p:par>
                                <p:cTn id="4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40"/>
                            </p:stCondLst>
                            <p:childTnLst>
                              <p:par>
                                <p:cTn id="5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7" dur="8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8" dur="8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8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4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34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84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3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8900" dirty="0" smtClean="0"/>
              <a:t>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00034" y="1428736"/>
            <a:ext cx="8229600" cy="5038740"/>
          </a:xfrm>
        </p:spPr>
        <p:txBody>
          <a:bodyPr>
            <a:normAutofit/>
          </a:bodyPr>
          <a:lstStyle/>
          <a:p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17) Umí datel černý dobře šplhat po stromech?</a:t>
            </a:r>
          </a:p>
          <a:p>
            <a:endParaRPr lang="cs-CZ" sz="16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18) Na noze datla černého směřují:</a:t>
            </a:r>
          </a:p>
          <a:p>
            <a:pPr>
              <a:buNone/>
            </a:pPr>
            <a:r>
              <a:rPr lang="cs-CZ" sz="1600" dirty="0" smtClean="0"/>
              <a:t>      a) dva prsty dopředu a dva prsty dozadu</a:t>
            </a:r>
          </a:p>
          <a:p>
            <a:pPr>
              <a:buNone/>
            </a:pPr>
            <a:r>
              <a:rPr lang="cs-CZ" sz="1600" dirty="0" smtClean="0"/>
              <a:t>      b) tři prsty dopředu a jeden dozadu</a:t>
            </a:r>
          </a:p>
          <a:p>
            <a:pPr>
              <a:buNone/>
            </a:pPr>
            <a:r>
              <a:rPr lang="cs-CZ" sz="1600" dirty="0" smtClean="0"/>
              <a:t>      c) tři prsty dopředu a dva dozadu</a:t>
            </a:r>
          </a:p>
          <a:p>
            <a:endParaRPr lang="cs-CZ" sz="1600" dirty="0" smtClean="0"/>
          </a:p>
          <a:p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19) Výr velký patří mezi:</a:t>
            </a:r>
          </a:p>
          <a:p>
            <a:pPr>
              <a:buNone/>
            </a:pPr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      </a:t>
            </a:r>
            <a:r>
              <a:rPr lang="cs-CZ" sz="1600" dirty="0" smtClean="0"/>
              <a:t>a) dravce</a:t>
            </a:r>
          </a:p>
          <a:p>
            <a:pPr>
              <a:buNone/>
            </a:pPr>
            <a:r>
              <a:rPr lang="cs-CZ" sz="1600" dirty="0" smtClean="0"/>
              <a:t>      b) sovy</a:t>
            </a:r>
          </a:p>
          <a:p>
            <a:pPr>
              <a:buNone/>
            </a:pPr>
            <a:r>
              <a:rPr lang="cs-CZ" sz="1600" dirty="0" smtClean="0"/>
              <a:t>      c) pěvce</a:t>
            </a:r>
          </a:p>
          <a:p>
            <a:pPr>
              <a:buNone/>
            </a:pPr>
            <a:endParaRPr lang="cs-CZ" sz="1600" dirty="0" smtClean="0"/>
          </a:p>
          <a:p>
            <a:r>
              <a:rPr lang="cs-CZ" sz="1600" b="1" dirty="0" smtClean="0">
                <a:solidFill>
                  <a:schemeClr val="tx2">
                    <a:lumMod val="75000"/>
                  </a:schemeClr>
                </a:solidFill>
              </a:rPr>
              <a:t>20) Výr velký loví:</a:t>
            </a:r>
          </a:p>
          <a:p>
            <a:pPr>
              <a:buNone/>
            </a:pPr>
            <a:r>
              <a:rPr lang="cs-CZ" sz="1600" dirty="0" smtClean="0"/>
              <a:t>      a) ve dne</a:t>
            </a:r>
          </a:p>
          <a:p>
            <a:pPr>
              <a:buNone/>
            </a:pPr>
            <a:r>
              <a:rPr lang="cs-CZ" sz="1600" dirty="0" smtClean="0"/>
              <a:t>      b) v noci</a:t>
            </a:r>
          </a:p>
          <a:p>
            <a:pPr>
              <a:buNone/>
            </a:pPr>
            <a:r>
              <a:rPr lang="cs-CZ" sz="1600" dirty="0" smtClean="0"/>
              <a:t>      c) ve dne i v noci</a:t>
            </a:r>
          </a:p>
          <a:p>
            <a:pPr>
              <a:buNone/>
            </a:pPr>
            <a:endParaRPr lang="cs-CZ" sz="1600" dirty="0"/>
          </a:p>
        </p:txBody>
      </p:sp>
      <p:sp>
        <p:nvSpPr>
          <p:cNvPr id="5" name="Veselý obličej 4"/>
          <p:cNvSpPr/>
          <p:nvPr/>
        </p:nvSpPr>
        <p:spPr>
          <a:xfrm>
            <a:off x="6786578" y="5929330"/>
            <a:ext cx="500066" cy="500066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4357686" y="6000768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accent1">
                    <a:lumMod val="75000"/>
                  </a:schemeClr>
                </a:solidFill>
              </a:rPr>
              <a:t>Konec testu</a:t>
            </a:r>
            <a:endParaRPr lang="cs-CZ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9458" name="Picture 2" descr="Soubor:Eagle.owl.arp.750pix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1603056"/>
            <a:ext cx="3552817" cy="4316709"/>
          </a:xfrm>
          <a:prstGeom prst="ellipse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1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8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8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700"/>
                            </p:stCondLst>
                            <p:childTnLst>
                              <p:par>
                                <p:cTn id="2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200"/>
                            </p:stCondLst>
                            <p:childTnLst>
                              <p:par>
                                <p:cTn id="3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8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88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38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88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6" dur="8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7" dur="8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8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80"/>
                            </p:stCondLst>
                            <p:childTnLst>
                              <p:par>
                                <p:cTn id="6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180"/>
                            </p:stCondLst>
                            <p:childTnLst>
                              <p:par>
                                <p:cTn id="6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680"/>
                            </p:stCondLst>
                            <p:childTnLst>
                              <p:par>
                                <p:cTn id="6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sz="6600" dirty="0" smtClean="0"/>
              <a:t>výsledky</a:t>
            </a:r>
            <a:endParaRPr lang="cs-CZ" sz="6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sz="2000" dirty="0" smtClean="0">
              <a:solidFill>
                <a:srgbClr val="FF0000"/>
              </a:solidFill>
            </a:endParaRPr>
          </a:p>
          <a:p>
            <a:r>
              <a:rPr lang="cs-CZ" sz="2000" dirty="0" smtClean="0">
                <a:solidFill>
                  <a:srgbClr val="FF0000"/>
                </a:solidFill>
              </a:rPr>
              <a:t>1 c)</a:t>
            </a:r>
            <a:r>
              <a:rPr lang="cs-CZ" sz="2000" dirty="0" smtClean="0"/>
              <a:t> </a:t>
            </a:r>
            <a:r>
              <a:rPr lang="cs-CZ" sz="1400" dirty="0" smtClean="0"/>
              <a:t>Kukačka je užitečná, protože žere škodlivé chlupaté housenky.</a:t>
            </a:r>
          </a:p>
          <a:p>
            <a:r>
              <a:rPr lang="cs-CZ" sz="2000" dirty="0" smtClean="0">
                <a:solidFill>
                  <a:srgbClr val="FF0000"/>
                </a:solidFill>
              </a:rPr>
              <a:t>2</a:t>
            </a:r>
            <a:r>
              <a:rPr lang="cs-CZ" sz="2000" dirty="0" smtClean="0"/>
              <a:t> </a:t>
            </a:r>
            <a:r>
              <a:rPr lang="cs-CZ" sz="2000" dirty="0" smtClean="0">
                <a:solidFill>
                  <a:srgbClr val="FF0000"/>
                </a:solidFill>
              </a:rPr>
              <a:t>ANO</a:t>
            </a:r>
            <a:r>
              <a:rPr lang="cs-CZ" sz="2000" dirty="0" smtClean="0"/>
              <a:t> </a:t>
            </a:r>
            <a:r>
              <a:rPr lang="cs-CZ" sz="1400" dirty="0" smtClean="0"/>
              <a:t>Kukačka patří mezi stěhovavé ptáky.</a:t>
            </a:r>
          </a:p>
          <a:p>
            <a:r>
              <a:rPr lang="cs-CZ" sz="2000" dirty="0" smtClean="0">
                <a:solidFill>
                  <a:srgbClr val="FF0000"/>
                </a:solidFill>
              </a:rPr>
              <a:t>3 b) </a:t>
            </a:r>
            <a:r>
              <a:rPr lang="cs-CZ" sz="1400" dirty="0" smtClean="0"/>
              <a:t>Nápadným kukáním se ozývá sameček kukačky obecné.</a:t>
            </a:r>
          </a:p>
          <a:p>
            <a:r>
              <a:rPr lang="cs-CZ" sz="2000" dirty="0" smtClean="0">
                <a:solidFill>
                  <a:srgbClr val="FF0000"/>
                </a:solidFill>
              </a:rPr>
              <a:t>4 b)</a:t>
            </a:r>
            <a:r>
              <a:rPr lang="cs-CZ" sz="2000" dirty="0" smtClean="0"/>
              <a:t> </a:t>
            </a:r>
            <a:r>
              <a:rPr lang="cs-CZ" sz="1400" dirty="0" smtClean="0"/>
              <a:t>Kukačka se nedokáže postarat o svá mláďata, proto klade vajíčka do hnízd jiných ptáků.</a:t>
            </a:r>
          </a:p>
          <a:p>
            <a:r>
              <a:rPr lang="cs-CZ" sz="2000" dirty="0" smtClean="0">
                <a:solidFill>
                  <a:srgbClr val="FF0000"/>
                </a:solidFill>
              </a:rPr>
              <a:t>5 b)</a:t>
            </a:r>
            <a:r>
              <a:rPr lang="cs-CZ" sz="2000" dirty="0" smtClean="0"/>
              <a:t> </a:t>
            </a:r>
            <a:r>
              <a:rPr lang="cs-CZ" sz="1400" dirty="0" smtClean="0"/>
              <a:t>Kukačka si nedokáže ani sama postavit hnízdo.</a:t>
            </a:r>
          </a:p>
          <a:p>
            <a:r>
              <a:rPr lang="cs-CZ" sz="2000" dirty="0" smtClean="0">
                <a:solidFill>
                  <a:srgbClr val="FF0000"/>
                </a:solidFill>
              </a:rPr>
              <a:t>6</a:t>
            </a:r>
            <a:r>
              <a:rPr lang="cs-CZ" sz="2000" dirty="0" smtClean="0"/>
              <a:t> </a:t>
            </a:r>
            <a:r>
              <a:rPr lang="cs-CZ" sz="2000" dirty="0" smtClean="0">
                <a:solidFill>
                  <a:srgbClr val="FF0000"/>
                </a:solidFill>
              </a:rPr>
              <a:t>b)</a:t>
            </a:r>
            <a:r>
              <a:rPr lang="cs-CZ" sz="2000" dirty="0" smtClean="0"/>
              <a:t> </a:t>
            </a:r>
            <a:r>
              <a:rPr lang="cs-CZ" sz="1400" dirty="0" smtClean="0"/>
              <a:t>O mladé kukačky se starají náhradní rodiče.</a:t>
            </a:r>
          </a:p>
          <a:p>
            <a:r>
              <a:rPr lang="cs-CZ" sz="2000" dirty="0" smtClean="0">
                <a:solidFill>
                  <a:srgbClr val="FF0000"/>
                </a:solidFill>
              </a:rPr>
              <a:t>7 c) </a:t>
            </a:r>
            <a:r>
              <a:rPr lang="cs-CZ" sz="1400" dirty="0" smtClean="0"/>
              <a:t>Jestřáb loví veverky, hraboše či menší ptáky.</a:t>
            </a:r>
          </a:p>
          <a:p>
            <a:r>
              <a:rPr lang="cs-CZ" sz="2000" dirty="0" smtClean="0">
                <a:solidFill>
                  <a:srgbClr val="FF0000"/>
                </a:solidFill>
              </a:rPr>
              <a:t>8 ANO</a:t>
            </a:r>
            <a:r>
              <a:rPr lang="cs-CZ" sz="2000" dirty="0" smtClean="0"/>
              <a:t> </a:t>
            </a:r>
            <a:r>
              <a:rPr lang="cs-CZ" sz="1400" dirty="0" smtClean="0"/>
              <a:t>K lovu jestřáb využívá svůj špičatý zahnutý zobák a ostré drápy.</a:t>
            </a:r>
          </a:p>
          <a:p>
            <a:r>
              <a:rPr lang="cs-CZ" sz="2000" dirty="0" smtClean="0">
                <a:solidFill>
                  <a:srgbClr val="FF0000"/>
                </a:solidFill>
              </a:rPr>
              <a:t>9 b) </a:t>
            </a:r>
            <a:r>
              <a:rPr lang="cs-CZ" sz="1400" dirty="0" smtClean="0"/>
              <a:t>Při lovu je pro jestřába nepostradatelný jeho vynikající zrak.</a:t>
            </a:r>
          </a:p>
          <a:p>
            <a:r>
              <a:rPr lang="cs-CZ" sz="2000" dirty="0" smtClean="0">
                <a:solidFill>
                  <a:srgbClr val="FF0000"/>
                </a:solidFill>
              </a:rPr>
              <a:t>10 b) </a:t>
            </a:r>
            <a:r>
              <a:rPr lang="cs-CZ" sz="1400" dirty="0" smtClean="0"/>
              <a:t>Dlouhý ocas pomáhá jestřábovi při letu k manévrování mezi stromy.</a:t>
            </a:r>
          </a:p>
          <a:p>
            <a:endParaRPr lang="cs-CZ" sz="1800" dirty="0" smtClean="0"/>
          </a:p>
          <a:p>
            <a:endParaRPr lang="cs-CZ" dirty="0"/>
          </a:p>
        </p:txBody>
      </p:sp>
      <p:sp>
        <p:nvSpPr>
          <p:cNvPr id="5" name="Veselý obličej 4">
            <a:hlinkClick r:id="rId2" action="ppaction://hlinksldjump"/>
          </p:cNvPr>
          <p:cNvSpPr/>
          <p:nvPr/>
        </p:nvSpPr>
        <p:spPr>
          <a:xfrm>
            <a:off x="7643834" y="214290"/>
            <a:ext cx="1000132" cy="1143008"/>
          </a:xfrm>
          <a:prstGeom prst="smileyFace">
            <a:avLst>
              <a:gd name="adj" fmla="val -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prava 6">
            <a:hlinkClick r:id="rId3" action="ppaction://hlinksldjump"/>
          </p:cNvPr>
          <p:cNvSpPr/>
          <p:nvPr/>
        </p:nvSpPr>
        <p:spPr>
          <a:xfrm>
            <a:off x="6786578" y="6143644"/>
            <a:ext cx="1714512" cy="4286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7786710" y="714356"/>
            <a:ext cx="7143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dirty="0" smtClean="0">
                <a:hlinkClick r:id="rId2" action="ppaction://hlinksldjump"/>
              </a:rPr>
              <a:t>Zpět na otázku.</a:t>
            </a:r>
            <a:endParaRPr lang="cs-CZ" sz="10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786578" y="6215082"/>
            <a:ext cx="1071570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50" dirty="0" smtClean="0">
                <a:hlinkClick r:id="rId3" action="ppaction://hlinksldjump"/>
              </a:rPr>
              <a:t>pokračovat</a:t>
            </a:r>
            <a:endParaRPr lang="cs-CZ" sz="105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endParaRPr lang="cs-CZ" sz="2000" dirty="0" smtClean="0">
              <a:solidFill>
                <a:srgbClr val="FF0000"/>
              </a:solidFill>
            </a:endParaRPr>
          </a:p>
          <a:p>
            <a:r>
              <a:rPr lang="cs-CZ" sz="2000" dirty="0" smtClean="0">
                <a:solidFill>
                  <a:srgbClr val="FF0000"/>
                </a:solidFill>
              </a:rPr>
              <a:t>11 a)</a:t>
            </a:r>
            <a:r>
              <a:rPr lang="cs-CZ" sz="2000" dirty="0" smtClean="0"/>
              <a:t> </a:t>
            </a:r>
            <a:r>
              <a:rPr lang="cs-CZ" sz="1400" dirty="0" smtClean="0"/>
              <a:t>Jestřáb lesní hnízdí na stromech vysoko nad zemí.</a:t>
            </a:r>
          </a:p>
          <a:p>
            <a:r>
              <a:rPr lang="cs-CZ" sz="2000" dirty="0" smtClean="0">
                <a:solidFill>
                  <a:srgbClr val="FF0000"/>
                </a:solidFill>
              </a:rPr>
              <a:t>12 a)</a:t>
            </a:r>
            <a:r>
              <a:rPr lang="cs-CZ" sz="2000" dirty="0" smtClean="0"/>
              <a:t> </a:t>
            </a:r>
            <a:r>
              <a:rPr lang="cs-CZ" sz="1400" dirty="0" smtClean="0"/>
              <a:t>Jestřáb má žlutě oranžové oči. </a:t>
            </a:r>
          </a:p>
          <a:p>
            <a:r>
              <a:rPr lang="cs-CZ" sz="2000" dirty="0" smtClean="0">
                <a:solidFill>
                  <a:srgbClr val="FF0000"/>
                </a:solidFill>
              </a:rPr>
              <a:t>13 b) </a:t>
            </a:r>
            <a:r>
              <a:rPr lang="cs-CZ" sz="1400" dirty="0" smtClean="0"/>
              <a:t>Datel černý hnízdí v dutinách stromů.</a:t>
            </a:r>
          </a:p>
          <a:p>
            <a:r>
              <a:rPr lang="cs-CZ" sz="2000" dirty="0" smtClean="0">
                <a:solidFill>
                  <a:srgbClr val="FF0000"/>
                </a:solidFill>
              </a:rPr>
              <a:t>14 ANO  </a:t>
            </a:r>
            <a:r>
              <a:rPr lang="cs-CZ" sz="1400" dirty="0" smtClean="0"/>
              <a:t>Červená „čepička“ na hlavě slouží datlovi k zastrašení nepřátel.</a:t>
            </a:r>
          </a:p>
          <a:p>
            <a:r>
              <a:rPr lang="cs-CZ" sz="2000" dirty="0" smtClean="0">
                <a:solidFill>
                  <a:srgbClr val="FF0000"/>
                </a:solidFill>
              </a:rPr>
              <a:t>15 b) </a:t>
            </a:r>
            <a:r>
              <a:rPr lang="cs-CZ" sz="1400" dirty="0" smtClean="0"/>
              <a:t>K vybírání škodlivých larev z pod kůry stromů slouží datlovi dlouhý jazyk s lepkavou špičkou.</a:t>
            </a:r>
          </a:p>
          <a:p>
            <a:r>
              <a:rPr lang="cs-CZ" sz="2000" dirty="0" smtClean="0">
                <a:solidFill>
                  <a:srgbClr val="FF0000"/>
                </a:solidFill>
              </a:rPr>
              <a:t>16 b)</a:t>
            </a:r>
            <a:r>
              <a:rPr lang="cs-CZ" sz="2000" dirty="0" smtClean="0"/>
              <a:t> </a:t>
            </a:r>
            <a:r>
              <a:rPr lang="cs-CZ" sz="1400" dirty="0" smtClean="0"/>
              <a:t>Kůru a dřevo stromů rozbíjí datel silným zobákem.</a:t>
            </a:r>
          </a:p>
          <a:p>
            <a:r>
              <a:rPr lang="cs-CZ" sz="2000" dirty="0" smtClean="0">
                <a:solidFill>
                  <a:srgbClr val="FF0000"/>
                </a:solidFill>
              </a:rPr>
              <a:t>17 ANO </a:t>
            </a:r>
            <a:r>
              <a:rPr lang="cs-CZ" sz="1400" dirty="0" smtClean="0"/>
              <a:t>Datel umí velmi dobře šplhat po stromech.</a:t>
            </a:r>
          </a:p>
          <a:p>
            <a:r>
              <a:rPr lang="cs-CZ" sz="2000" dirty="0" smtClean="0">
                <a:solidFill>
                  <a:srgbClr val="FF0000"/>
                </a:solidFill>
              </a:rPr>
              <a:t>18 a)</a:t>
            </a:r>
            <a:r>
              <a:rPr lang="cs-CZ" sz="2000" dirty="0" smtClean="0"/>
              <a:t> </a:t>
            </a:r>
            <a:r>
              <a:rPr lang="cs-CZ" sz="1400" dirty="0" smtClean="0"/>
              <a:t>Noha datla je uzpůsobená ke šplhání po stromech: dva prsty směřují dopředu a dva dozadu.</a:t>
            </a:r>
          </a:p>
          <a:p>
            <a:r>
              <a:rPr lang="cs-CZ" sz="2000" dirty="0" smtClean="0">
                <a:solidFill>
                  <a:srgbClr val="FF0000"/>
                </a:solidFill>
              </a:rPr>
              <a:t>19 b) </a:t>
            </a:r>
            <a:r>
              <a:rPr lang="cs-CZ" sz="1400" dirty="0" smtClean="0"/>
              <a:t>Výr velký patří mezi sovy.</a:t>
            </a:r>
          </a:p>
          <a:p>
            <a:r>
              <a:rPr lang="cs-CZ" sz="2000" dirty="0" smtClean="0">
                <a:solidFill>
                  <a:srgbClr val="FF0000"/>
                </a:solidFill>
              </a:rPr>
              <a:t>20 b) </a:t>
            </a:r>
            <a:r>
              <a:rPr lang="cs-CZ" sz="1400" dirty="0" smtClean="0"/>
              <a:t>Výr velký loví v noci.</a:t>
            </a:r>
          </a:p>
        </p:txBody>
      </p:sp>
      <p:sp>
        <p:nvSpPr>
          <p:cNvPr id="4" name="Veselý obličej 3">
            <a:hlinkClick r:id="rId2" action="ppaction://hlinksldjump"/>
          </p:cNvPr>
          <p:cNvSpPr/>
          <p:nvPr/>
        </p:nvSpPr>
        <p:spPr>
          <a:xfrm>
            <a:off x="7643834" y="214290"/>
            <a:ext cx="1000132" cy="1214446"/>
          </a:xfrm>
          <a:prstGeom prst="smileyFace">
            <a:avLst>
              <a:gd name="adj" fmla="val -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prava 4">
            <a:hlinkClick r:id="rId3" action="ppaction://hlinksldjump"/>
          </p:cNvPr>
          <p:cNvSpPr/>
          <p:nvPr/>
        </p:nvSpPr>
        <p:spPr>
          <a:xfrm>
            <a:off x="6858016" y="6072206"/>
            <a:ext cx="1714512" cy="50006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7643834" y="785794"/>
            <a:ext cx="10001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1000" dirty="0" smtClean="0">
                <a:hlinkClick r:id="rId2" action="ppaction://hlinksldjump"/>
              </a:rPr>
              <a:t>Zpět na otázku.</a:t>
            </a:r>
            <a:endParaRPr lang="cs-CZ" sz="1000" dirty="0"/>
          </a:p>
        </p:txBody>
      </p:sp>
      <p:sp>
        <p:nvSpPr>
          <p:cNvPr id="7" name="TextovéPole 6">
            <a:hlinkClick r:id="rId3" action="ppaction://hlinksldjump"/>
          </p:cNvPr>
          <p:cNvSpPr txBox="1"/>
          <p:nvPr/>
        </p:nvSpPr>
        <p:spPr>
          <a:xfrm>
            <a:off x="6929454" y="6215082"/>
            <a:ext cx="857256" cy="2539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50" dirty="0" smtClean="0">
                <a:hlinkClick r:id="rId3" action="ppaction://hlinksldjump"/>
              </a:rPr>
              <a:t>pokračovat</a:t>
            </a:r>
            <a:endParaRPr lang="cs-CZ" sz="1050" dirty="0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42844" y="357166"/>
            <a:ext cx="8786874" cy="6098570"/>
          </a:xfrm>
        </p:spPr>
        <p:txBody>
          <a:bodyPr numCol="2">
            <a:noAutofit/>
          </a:bodyPr>
          <a:lstStyle/>
          <a:p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1) Kukačka je užitečná, protože:</a:t>
            </a:r>
          </a:p>
          <a:p>
            <a:pPr>
              <a:buNone/>
            </a:pPr>
            <a:r>
              <a:rPr lang="cs-CZ" sz="1200" dirty="0" smtClean="0"/>
              <a:t>      a) se živí škůdci ukrytými pod kůrou stromů</a:t>
            </a:r>
          </a:p>
          <a:p>
            <a:pPr>
              <a:buNone/>
            </a:pPr>
            <a:r>
              <a:rPr lang="cs-CZ" sz="1200" dirty="0" smtClean="0"/>
              <a:t>      b) kukáním varuje obyvatele lesa před nebezpečím</a:t>
            </a:r>
          </a:p>
          <a:p>
            <a:pPr>
              <a:buNone/>
            </a:pPr>
            <a:r>
              <a:rPr lang="cs-CZ" sz="1200" dirty="0" smtClean="0"/>
              <a:t>      c) žere škodlivé chlupaté housenky</a:t>
            </a:r>
          </a:p>
          <a:p>
            <a:endParaRPr lang="cs-CZ" sz="1200" dirty="0" smtClean="0"/>
          </a:p>
          <a:p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2) Odlétá kukačka na zimu na jih?</a:t>
            </a:r>
          </a:p>
          <a:p>
            <a:endParaRPr lang="cs-CZ" sz="1200" dirty="0" smtClean="0"/>
          </a:p>
          <a:p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3) Nápadným kukáním se u kukačky obecné ozývá:</a:t>
            </a:r>
          </a:p>
          <a:p>
            <a:pPr>
              <a:buNone/>
            </a:pPr>
            <a:r>
              <a:rPr lang="cs-CZ" sz="1200" dirty="0" smtClean="0"/>
              <a:t>     a) samička    </a:t>
            </a:r>
          </a:p>
          <a:p>
            <a:pPr>
              <a:buNone/>
            </a:pPr>
            <a:r>
              <a:rPr lang="cs-CZ" sz="1200" dirty="0" smtClean="0"/>
              <a:t>     b) sameček</a:t>
            </a:r>
          </a:p>
          <a:p>
            <a:pPr>
              <a:buNone/>
            </a:pPr>
            <a:r>
              <a:rPr lang="cs-CZ" sz="1200" dirty="0" smtClean="0"/>
              <a:t>     c) oba</a:t>
            </a:r>
          </a:p>
          <a:p>
            <a:pPr>
              <a:buNone/>
            </a:pPr>
            <a:endParaRPr lang="cs-CZ" sz="1200" dirty="0" smtClean="0"/>
          </a:p>
          <a:p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4) Kukačka má špatnou pověst, protože:</a:t>
            </a:r>
          </a:p>
          <a:p>
            <a:pPr>
              <a:buNone/>
            </a:pPr>
            <a:r>
              <a:rPr lang="cs-CZ" sz="1200" dirty="0" smtClean="0"/>
              <a:t>      a) kukáním ruší lidi v okolí lesa</a:t>
            </a:r>
          </a:p>
          <a:p>
            <a:pPr>
              <a:buNone/>
            </a:pPr>
            <a:r>
              <a:rPr lang="cs-CZ" sz="1200" dirty="0" smtClean="0"/>
              <a:t>      b) klade vajíčka do hnízd jiných ptáků</a:t>
            </a:r>
          </a:p>
          <a:p>
            <a:pPr>
              <a:buNone/>
            </a:pPr>
            <a:r>
              <a:rPr lang="cs-CZ" sz="1200" dirty="0" smtClean="0"/>
              <a:t>      c) živí se mláďaty menších ptáků</a:t>
            </a:r>
          </a:p>
          <a:p>
            <a:pPr>
              <a:buNone/>
            </a:pPr>
            <a:endParaRPr lang="cs-CZ" sz="1200" dirty="0" smtClean="0"/>
          </a:p>
          <a:p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5) </a:t>
            </a:r>
            <a:r>
              <a:rPr lang="cs-CZ" sz="1200" b="1" smtClean="0">
                <a:solidFill>
                  <a:schemeClr val="tx2">
                    <a:lumMod val="75000"/>
                  </a:schemeClr>
                </a:solidFill>
              </a:rPr>
              <a:t>Dokáže si kukačka </a:t>
            </a:r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sama postavit hnízdo?</a:t>
            </a:r>
          </a:p>
          <a:p>
            <a:pPr>
              <a:buNone/>
            </a:pPr>
            <a:r>
              <a:rPr lang="cs-CZ" sz="1200" dirty="0" smtClean="0"/>
              <a:t>      a) ano</a:t>
            </a:r>
          </a:p>
          <a:p>
            <a:pPr>
              <a:buNone/>
            </a:pPr>
            <a:r>
              <a:rPr lang="cs-CZ" sz="1200" dirty="0" smtClean="0"/>
              <a:t>      b) ne</a:t>
            </a:r>
          </a:p>
          <a:p>
            <a:pPr>
              <a:buNone/>
            </a:pPr>
            <a:r>
              <a:rPr lang="cs-CZ" sz="1200" dirty="0" smtClean="0"/>
              <a:t>      c) jen když se to v mládí naučí</a:t>
            </a:r>
          </a:p>
          <a:p>
            <a:endParaRPr lang="cs-CZ" sz="1200" dirty="0" smtClean="0"/>
          </a:p>
          <a:p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6) Kdo živí  mláďata kukaček?</a:t>
            </a:r>
          </a:p>
          <a:p>
            <a:pPr>
              <a:buNone/>
            </a:pPr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      </a:t>
            </a:r>
            <a:r>
              <a:rPr lang="cs-CZ" sz="1200" dirty="0" smtClean="0"/>
              <a:t>a) vlastní rodiče kukačky</a:t>
            </a:r>
          </a:p>
          <a:p>
            <a:pPr>
              <a:buNone/>
            </a:pPr>
            <a:r>
              <a:rPr lang="cs-CZ" sz="1200" dirty="0" smtClean="0"/>
              <a:t>      b) náhradní rodiče kukačky, většinou menší ptáci</a:t>
            </a:r>
          </a:p>
          <a:p>
            <a:pPr>
              <a:buNone/>
            </a:pPr>
            <a:r>
              <a:rPr lang="cs-CZ" sz="1200" dirty="0" smtClean="0"/>
              <a:t>      c) kukačka si od narození shání potravu sama</a:t>
            </a:r>
          </a:p>
          <a:p>
            <a:endParaRPr lang="cs-CZ" sz="1200" b="1" dirty="0" smtClean="0"/>
          </a:p>
          <a:p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7) Jestřáb lesní se živí:</a:t>
            </a:r>
          </a:p>
          <a:p>
            <a:pPr>
              <a:buNone/>
            </a:pPr>
            <a:r>
              <a:rPr lang="cs-CZ" sz="1200" dirty="0" smtClean="0"/>
              <a:t>      a) semeny rostlin</a:t>
            </a:r>
          </a:p>
          <a:p>
            <a:pPr>
              <a:buNone/>
            </a:pPr>
            <a:r>
              <a:rPr lang="cs-CZ" sz="1200" dirty="0" smtClean="0"/>
              <a:t>      b) pavouky, mouchami či jiným hmyzem</a:t>
            </a:r>
          </a:p>
          <a:p>
            <a:pPr>
              <a:buNone/>
            </a:pPr>
            <a:r>
              <a:rPr lang="cs-CZ" sz="1200" dirty="0" smtClean="0"/>
              <a:t>      c) veverkami, hraboši či menšími ptáky</a:t>
            </a:r>
          </a:p>
          <a:p>
            <a:endParaRPr lang="cs-CZ" sz="1200" dirty="0" smtClean="0"/>
          </a:p>
          <a:p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8) Je pravda, že špičatý zahnutý zobák a ostré drápy slouží jestřábovi k lovu živé kořisti?</a:t>
            </a:r>
          </a:p>
          <a:p>
            <a:endParaRPr lang="cs-CZ" sz="12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9)  Jestřáb lesní využívá při lovu především:</a:t>
            </a:r>
          </a:p>
          <a:p>
            <a:pPr>
              <a:buNone/>
            </a:pPr>
            <a:r>
              <a:rPr lang="cs-CZ" sz="1200" dirty="0" smtClean="0"/>
              <a:t>       a) sluch</a:t>
            </a:r>
          </a:p>
          <a:p>
            <a:pPr>
              <a:buNone/>
            </a:pPr>
            <a:r>
              <a:rPr lang="cs-CZ" sz="1200" dirty="0" smtClean="0"/>
              <a:t>       b) zrak</a:t>
            </a:r>
          </a:p>
          <a:p>
            <a:pPr>
              <a:buNone/>
            </a:pPr>
            <a:r>
              <a:rPr lang="cs-CZ" sz="1200" dirty="0" smtClean="0"/>
              <a:t>       c) čich</a:t>
            </a:r>
          </a:p>
          <a:p>
            <a:endParaRPr lang="cs-CZ" sz="1200" dirty="0" smtClean="0"/>
          </a:p>
          <a:p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10) Dlouhý ocas slouží jestřábovi:</a:t>
            </a:r>
          </a:p>
          <a:p>
            <a:pPr>
              <a:buNone/>
            </a:pPr>
            <a:r>
              <a:rPr lang="cs-CZ" sz="1200" b="1" dirty="0" smtClean="0">
                <a:solidFill>
                  <a:schemeClr val="tx2">
                    <a:lumMod val="75000"/>
                  </a:schemeClr>
                </a:solidFill>
              </a:rPr>
              <a:t>      </a:t>
            </a:r>
            <a:r>
              <a:rPr lang="cs-CZ" sz="1200" dirty="0" smtClean="0"/>
              <a:t>a) k zastrašení nepřítele</a:t>
            </a:r>
          </a:p>
          <a:p>
            <a:pPr>
              <a:buNone/>
            </a:pPr>
            <a:r>
              <a:rPr lang="cs-CZ" sz="1200" dirty="0" smtClean="0"/>
              <a:t>       b) při letu k manévrování mezi stromy</a:t>
            </a:r>
          </a:p>
          <a:p>
            <a:pPr>
              <a:buNone/>
            </a:pPr>
            <a:r>
              <a:rPr lang="cs-CZ" sz="1200" dirty="0" smtClean="0"/>
              <a:t>       c) k přidržování kořisti</a:t>
            </a:r>
          </a:p>
          <a:p>
            <a:endParaRPr lang="cs-CZ" sz="12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None/>
            </a:pPr>
            <a:endParaRPr lang="cs-CZ" sz="1600" dirty="0" smtClean="0"/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6715140" y="5572140"/>
            <a:ext cx="1000132" cy="4286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142844" y="357166"/>
            <a:ext cx="8858312" cy="6203642"/>
          </a:xfrm>
        </p:spPr>
        <p:txBody>
          <a:bodyPr numCol="2">
            <a:normAutofit/>
          </a:bodyPr>
          <a:lstStyle/>
          <a:p>
            <a:r>
              <a:rPr lang="cs-CZ" sz="1100" b="1" dirty="0" smtClean="0">
                <a:solidFill>
                  <a:schemeClr val="tx2">
                    <a:lumMod val="75000"/>
                  </a:schemeClr>
                </a:solidFill>
              </a:rPr>
              <a:t>11) Jestřáb lesní hnízdí:</a:t>
            </a:r>
          </a:p>
          <a:p>
            <a:pPr>
              <a:buNone/>
            </a:pPr>
            <a:r>
              <a:rPr lang="cs-CZ" sz="1100" dirty="0" smtClean="0"/>
              <a:t>       a) na stromech vysoko nad zemí</a:t>
            </a:r>
          </a:p>
          <a:p>
            <a:pPr>
              <a:buNone/>
            </a:pPr>
            <a:r>
              <a:rPr lang="cs-CZ" sz="1100" dirty="0" smtClean="0"/>
              <a:t>       b) v dutinách stromů</a:t>
            </a:r>
          </a:p>
          <a:p>
            <a:pPr>
              <a:buNone/>
            </a:pPr>
            <a:r>
              <a:rPr lang="cs-CZ" sz="1100" dirty="0" smtClean="0"/>
              <a:t>       c) v jeskyních</a:t>
            </a:r>
          </a:p>
          <a:p>
            <a:pPr>
              <a:buNone/>
            </a:pPr>
            <a:endParaRPr lang="cs-CZ" sz="1100" dirty="0" smtClean="0"/>
          </a:p>
          <a:p>
            <a:r>
              <a:rPr lang="cs-CZ" sz="1100" b="1" dirty="0" smtClean="0">
                <a:solidFill>
                  <a:schemeClr val="tx2">
                    <a:lumMod val="75000"/>
                  </a:schemeClr>
                </a:solidFill>
              </a:rPr>
              <a:t>12) Barva očí jestřába lesního je:</a:t>
            </a:r>
          </a:p>
          <a:p>
            <a:pPr>
              <a:buNone/>
            </a:pPr>
            <a:r>
              <a:rPr lang="cs-CZ" sz="1100" dirty="0" smtClean="0"/>
              <a:t>       a) žlutě oranžová</a:t>
            </a:r>
          </a:p>
          <a:p>
            <a:pPr>
              <a:buNone/>
            </a:pPr>
            <a:r>
              <a:rPr lang="cs-CZ" sz="1100" dirty="0" smtClean="0"/>
              <a:t>       b) zelená</a:t>
            </a:r>
          </a:p>
          <a:p>
            <a:pPr>
              <a:buNone/>
            </a:pPr>
            <a:r>
              <a:rPr lang="cs-CZ" sz="1100" dirty="0" smtClean="0"/>
              <a:t>       c) modrá</a:t>
            </a:r>
          </a:p>
          <a:p>
            <a:endParaRPr lang="cs-CZ" sz="11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1100" b="1" dirty="0" smtClean="0">
                <a:solidFill>
                  <a:schemeClr val="tx2">
                    <a:lumMod val="75000"/>
                  </a:schemeClr>
                </a:solidFill>
              </a:rPr>
              <a:t>13) Datel černý hnízdí:</a:t>
            </a:r>
          </a:p>
          <a:p>
            <a:pPr>
              <a:buNone/>
            </a:pPr>
            <a:r>
              <a:rPr lang="cs-CZ" sz="1100" dirty="0" smtClean="0"/>
              <a:t>       a) ve větvích stromů</a:t>
            </a:r>
          </a:p>
          <a:p>
            <a:pPr>
              <a:buNone/>
            </a:pPr>
            <a:r>
              <a:rPr lang="cs-CZ" sz="1100" dirty="0" smtClean="0"/>
              <a:t>       b) v dutinách stromů</a:t>
            </a:r>
          </a:p>
          <a:p>
            <a:pPr>
              <a:buNone/>
            </a:pPr>
            <a:r>
              <a:rPr lang="cs-CZ" sz="1100" dirty="0" smtClean="0"/>
              <a:t>       c) na nepřístupných místech ve skalách</a:t>
            </a:r>
          </a:p>
          <a:p>
            <a:pPr>
              <a:buNone/>
            </a:pPr>
            <a:endParaRPr lang="cs-CZ" sz="1100" dirty="0" smtClean="0"/>
          </a:p>
          <a:p>
            <a:r>
              <a:rPr lang="cs-CZ" sz="1100" b="1" dirty="0" smtClean="0">
                <a:solidFill>
                  <a:schemeClr val="tx2">
                    <a:lumMod val="75000"/>
                  </a:schemeClr>
                </a:solidFill>
              </a:rPr>
              <a:t>14) Slouží červená „čepička“ na hlavě datlovi černému k zastrašování nepřátel?</a:t>
            </a:r>
          </a:p>
          <a:p>
            <a:pPr>
              <a:buNone/>
            </a:pPr>
            <a:endParaRPr lang="cs-CZ" sz="1100" dirty="0" smtClean="0"/>
          </a:p>
          <a:p>
            <a:r>
              <a:rPr lang="cs-CZ" sz="1100" b="1" dirty="0" smtClean="0">
                <a:solidFill>
                  <a:schemeClr val="tx2">
                    <a:lumMod val="75000"/>
                  </a:schemeClr>
                </a:solidFill>
              </a:rPr>
              <a:t>15) K vybírání škodlivých larev z pod kůry stromů slouží datlovi:</a:t>
            </a:r>
          </a:p>
          <a:p>
            <a:pPr>
              <a:buNone/>
            </a:pPr>
            <a:r>
              <a:rPr lang="cs-CZ" sz="1100" dirty="0" smtClean="0"/>
              <a:t>       a) silné drápy na nohou</a:t>
            </a:r>
          </a:p>
          <a:p>
            <a:pPr>
              <a:buNone/>
            </a:pPr>
            <a:r>
              <a:rPr lang="cs-CZ" sz="1100" dirty="0" smtClean="0"/>
              <a:t>       b) dlouhý jazyk s lepkavou špičkou</a:t>
            </a:r>
          </a:p>
          <a:p>
            <a:pPr>
              <a:buNone/>
            </a:pPr>
            <a:r>
              <a:rPr lang="cs-CZ" sz="1100" dirty="0" smtClean="0"/>
              <a:t>       c) dlouhý silný zobák</a:t>
            </a:r>
          </a:p>
          <a:p>
            <a:endParaRPr lang="cs-CZ" sz="1100" dirty="0" smtClean="0"/>
          </a:p>
          <a:p>
            <a:r>
              <a:rPr lang="cs-CZ" sz="1100" b="1" dirty="0" smtClean="0">
                <a:solidFill>
                  <a:schemeClr val="tx2">
                    <a:lumMod val="75000"/>
                  </a:schemeClr>
                </a:solidFill>
              </a:rPr>
              <a:t>16) Aby se datel dostal k škodlivým larvám pod kůrou stromů, musí rozbít kůru a dřevo</a:t>
            </a:r>
          </a:p>
          <a:p>
            <a:pPr>
              <a:buNone/>
            </a:pPr>
            <a:r>
              <a:rPr lang="cs-CZ" sz="1100" dirty="0" smtClean="0"/>
              <a:t>       a) silnými drápy</a:t>
            </a:r>
          </a:p>
          <a:p>
            <a:pPr>
              <a:buNone/>
            </a:pPr>
            <a:r>
              <a:rPr lang="cs-CZ" sz="1100" dirty="0" smtClean="0"/>
              <a:t>       b) silným zobákem</a:t>
            </a:r>
          </a:p>
          <a:p>
            <a:pPr>
              <a:buNone/>
            </a:pPr>
            <a:r>
              <a:rPr lang="cs-CZ" sz="1100" dirty="0" smtClean="0"/>
              <a:t>       c) nerozbíjí je, hledá, kde je dřevo a kůra narušená</a:t>
            </a:r>
            <a:r>
              <a:rPr lang="cs-CZ" sz="1100" b="1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</a:p>
          <a:p>
            <a:endParaRPr lang="cs-CZ" sz="11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cs-CZ" sz="11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cs-CZ" sz="11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cs-CZ" sz="11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cs-CZ" sz="11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cs-CZ" sz="11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cs-CZ" sz="11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1100" b="1" dirty="0" smtClean="0">
                <a:solidFill>
                  <a:schemeClr val="tx2">
                    <a:lumMod val="75000"/>
                  </a:schemeClr>
                </a:solidFill>
              </a:rPr>
              <a:t>17) Umí datel černý dobře šplhat po stromech?</a:t>
            </a:r>
          </a:p>
          <a:p>
            <a:endParaRPr lang="cs-CZ" sz="11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sz="1100" b="1" dirty="0" smtClean="0">
                <a:solidFill>
                  <a:schemeClr val="tx2">
                    <a:lumMod val="75000"/>
                  </a:schemeClr>
                </a:solidFill>
              </a:rPr>
              <a:t>18) Na noze datla černého směřují:</a:t>
            </a:r>
          </a:p>
          <a:p>
            <a:pPr>
              <a:buNone/>
            </a:pPr>
            <a:r>
              <a:rPr lang="cs-CZ" sz="1100" dirty="0" smtClean="0"/>
              <a:t>      a) dva prsty dopředu a dva prsty dozadu</a:t>
            </a:r>
          </a:p>
          <a:p>
            <a:pPr>
              <a:buNone/>
            </a:pPr>
            <a:r>
              <a:rPr lang="cs-CZ" sz="1100" dirty="0" smtClean="0"/>
              <a:t>      b) tři prsty dopředu a jeden dozadu</a:t>
            </a:r>
          </a:p>
          <a:p>
            <a:pPr>
              <a:buNone/>
            </a:pPr>
            <a:r>
              <a:rPr lang="cs-CZ" sz="1100" dirty="0" smtClean="0"/>
              <a:t>      c) tři prsty dopředu a dva dozadu</a:t>
            </a:r>
          </a:p>
          <a:p>
            <a:endParaRPr lang="cs-CZ" sz="1100" dirty="0" smtClean="0"/>
          </a:p>
          <a:p>
            <a:r>
              <a:rPr lang="cs-CZ" sz="1100" b="1" dirty="0" smtClean="0">
                <a:solidFill>
                  <a:schemeClr val="tx2">
                    <a:lumMod val="75000"/>
                  </a:schemeClr>
                </a:solidFill>
              </a:rPr>
              <a:t>19) Výr velký patří mezi:</a:t>
            </a:r>
          </a:p>
          <a:p>
            <a:pPr>
              <a:buNone/>
            </a:pPr>
            <a:r>
              <a:rPr lang="cs-CZ" sz="1100" b="1" dirty="0" smtClean="0">
                <a:solidFill>
                  <a:schemeClr val="tx2">
                    <a:lumMod val="75000"/>
                  </a:schemeClr>
                </a:solidFill>
              </a:rPr>
              <a:t>      </a:t>
            </a:r>
            <a:r>
              <a:rPr lang="cs-CZ" sz="1100" dirty="0" smtClean="0"/>
              <a:t>a) dravce</a:t>
            </a:r>
          </a:p>
          <a:p>
            <a:pPr>
              <a:buNone/>
            </a:pPr>
            <a:r>
              <a:rPr lang="cs-CZ" sz="1100" dirty="0" smtClean="0"/>
              <a:t>      b) sovy</a:t>
            </a:r>
          </a:p>
          <a:p>
            <a:pPr>
              <a:buNone/>
            </a:pPr>
            <a:r>
              <a:rPr lang="cs-CZ" sz="1100" dirty="0" smtClean="0"/>
              <a:t>      c) pěvce</a:t>
            </a:r>
          </a:p>
          <a:p>
            <a:pPr>
              <a:buNone/>
            </a:pPr>
            <a:endParaRPr lang="cs-CZ" sz="1100" dirty="0" smtClean="0"/>
          </a:p>
          <a:p>
            <a:r>
              <a:rPr lang="cs-CZ" sz="1100" b="1" dirty="0" smtClean="0">
                <a:solidFill>
                  <a:schemeClr val="tx2">
                    <a:lumMod val="75000"/>
                  </a:schemeClr>
                </a:solidFill>
              </a:rPr>
              <a:t>20) Výr velký loví:</a:t>
            </a:r>
          </a:p>
          <a:p>
            <a:pPr>
              <a:buNone/>
            </a:pPr>
            <a:r>
              <a:rPr lang="cs-CZ" sz="1100" dirty="0" smtClean="0"/>
              <a:t>      a) ve dne</a:t>
            </a:r>
          </a:p>
          <a:p>
            <a:pPr>
              <a:buNone/>
            </a:pPr>
            <a:r>
              <a:rPr lang="cs-CZ" sz="1100" dirty="0" smtClean="0"/>
              <a:t>      b) v noci</a:t>
            </a:r>
          </a:p>
          <a:p>
            <a:pPr>
              <a:buNone/>
            </a:pPr>
            <a:r>
              <a:rPr lang="cs-CZ" sz="1100" dirty="0" smtClean="0"/>
              <a:t>      c) ve dne i v noci</a:t>
            </a:r>
          </a:p>
          <a:p>
            <a:pPr>
              <a:buNone/>
            </a:pPr>
            <a:endParaRPr lang="cs-CZ" sz="1100" dirty="0" smtClean="0"/>
          </a:p>
          <a:p>
            <a:pPr>
              <a:buNone/>
            </a:pPr>
            <a:endParaRPr lang="cs-CZ" sz="1100" dirty="0" smtClean="0"/>
          </a:p>
          <a:p>
            <a:pPr>
              <a:buNone/>
            </a:pPr>
            <a:endParaRPr lang="cs-CZ" sz="1100" dirty="0" smtClean="0"/>
          </a:p>
          <a:p>
            <a:endParaRPr lang="cs-CZ" sz="1100" b="1" dirty="0" smtClean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4" name="Šipka doprava 3">
            <a:hlinkClick r:id="rId2" action="ppaction://hlinksldjump"/>
          </p:cNvPr>
          <p:cNvSpPr/>
          <p:nvPr/>
        </p:nvSpPr>
        <p:spPr>
          <a:xfrm>
            <a:off x="6500826" y="5429264"/>
            <a:ext cx="1000132" cy="4286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cover dir="r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 sz="1600" dirty="0" smtClean="0"/>
          </a:p>
          <a:p>
            <a:endParaRPr lang="cs-CZ" sz="2400" dirty="0" smtClean="0"/>
          </a:p>
          <a:p>
            <a:r>
              <a:rPr lang="cs-CZ" sz="2000" dirty="0" smtClean="0">
                <a:hlinkClick r:id="rId2"/>
              </a:rPr>
              <a:t>http://commons.wikimedia.org/wiki/File:AccipterGentilisJuvenileFlight3.jpg</a:t>
            </a:r>
            <a:endParaRPr lang="cs-CZ" sz="2000" dirty="0" smtClean="0"/>
          </a:p>
          <a:p>
            <a:r>
              <a:rPr lang="cs-CZ" sz="2000" dirty="0" smtClean="0">
                <a:hlinkClick r:id="rId3"/>
              </a:rPr>
              <a:t>http://upload.wikimedia.org/wikipedia/commons/a/a9/Goshawkfly.jpg</a:t>
            </a:r>
            <a:endParaRPr lang="cs-CZ" sz="2000" dirty="0" smtClean="0"/>
          </a:p>
          <a:p>
            <a:r>
              <a:rPr lang="cs-CZ" sz="2000" dirty="0" smtClean="0">
                <a:hlinkClick r:id="rId4"/>
              </a:rPr>
              <a:t>http://cs.wikipedia.org/wiki/Soubor:Schwarzspecht.jpg</a:t>
            </a:r>
            <a:endParaRPr lang="cs-CZ" sz="2000" dirty="0" smtClean="0"/>
          </a:p>
          <a:p>
            <a:r>
              <a:rPr lang="cs-CZ" sz="2000" dirty="0" smtClean="0">
                <a:hlinkClick r:id="rId5"/>
              </a:rPr>
              <a:t>http://cs.wikipedia.org/wiki/Soubor:Eagle.owl.arp.750pix.jpg</a:t>
            </a:r>
            <a:endParaRPr lang="cs-CZ" sz="2000" dirty="0" smtClean="0"/>
          </a:p>
          <a:p>
            <a:r>
              <a:rPr lang="cs-CZ" sz="2000" dirty="0" smtClean="0">
                <a:hlinkClick r:id="rId6"/>
              </a:rPr>
              <a:t>http://cs.wikipedia.org/wiki/Soubor:Kuckuck_(Cuculus_canorus)_by_Tim_Peukert.jpg</a:t>
            </a:r>
            <a:endParaRPr lang="cs-CZ" sz="2000" dirty="0" smtClean="0"/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1800" dirty="0" smtClean="0"/>
          </a:p>
          <a:p>
            <a:endParaRPr lang="cs-CZ" sz="24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whee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571472" y="1500174"/>
            <a:ext cx="8001056" cy="4955562"/>
          </a:xfrm>
        </p:spPr>
        <p:txBody>
          <a:bodyPr>
            <a:normAutofit fontScale="77500" lnSpcReduction="20000"/>
          </a:bodyPr>
          <a:lstStyle/>
          <a:p>
            <a:pPr algn="ctr"/>
            <a:endParaRPr lang="cs-CZ" sz="2600" dirty="0" smtClean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sz="26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Vytvořeno jako DUM do předmětu přírodověda </a:t>
            </a:r>
          </a:p>
          <a:p>
            <a:pPr algn="ctr">
              <a:buNone/>
            </a:pPr>
            <a:r>
              <a:rPr lang="cs-CZ" sz="26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na ZŠ Mladá Boleslav 17. listopadu 1325 pro čtvrtý</a:t>
            </a:r>
          </a:p>
          <a:p>
            <a:pPr algn="ctr">
              <a:buNone/>
            </a:pPr>
            <a:r>
              <a:rPr lang="cs-CZ" sz="26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ročník základní školy.</a:t>
            </a:r>
          </a:p>
          <a:p>
            <a:pPr algn="ctr"/>
            <a:endParaRPr lang="cs-CZ" sz="2600" dirty="0" smtClean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sz="26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Materiál slouží k procvičení, upevnění a ověření znalostí o ptácích v rámci tématu V lese. Žáci mohou pracovat ve skupinách nebo samostatně. Poté si mohou sami zkontrolovat a porovnat úspěšnost s ostatními. Je možné se pomocí hypertextových odkazů  i vrátit k otázkám a učivo si znovu vysvětlit.</a:t>
            </a:r>
          </a:p>
          <a:p>
            <a:pPr algn="ctr"/>
            <a:endParaRPr lang="cs-CZ" sz="2600" dirty="0" smtClean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sz="26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Materiál doporučuji prezentovat pomocí </a:t>
            </a:r>
          </a:p>
          <a:p>
            <a:pPr algn="ctr">
              <a:buNone/>
            </a:pPr>
            <a:r>
              <a:rPr lang="cs-CZ" sz="26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</a:t>
            </a:r>
            <a:r>
              <a:rPr lang="cs-CZ" sz="2600" dirty="0" err="1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dataprojektoru</a:t>
            </a:r>
            <a:r>
              <a:rPr lang="cs-CZ" sz="26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nebo na monitorech žáků.</a:t>
            </a:r>
          </a:p>
          <a:p>
            <a:pPr algn="ctr"/>
            <a:endParaRPr lang="cs-CZ" sz="2600" dirty="0" smtClean="0">
              <a:solidFill>
                <a:schemeClr val="tx2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sz="26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Materiál byl vytvořen a pilotován v 1. pololetí školního</a:t>
            </a:r>
          </a:p>
          <a:p>
            <a:pPr algn="ctr">
              <a:buNone/>
            </a:pPr>
            <a:r>
              <a:rPr lang="cs-CZ" sz="2600" dirty="0" smtClean="0">
                <a:solidFill>
                  <a:schemeClr val="tx2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   roku 2011/2012.</a:t>
            </a:r>
          </a:p>
          <a:p>
            <a:endParaRPr lang="cs-CZ" sz="2600" dirty="0" smtClean="0"/>
          </a:p>
          <a:p>
            <a:endParaRPr lang="cs-CZ" dirty="0"/>
          </a:p>
        </p:txBody>
      </p:sp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700</TotalTime>
  <Words>1440</Words>
  <Application>Microsoft Office PowerPoint</Application>
  <PresentationFormat>Předvádění na obrazovce (4:3)</PresentationFormat>
  <Paragraphs>258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Administrativní</vt:lpstr>
      <vt:lpstr>Zvířata v lese –test ptáci   autor projektu: Mgr. Michaela Kerdová</vt:lpstr>
      <vt:lpstr>?</vt:lpstr>
      <vt:lpstr>?</vt:lpstr>
      <vt:lpstr>?</vt:lpstr>
      <vt:lpstr>?</vt:lpstr>
      <vt:lpstr>?</vt:lpstr>
      <vt:lpstr>výsledky</vt:lpstr>
      <vt:lpstr>Prezentace aplikace PowerPoint</vt:lpstr>
      <vt:lpstr>Prezentace aplikace PowerPoint</vt:lpstr>
      <vt:lpstr>Prezentace aplikace PowerPoint</vt:lpstr>
      <vt:lpstr>zdroje</vt:lpstr>
      <vt:lpstr>Prezentace aplikace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Zvířata v Lese –test savci 2 autor projektu: Mgr. Michaela Kerdová</dc:title>
  <dc:creator>user</dc:creator>
  <cp:lastModifiedBy>kerdova</cp:lastModifiedBy>
  <cp:revision>69</cp:revision>
  <dcterms:created xsi:type="dcterms:W3CDTF">2011-12-29T16:44:28Z</dcterms:created>
  <dcterms:modified xsi:type="dcterms:W3CDTF">2012-01-20T15:48:04Z</dcterms:modified>
</cp:coreProperties>
</file>