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1" r:id="rId5"/>
    <p:sldId id="260" r:id="rId6"/>
    <p:sldId id="262" r:id="rId7"/>
    <p:sldId id="265" r:id="rId8"/>
    <p:sldId id="263" r:id="rId9"/>
    <p:sldId id="264" r:id="rId10"/>
    <p:sldId id="266" r:id="rId11"/>
    <p:sldId id="259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366" y="1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28A25C-C458-4794-8278-CEE7735574F0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4605BE-97A9-43F1-A130-442BDBC01F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28A25C-C458-4794-8278-CEE7735574F0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4605BE-97A9-43F1-A130-442BDBC01F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28A25C-C458-4794-8278-CEE7735574F0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4605BE-97A9-43F1-A130-442BDBC01F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28A25C-C458-4794-8278-CEE7735574F0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4605BE-97A9-43F1-A130-442BDBC01F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28A25C-C458-4794-8278-CEE7735574F0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4605BE-97A9-43F1-A130-442BDBC01F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28A25C-C458-4794-8278-CEE7735574F0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4605BE-97A9-43F1-A130-442BDBC01F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28A25C-C458-4794-8278-CEE7735574F0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4605BE-97A9-43F1-A130-442BDBC01F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28A25C-C458-4794-8278-CEE7735574F0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4605BE-97A9-43F1-A130-442BDBC01F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28A25C-C458-4794-8278-CEE7735574F0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4605BE-97A9-43F1-A130-442BDBC01F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28A25C-C458-4794-8278-CEE7735574F0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4605BE-97A9-43F1-A130-442BDBC01F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828A25C-C458-4794-8278-CEE7735574F0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4605BE-97A9-43F1-A130-442BDBC01F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E828A25C-C458-4794-8278-CEE7735574F0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034605BE-97A9-43F1-A130-442BDBC01F9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Formica_rufa_a1.jpg" TargetMode="External"/><Relationship Id="rId13" Type="http://schemas.openxmlformats.org/officeDocument/2006/relationships/hyperlink" Target="http://cs.wikipedia.org/wiki/Soubor:Formica_rufa_G7-1.jpg" TargetMode="External"/><Relationship Id="rId3" Type="http://schemas.openxmlformats.org/officeDocument/2006/relationships/hyperlink" Target="http://cs.wikipedia.org/wiki/Soubor:Formica_rufa01.jpg" TargetMode="External"/><Relationship Id="rId7" Type="http://schemas.openxmlformats.org/officeDocument/2006/relationships/hyperlink" Target="http://cs.wikipedia.org/wiki/Soubor:Formica_rufa_Quadrat.jpg" TargetMode="External"/><Relationship Id="rId12" Type="http://schemas.openxmlformats.org/officeDocument/2006/relationships/hyperlink" Target="http://cs.wikipedia.org/wiki/Soubor:A_Formica_rufa_front.jpg" TargetMode="External"/><Relationship Id="rId17" Type="http://schemas.openxmlformats.org/officeDocument/2006/relationships/hyperlink" Target="http://cs.wikipedia.org/wiki/Mravenec_lesn%C3%AD" TargetMode="External"/><Relationship Id="rId2" Type="http://schemas.openxmlformats.org/officeDocument/2006/relationships/hyperlink" Target="http://cs.wikipedia.org/wiki/Soubor:Formica.rufa5.-.lindsey.jpg" TargetMode="External"/><Relationship Id="rId16" Type="http://schemas.openxmlformats.org/officeDocument/2006/relationships/hyperlink" Target="http://cs.wikipedia.org/wiki/Soubor:Formica_rufa_worm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Formica_rufa_nest_on_rock.jpeg" TargetMode="External"/><Relationship Id="rId11" Type="http://schemas.openxmlformats.org/officeDocument/2006/relationships/hyperlink" Target="http://cs.wikipedia.org/wiki/Soubor:A_Formica_rufa_sideview.jpg" TargetMode="External"/><Relationship Id="rId5" Type="http://schemas.openxmlformats.org/officeDocument/2006/relationships/hyperlink" Target="http://cs.wikipedia.org/wiki/Soubor:Mravenist%C4%9B,_Hlineck%C3%BD_les,_H%C5%99e%C5%A1ihlavsk%C3%A1.jpg" TargetMode="External"/><Relationship Id="rId15" Type="http://schemas.openxmlformats.org/officeDocument/2006/relationships/hyperlink" Target="http://cs.wikipedia.org/wiki/Soubor:Waldameisen_mit_beute.jpg" TargetMode="External"/><Relationship Id="rId10" Type="http://schemas.openxmlformats.org/officeDocument/2006/relationships/hyperlink" Target="http://cs.wikipedia.org/wiki/Soubor:Formica_rufa_casent0173863_head_1.jpg" TargetMode="External"/><Relationship Id="rId4" Type="http://schemas.openxmlformats.org/officeDocument/2006/relationships/hyperlink" Target="http://cs.wikipedia.org/wiki/Soubor:Ant_hill_poland.jpg" TargetMode="External"/><Relationship Id="rId9" Type="http://schemas.openxmlformats.org/officeDocument/2006/relationships/hyperlink" Target="http://cs.wikipedia.org/wiki/Soubor:Formica_rufa_casent0173863_profile_1.jpg" TargetMode="External"/><Relationship Id="rId14" Type="http://schemas.openxmlformats.org/officeDocument/2006/relationships/hyperlink" Target="http://cs.wikipedia.org/wiki/Soubor:ForrmicaRufaWithCaterpillar.JPG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Zvířata v lese – mravenec lesní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Autor projektu: Mgr. Michaela Kerdová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428860" y="4857760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ctr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Vytvořeno v rámci projektu „EU peníze školám“.</a:t>
            </a:r>
          </a:p>
          <a:p>
            <a:pPr lvl="0" algn="ctr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OP VK oblast podpory 1.4 s názvem Zlepšení podmínek pro vzdělávání na základních školách.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5" name="Picture 2" descr="C:\Users\student\AppData\Local\Microsoft\Windows\Temporary Internet Files\Content.IE5\KZ6RFGHV\opvk_hor_zakladni_logolink_bar_cz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3042" y="785794"/>
            <a:ext cx="5918266" cy="1144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4071934" y="4214818"/>
            <a:ext cx="564360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VY_32_INOVACE_19_mravenec_lesní</a:t>
            </a:r>
            <a:endParaRPr lang="cs-CZ" dirty="0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ransition>
    <p:comb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1472" y="571480"/>
            <a:ext cx="8183880" cy="1051560"/>
          </a:xfrm>
        </p:spPr>
        <p:txBody>
          <a:bodyPr>
            <a:normAutofit/>
          </a:bodyPr>
          <a:lstStyle/>
          <a:p>
            <a:pPr algn="ctr"/>
            <a:r>
              <a:rPr lang="cs-CZ" sz="6000" dirty="0" smtClean="0"/>
              <a:t>Mravenec lesní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857364"/>
            <a:ext cx="8183880" cy="4187952"/>
          </a:xfrm>
        </p:spPr>
        <p:txBody>
          <a:bodyPr/>
          <a:lstStyle/>
          <a:p>
            <a:r>
              <a:rPr lang="cs-CZ" sz="2000" dirty="0" smtClean="0"/>
              <a:t>Staví si velká kupovitá mraveniště z jehličí a větviček.</a:t>
            </a:r>
          </a:p>
          <a:p>
            <a:r>
              <a:rPr lang="cs-CZ" sz="2000" dirty="0" smtClean="0"/>
              <a:t>Jsou vysoká asi 50cm.</a:t>
            </a:r>
          </a:p>
          <a:p>
            <a:r>
              <a:rPr lang="cs-CZ" sz="2000" dirty="0" smtClean="0"/>
              <a:t>Uprostřed kupy bývá vždy pařez.</a:t>
            </a:r>
          </a:p>
          <a:p>
            <a:r>
              <a:rPr lang="cs-CZ" sz="2000" dirty="0" smtClean="0">
                <a:solidFill>
                  <a:schemeClr val="accent1"/>
                </a:solidFill>
              </a:rPr>
              <a:t>Hnízdo – mraveniště </a:t>
            </a:r>
            <a:r>
              <a:rPr lang="cs-CZ" sz="2000" dirty="0" smtClean="0"/>
              <a:t>je stavěno tak, aby zachytilo co nejvíce slunečních paprsků.</a:t>
            </a:r>
          </a:p>
          <a:p>
            <a:r>
              <a:rPr lang="cs-CZ" sz="2000" dirty="0" smtClean="0"/>
              <a:t>Při nedostatku světla může dosahovat výšky až 2 metrů.</a:t>
            </a:r>
          </a:p>
          <a:p>
            <a:endParaRPr lang="cs-CZ" dirty="0"/>
          </a:p>
        </p:txBody>
      </p:sp>
      <p:pic>
        <p:nvPicPr>
          <p:cNvPr id="2050" name="Picture 2" descr="Soubor:Formica.rufa5.-.lindse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4214818"/>
            <a:ext cx="2381224" cy="1581282"/>
          </a:xfrm>
          <a:prstGeom prst="rect">
            <a:avLst/>
          </a:prstGeom>
          <a:noFill/>
        </p:spPr>
      </p:pic>
      <p:pic>
        <p:nvPicPr>
          <p:cNvPr id="2052" name="Picture 4" descr="Soubor:Formica rufa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28992" y="3958094"/>
            <a:ext cx="2466946" cy="2132806"/>
          </a:xfrm>
          <a:prstGeom prst="ellipse">
            <a:avLst/>
          </a:prstGeom>
          <a:noFill/>
        </p:spPr>
      </p:pic>
      <p:pic>
        <p:nvPicPr>
          <p:cNvPr id="2054" name="Picture 6" descr="Soubor:Mravenistě, Hlinecký les, Hřešihlavská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72198" y="4214818"/>
            <a:ext cx="2399444" cy="15716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2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3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1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7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2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3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9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0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6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7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53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54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60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61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6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6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428604"/>
            <a:ext cx="8183880" cy="1051560"/>
          </a:xfrm>
        </p:spPr>
        <p:txBody>
          <a:bodyPr>
            <a:normAutofit/>
          </a:bodyPr>
          <a:lstStyle/>
          <a:p>
            <a:r>
              <a:rPr lang="cs-CZ" sz="5400" dirty="0" smtClean="0"/>
              <a:t>mraveniště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571612"/>
            <a:ext cx="8183880" cy="4187952"/>
          </a:xfrm>
        </p:spPr>
        <p:txBody>
          <a:bodyPr/>
          <a:lstStyle/>
          <a:p>
            <a:r>
              <a:rPr lang="cs-CZ" sz="2000" dirty="0" smtClean="0"/>
              <a:t>K regulaci teploty má mraveniště vlastní klimatizační systém – udržuje stálou teplotu uvnitř pomocí otvírání a zavírání vchodů a východů.</a:t>
            </a:r>
          </a:p>
          <a:p>
            <a:r>
              <a:rPr lang="cs-CZ" sz="2000" dirty="0" smtClean="0"/>
              <a:t>Podzemní část mraveniště bývá dvakrát </a:t>
            </a:r>
            <a:r>
              <a:rPr lang="cs-CZ" sz="2000" b="1" dirty="0" smtClean="0">
                <a:solidFill>
                  <a:schemeClr val="accent1"/>
                </a:solidFill>
              </a:rPr>
              <a:t>větší</a:t>
            </a:r>
            <a:r>
              <a:rPr lang="cs-CZ" sz="2000" dirty="0" smtClean="0"/>
              <a:t> než nadzemní. Mravenci zde ukládají své zásoby.</a:t>
            </a:r>
          </a:p>
          <a:p>
            <a:r>
              <a:rPr lang="cs-CZ" sz="2000" dirty="0" smtClean="0"/>
              <a:t>V zimě se mravenci stahují hlouběji do podzemí, kde přezimují.</a:t>
            </a:r>
            <a:endParaRPr lang="cs-CZ" sz="2000" dirty="0"/>
          </a:p>
        </p:txBody>
      </p:sp>
      <p:pic>
        <p:nvPicPr>
          <p:cNvPr id="1026" name="Picture 2" descr="Soubor:Ant hill polan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3504" y="3929066"/>
            <a:ext cx="2619340" cy="1964505"/>
          </a:xfrm>
          <a:prstGeom prst="rect">
            <a:avLst/>
          </a:prstGeom>
          <a:noFill/>
        </p:spPr>
      </p:pic>
      <p:pic>
        <p:nvPicPr>
          <p:cNvPr id="1028" name="Picture 4" descr="Soubor:Formica rufa nest on rock.jpe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57290" y="3929066"/>
            <a:ext cx="2690778" cy="20180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42852"/>
            <a:ext cx="8183880" cy="1051560"/>
          </a:xfrm>
        </p:spPr>
        <p:txBody>
          <a:bodyPr/>
          <a:lstStyle/>
          <a:p>
            <a:r>
              <a:rPr lang="cs-CZ" dirty="0" smtClean="0"/>
              <a:t>stavba těla mravence</a:t>
            </a:r>
            <a:endParaRPr lang="cs-CZ" dirty="0"/>
          </a:p>
        </p:txBody>
      </p:sp>
      <p:pic>
        <p:nvPicPr>
          <p:cNvPr id="17410" name="Picture 2" descr="Soubor:Formica rufa Quadra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714488"/>
            <a:ext cx="4857746" cy="4857747"/>
          </a:xfrm>
          <a:prstGeom prst="rect">
            <a:avLst/>
          </a:prstGeom>
          <a:noFill/>
        </p:spPr>
      </p:pic>
      <p:cxnSp>
        <p:nvCxnSpPr>
          <p:cNvPr id="8" name="Přímá spojovací šipka 7"/>
          <p:cNvCxnSpPr/>
          <p:nvPr/>
        </p:nvCxnSpPr>
        <p:spPr>
          <a:xfrm rot="10800000" flipV="1">
            <a:off x="3857620" y="2143116"/>
            <a:ext cx="2786082" cy="171451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rot="16200000" flipH="1">
            <a:off x="1964513" y="2750339"/>
            <a:ext cx="1571636" cy="50006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rot="5400000" flipH="1" flipV="1">
            <a:off x="678629" y="4750603"/>
            <a:ext cx="1571636" cy="64294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rot="10800000">
            <a:off x="2928926" y="4786322"/>
            <a:ext cx="3000396" cy="85725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2071670" y="1857364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hruď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42910" y="5786454"/>
            <a:ext cx="15001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zadeček</a:t>
            </a:r>
            <a:endParaRPr lang="cs-CZ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572264" y="1857364"/>
            <a:ext cx="221457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Hlava</a:t>
            </a:r>
            <a:r>
              <a:rPr lang="cs-CZ" dirty="0" smtClean="0"/>
              <a:t> </a:t>
            </a:r>
            <a:r>
              <a:rPr lang="cs-CZ" b="1" dirty="0" smtClean="0"/>
              <a:t>s</a:t>
            </a:r>
            <a:r>
              <a:rPr lang="cs-CZ" dirty="0" smtClean="0"/>
              <a:t> </a:t>
            </a:r>
            <a:r>
              <a:rPr lang="cs-CZ" b="1" dirty="0" smtClean="0"/>
              <a:t>kusadly</a:t>
            </a:r>
            <a:r>
              <a:rPr lang="cs-CZ" dirty="0" smtClean="0"/>
              <a:t>.Kusadla slouží k obraně, k přenášení materiálu či k porcování potravy.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929322" y="5429264"/>
            <a:ext cx="25003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t</a:t>
            </a:r>
            <a:r>
              <a:rPr lang="cs-CZ" b="1" dirty="0" smtClean="0"/>
              <a:t>ři páry končetin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6" dur="1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1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2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6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7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51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52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5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5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000"/>
                            </p:stCondLst>
                            <p:childTnLst>
                              <p:par>
                                <p:cTn id="56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66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67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6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6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000"/>
                            </p:stCondLst>
                            <p:childTnLst>
                              <p:par>
                                <p:cTn id="71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8" grpId="0"/>
      <p:bldP spid="20" grpId="0"/>
      <p:bldP spid="23" grpId="0"/>
      <p:bldP spid="2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571480"/>
            <a:ext cx="8183880" cy="490233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000" dirty="0" smtClean="0"/>
              <a:t>Mravenci mají zakrnělé žihadlo s jedovou žlázou na konci zadečku.</a:t>
            </a:r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r>
              <a:rPr lang="cs-CZ" sz="2000" dirty="0" smtClean="0"/>
              <a:t>Žláza obsahuje kyselinu mravenčí – mravenec ji v případě ohrožení vystřikuje na nepřítele otvorem poblíž konce zadečku.</a:t>
            </a:r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r>
              <a:rPr lang="cs-CZ" sz="2000" dirty="0" smtClean="0"/>
              <a:t>Zadečkem umí na nepřítele dobře mířit.</a:t>
            </a:r>
          </a:p>
        </p:txBody>
      </p:sp>
      <p:pic>
        <p:nvPicPr>
          <p:cNvPr id="18434" name="Picture 2" descr="Soubor:Formica rufa a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86050" y="3357562"/>
            <a:ext cx="3905224" cy="2928918"/>
          </a:xfrm>
          <a:prstGeom prst="ellipse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8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9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357166"/>
            <a:ext cx="8183880" cy="1051560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/>
              <a:t>královna - samička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500174"/>
            <a:ext cx="8183880" cy="4187952"/>
          </a:xfrm>
        </p:spPr>
        <p:txBody>
          <a:bodyPr>
            <a:normAutofit/>
          </a:bodyPr>
          <a:lstStyle/>
          <a:p>
            <a:r>
              <a:rPr lang="cs-CZ" sz="2000" dirty="0" smtClean="0"/>
              <a:t>Mravenec lesní má v hnízdě pouze jednu královnu.</a:t>
            </a:r>
          </a:p>
          <a:p>
            <a:r>
              <a:rPr lang="cs-CZ" sz="2000" dirty="0" smtClean="0"/>
              <a:t>Je velká asi 11mm.</a:t>
            </a:r>
          </a:p>
          <a:p>
            <a:r>
              <a:rPr lang="cs-CZ" sz="2000" dirty="0" smtClean="0"/>
              <a:t>Na krátkou dobu má křídla – ulomí si je po páření („svatebním letu“), než začne snášet vajíčka.</a:t>
            </a:r>
          </a:p>
          <a:p>
            <a:r>
              <a:rPr lang="cs-CZ" sz="2000" dirty="0" smtClean="0"/>
              <a:t>Královna zakládá kolonii mravenců – po celý život klade vajíčka, ze kterých se líhnou dělnice, samečci nebo samičky – budoucí královny.</a:t>
            </a:r>
            <a:endParaRPr lang="cs-CZ" sz="2000" dirty="0"/>
          </a:p>
        </p:txBody>
      </p:sp>
      <p:pic>
        <p:nvPicPr>
          <p:cNvPr id="19458" name="Picture 2" descr="Soubor:Formica rufa casent0173863 profile 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4414" y="4214818"/>
            <a:ext cx="2652678" cy="1996174"/>
          </a:xfrm>
          <a:prstGeom prst="rect">
            <a:avLst/>
          </a:prstGeom>
          <a:noFill/>
        </p:spPr>
      </p:pic>
      <p:pic>
        <p:nvPicPr>
          <p:cNvPr id="19460" name="Picture 4" descr="Soubor:Formica rufa casent0173863 head 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14942" y="4214818"/>
            <a:ext cx="2668898" cy="20083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800" decel="100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8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8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800" decel="100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8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8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8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800" decel="100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8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8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8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800" decel="100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8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8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8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5069212" cy="5398978"/>
          </a:xfrm>
        </p:spPr>
        <p:txBody>
          <a:bodyPr>
            <a:noAutofit/>
          </a:bodyPr>
          <a:lstStyle/>
          <a:p>
            <a:endParaRPr lang="cs-CZ" sz="2000" dirty="0" smtClean="0"/>
          </a:p>
          <a:p>
            <a:r>
              <a:rPr lang="cs-CZ" sz="2000" dirty="0" smtClean="0"/>
              <a:t>Nová královna po páření - „svatebním letu“ vyhledá místo k založení nového mraveniště.</a:t>
            </a:r>
          </a:p>
          <a:p>
            <a:endParaRPr lang="cs-CZ" sz="2000" dirty="0" smtClean="0"/>
          </a:p>
          <a:p>
            <a:r>
              <a:rPr lang="cs-CZ" sz="2000" dirty="0" smtClean="0"/>
              <a:t>Zde žije nejprve sama v malé komůrce a pečuje o hromádku vajíček a pak i larev.</a:t>
            </a:r>
          </a:p>
          <a:p>
            <a:endParaRPr lang="cs-CZ" sz="2000" dirty="0" smtClean="0"/>
          </a:p>
          <a:p>
            <a:r>
              <a:rPr lang="cs-CZ" sz="2000" dirty="0" smtClean="0"/>
              <a:t>Krmí je vlastními výměšky a čeká, až se zakuklí.</a:t>
            </a:r>
          </a:p>
          <a:p>
            <a:endParaRPr lang="cs-CZ" sz="2000" dirty="0" smtClean="0"/>
          </a:p>
          <a:p>
            <a:r>
              <a:rPr lang="cs-CZ" sz="2000" dirty="0" smtClean="0"/>
              <a:t>Z kukel se brzy vylíhnou první dělnice a ty pak převezmou péči o hnízdo.</a:t>
            </a:r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86578" y="571480"/>
            <a:ext cx="1000131" cy="54662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800" decel="100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8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8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800" decel="100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800" decel="100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800" decel="100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800" decel="100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800" decel="100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800" decel="100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800" decel="100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800" decel="100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428604"/>
            <a:ext cx="8183880" cy="1051560"/>
          </a:xfrm>
        </p:spPr>
        <p:txBody>
          <a:bodyPr>
            <a:normAutofit/>
          </a:bodyPr>
          <a:lstStyle/>
          <a:p>
            <a:r>
              <a:rPr lang="cs-CZ" sz="6000" dirty="0" smtClean="0"/>
              <a:t>dělnice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714488"/>
            <a:ext cx="8183880" cy="418795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000" dirty="0" smtClean="0"/>
              <a:t>Nejpočetnější skupina v mraveništi.</a:t>
            </a:r>
          </a:p>
          <a:p>
            <a:pPr algn="ctr">
              <a:buNone/>
            </a:pPr>
            <a:r>
              <a:rPr lang="cs-CZ" sz="2000" dirty="0" smtClean="0"/>
              <a:t>Shánějí potravu.</a:t>
            </a:r>
          </a:p>
          <a:p>
            <a:pPr algn="ctr">
              <a:buNone/>
            </a:pPr>
            <a:r>
              <a:rPr lang="cs-CZ" sz="2000" dirty="0" smtClean="0"/>
              <a:t>Starají se o potomstvo.</a:t>
            </a:r>
          </a:p>
          <a:p>
            <a:pPr algn="ctr">
              <a:buNone/>
            </a:pPr>
            <a:r>
              <a:rPr lang="cs-CZ" sz="2000" dirty="0" smtClean="0"/>
              <a:t>Chrání hnízdo.</a:t>
            </a:r>
            <a:endParaRPr lang="cs-CZ" sz="2000" dirty="0"/>
          </a:p>
        </p:txBody>
      </p:sp>
      <p:pic>
        <p:nvPicPr>
          <p:cNvPr id="20482" name="Picture 2" descr="Soubor:A Formica rufa sideview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3500438"/>
            <a:ext cx="4262414" cy="2557448"/>
          </a:xfrm>
          <a:prstGeom prst="rect">
            <a:avLst/>
          </a:prstGeom>
          <a:noFill/>
        </p:spPr>
      </p:pic>
      <p:pic>
        <p:nvPicPr>
          <p:cNvPr id="20484" name="Picture 4" descr="Soubor:A Formica rufa fron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628" y="3500438"/>
            <a:ext cx="3571860" cy="25717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5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6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320"/>
                            </p:stCondLst>
                            <p:childTnLst>
                              <p:par>
                                <p:cTn id="19" presetID="27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960"/>
                            </p:stCondLst>
                            <p:childTnLst>
                              <p:par>
                                <p:cTn id="25" presetID="27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7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8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800"/>
                            </p:stCondLst>
                            <p:childTnLst>
                              <p:par>
                                <p:cTn id="31" presetID="27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3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4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40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41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4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"/>
                            </p:stCondLst>
                            <p:childTnLst>
                              <p:par>
                                <p:cTn id="45" presetID="3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800" decel="1000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800" decel="1000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800" decel="1000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800" decel="1000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8183880" cy="1051560"/>
          </a:xfrm>
        </p:spPr>
        <p:txBody>
          <a:bodyPr>
            <a:normAutofit/>
          </a:bodyPr>
          <a:lstStyle/>
          <a:p>
            <a:r>
              <a:rPr lang="cs-CZ" sz="6000" dirty="0" smtClean="0"/>
              <a:t>samečci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285860"/>
            <a:ext cx="8183880" cy="4473704"/>
          </a:xfrm>
        </p:spPr>
        <p:txBody>
          <a:bodyPr>
            <a:normAutofit/>
          </a:bodyPr>
          <a:lstStyle/>
          <a:p>
            <a:r>
              <a:rPr lang="cs-CZ" sz="2000" dirty="0" smtClean="0"/>
              <a:t>Jsou tmavě zbarvení.</a:t>
            </a:r>
          </a:p>
          <a:p>
            <a:endParaRPr lang="cs-CZ" sz="2000" dirty="0" smtClean="0"/>
          </a:p>
          <a:p>
            <a:r>
              <a:rPr lang="cs-CZ" sz="2000" dirty="0" smtClean="0"/>
              <a:t>Mají křídla.</a:t>
            </a:r>
          </a:p>
          <a:p>
            <a:endParaRPr lang="cs-CZ" sz="2000" dirty="0" smtClean="0"/>
          </a:p>
          <a:p>
            <a:r>
              <a:rPr lang="cs-CZ" sz="2000" dirty="0" smtClean="0"/>
              <a:t>Žijí velice krátkou dobu.</a:t>
            </a:r>
          </a:p>
          <a:p>
            <a:endParaRPr lang="cs-CZ" sz="2000" dirty="0" smtClean="0"/>
          </a:p>
          <a:p>
            <a:r>
              <a:rPr lang="cs-CZ" sz="2000" dirty="0" smtClean="0"/>
              <a:t>Po páření („svatebním letu“) </a:t>
            </a:r>
          </a:p>
          <a:p>
            <a:pPr>
              <a:buNone/>
            </a:pPr>
            <a:r>
              <a:rPr lang="cs-CZ" sz="2000" dirty="0" smtClean="0"/>
              <a:t>   umírají.</a:t>
            </a:r>
            <a:endParaRPr lang="cs-CZ" sz="2000" dirty="0"/>
          </a:p>
        </p:txBody>
      </p:sp>
      <p:pic>
        <p:nvPicPr>
          <p:cNvPr id="21506" name="Picture 2" descr="Soubor:Formica rufa G7-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3929066"/>
            <a:ext cx="3352777" cy="2501355"/>
          </a:xfrm>
          <a:prstGeom prst="ellipse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5929322" y="4500570"/>
            <a:ext cx="264317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„Svatební let“ – mračna okřídlených samečků a samiček, kteří se ve vzduchu páří.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5008" y="500042"/>
            <a:ext cx="2857520" cy="39621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5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6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760"/>
                            </p:stCondLst>
                            <p:childTnLst>
                              <p:par>
                                <p:cTn id="19" presetID="27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40"/>
                            </p:stCondLst>
                            <p:childTnLst>
                              <p:par>
                                <p:cTn id="25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240"/>
                            </p:stCondLst>
                            <p:childTnLst>
                              <p:par>
                                <p:cTn id="32" presetID="27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4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5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160"/>
                            </p:stCondLst>
                            <p:childTnLst>
                              <p:par>
                                <p:cTn id="38" presetID="27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0" dur="8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1" dur="8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8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27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5" dur="8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6" dur="8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8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4200"/>
                            </p:stCondLst>
                            <p:childTnLst>
                              <p:par>
                                <p:cTn id="49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200"/>
                            </p:stCondLst>
                            <p:childTnLst>
                              <p:par>
                                <p:cTn id="56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800" decel="10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428604"/>
            <a:ext cx="8183880" cy="1051560"/>
          </a:xfrm>
        </p:spPr>
        <p:txBody>
          <a:bodyPr/>
          <a:lstStyle/>
          <a:p>
            <a:pPr algn="ctr"/>
            <a:r>
              <a:rPr lang="cs-CZ" dirty="0" smtClean="0"/>
              <a:t>Mravenec lesní je všežravec.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2000240"/>
            <a:ext cx="8183880" cy="4187952"/>
          </a:xfrm>
        </p:spPr>
        <p:txBody>
          <a:bodyPr>
            <a:normAutofit/>
          </a:bodyPr>
          <a:lstStyle/>
          <a:p>
            <a:r>
              <a:rPr lang="cs-CZ" sz="2000" dirty="0" smtClean="0"/>
              <a:t>Živí se živým i mrtvým hmyzem a jinými malými živočichy nebo sladkou šťávou zralých plodů.</a:t>
            </a:r>
          </a:p>
          <a:p>
            <a:endParaRPr lang="cs-CZ" sz="2000" dirty="0" smtClean="0"/>
          </a:p>
          <a:p>
            <a:r>
              <a:rPr lang="cs-CZ" sz="2000" dirty="0" smtClean="0"/>
              <a:t>Je užitečný – zahubí velké množství lesních škůdců.</a:t>
            </a:r>
            <a:endParaRPr lang="cs-CZ" sz="2000" dirty="0"/>
          </a:p>
        </p:txBody>
      </p:sp>
      <p:pic>
        <p:nvPicPr>
          <p:cNvPr id="22530" name="Picture 2" descr="Soubor:ForrmicaRufaWithCaterpilla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4071942"/>
            <a:ext cx="2466942" cy="1963084"/>
          </a:xfrm>
          <a:prstGeom prst="rect">
            <a:avLst/>
          </a:prstGeom>
          <a:noFill/>
        </p:spPr>
      </p:pic>
      <p:pic>
        <p:nvPicPr>
          <p:cNvPr id="22532" name="Picture 4" descr="Soubor:Waldameisen mit beut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57554" y="3857628"/>
            <a:ext cx="2357454" cy="2361390"/>
          </a:xfrm>
          <a:prstGeom prst="ellipse">
            <a:avLst/>
          </a:prstGeom>
          <a:noFill/>
        </p:spPr>
      </p:pic>
      <p:pic>
        <p:nvPicPr>
          <p:cNvPr id="22534" name="Picture 6" descr="Soubor:Formica rufa worm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V="1">
            <a:off x="6000760" y="4071942"/>
            <a:ext cx="2619340" cy="196450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5" dur="1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"/>
                            </p:stCondLst>
                            <p:childTnLst>
                              <p:par>
                                <p:cTn id="37" presetID="3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800" decel="100000"/>
                                        <p:tgtEl>
                                          <p:spTgt spid="225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800" decel="1000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800" decel="1000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800" decel="1000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000"/>
                            </p:stCondLst>
                            <p:childTnLst>
                              <p:par>
                                <p:cTn id="46" presetID="2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25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25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50" dur="1000"/>
                                        <p:tgtEl>
                                          <p:spTgt spid="225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214422"/>
            <a:ext cx="8183880" cy="5827606"/>
          </a:xfrm>
        </p:spPr>
        <p:txBody>
          <a:bodyPr>
            <a:normAutofit/>
          </a:bodyPr>
          <a:lstStyle/>
          <a:p>
            <a:r>
              <a:rPr lang="cs-CZ" sz="1400" dirty="0" smtClean="0">
                <a:hlinkClick r:id="rId2"/>
              </a:rPr>
              <a:t>http://cs.wikipedia.org/wiki/Soubor:Formica.rufa5.-.lindsey.jpg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http://cs.wikipedia.org/wiki/Soubor:Formica_rufa01.jpg</a:t>
            </a:r>
            <a:endParaRPr lang="cs-CZ" sz="1400" dirty="0" smtClean="0"/>
          </a:p>
          <a:p>
            <a:r>
              <a:rPr lang="cs-CZ" sz="1400" dirty="0" smtClean="0">
                <a:hlinkClick r:id="rId4"/>
              </a:rPr>
              <a:t>http://cs.wikipedia.org/wiki/Soubor:Ant_hill_poland.jpg</a:t>
            </a:r>
            <a:endParaRPr lang="cs-CZ" sz="1400" dirty="0" smtClean="0"/>
          </a:p>
          <a:p>
            <a:r>
              <a:rPr lang="cs-CZ" sz="1400" dirty="0" smtClean="0">
                <a:hlinkClick r:id="rId5"/>
              </a:rPr>
              <a:t>http://cs.wikipedia.org/wiki/Soubor:Mravenist%C4%9B,_Hlineck%C3%BD_les,_H%C5%99e%C5%A1ihlavsk%C3%A1.jpg</a:t>
            </a:r>
            <a:endParaRPr lang="cs-CZ" sz="1400" dirty="0" smtClean="0"/>
          </a:p>
          <a:p>
            <a:r>
              <a:rPr lang="cs-CZ" sz="1400" dirty="0" smtClean="0">
                <a:hlinkClick r:id="rId6"/>
              </a:rPr>
              <a:t>http://cs.wikipedia.org/wiki/Soubor:Formica_rufa_nest_on_rock.jpeg</a:t>
            </a:r>
            <a:endParaRPr lang="cs-CZ" sz="1400" dirty="0" smtClean="0"/>
          </a:p>
          <a:p>
            <a:r>
              <a:rPr lang="cs-CZ" sz="1400" dirty="0" smtClean="0">
                <a:hlinkClick r:id="rId7"/>
              </a:rPr>
              <a:t>http://cs.wikipedia.org/wiki/Soubor:Formica_rufa_Quadrat.jpg</a:t>
            </a:r>
            <a:endParaRPr lang="cs-CZ" sz="1400" dirty="0" smtClean="0"/>
          </a:p>
          <a:p>
            <a:r>
              <a:rPr lang="cs-CZ" sz="1400" dirty="0" smtClean="0">
                <a:hlinkClick r:id="rId8"/>
              </a:rPr>
              <a:t>http://cs.wikipedia.org/wiki/Soubor:Formica_rufa_a1.jpg</a:t>
            </a:r>
            <a:endParaRPr lang="cs-CZ" sz="1400" dirty="0" smtClean="0"/>
          </a:p>
          <a:p>
            <a:r>
              <a:rPr lang="cs-CZ" sz="1400" dirty="0" smtClean="0">
                <a:hlinkClick r:id="rId9"/>
              </a:rPr>
              <a:t>http://cs.wikipedia.org/wiki/Soubor:Formica_rufa_casent0173863_profile_1.jpg</a:t>
            </a:r>
            <a:endParaRPr lang="cs-CZ" sz="1400" dirty="0" smtClean="0"/>
          </a:p>
          <a:p>
            <a:r>
              <a:rPr lang="cs-CZ" sz="1400" dirty="0" smtClean="0">
                <a:hlinkClick r:id="rId10"/>
              </a:rPr>
              <a:t>http://cs.wikipedia.org/wiki/Soubor:Formica_rufa_casent0173863_head_1.jpg</a:t>
            </a:r>
            <a:endParaRPr lang="cs-CZ" sz="1400" dirty="0" smtClean="0"/>
          </a:p>
          <a:p>
            <a:r>
              <a:rPr lang="cs-CZ" sz="1400" dirty="0" smtClean="0">
                <a:hlinkClick r:id="rId11"/>
              </a:rPr>
              <a:t>http://cs.wikipedia.org/wiki/Soubor:A_Formica_rufa_sideview.jpg</a:t>
            </a:r>
            <a:endParaRPr lang="cs-CZ" sz="1400" dirty="0" smtClean="0"/>
          </a:p>
          <a:p>
            <a:r>
              <a:rPr lang="cs-CZ" sz="1400" dirty="0" smtClean="0">
                <a:hlinkClick r:id="rId12"/>
              </a:rPr>
              <a:t>http://cs.wikipedia.org/wiki/Soubor:A_Formica_rufa_front.jpg</a:t>
            </a:r>
            <a:endParaRPr lang="cs-CZ" sz="1400" dirty="0" smtClean="0"/>
          </a:p>
          <a:p>
            <a:r>
              <a:rPr lang="cs-CZ" sz="1400" dirty="0" smtClean="0">
                <a:hlinkClick r:id="rId13"/>
              </a:rPr>
              <a:t>http://cs.wikipedia.org/wiki/Soubor:Formica_rufa_G7-1.jpg</a:t>
            </a:r>
            <a:endParaRPr lang="cs-CZ" sz="1400" dirty="0" smtClean="0"/>
          </a:p>
          <a:p>
            <a:r>
              <a:rPr lang="cs-CZ" sz="1400" dirty="0" smtClean="0">
                <a:hlinkClick r:id="rId14"/>
              </a:rPr>
              <a:t>http://cs.wikipedia.org/wiki/Soubor:ForrmicaRufaWithCaterpillar.JPG</a:t>
            </a:r>
            <a:endParaRPr lang="cs-CZ" sz="1400" dirty="0" smtClean="0"/>
          </a:p>
          <a:p>
            <a:r>
              <a:rPr lang="cs-CZ" sz="1400" dirty="0" smtClean="0">
                <a:hlinkClick r:id="rId15"/>
              </a:rPr>
              <a:t>http://cs.wikipedia.org/wiki/Soubor:Waldameisen_mit_beute.jpg</a:t>
            </a:r>
            <a:endParaRPr lang="cs-CZ" sz="1400" dirty="0" smtClean="0"/>
          </a:p>
          <a:p>
            <a:r>
              <a:rPr lang="cs-CZ" sz="1400" dirty="0" smtClean="0">
                <a:hlinkClick r:id="rId16"/>
              </a:rPr>
              <a:t>http://cs.wikipedia.org/wiki/Soubor:Formica_rufa_worm.jpg</a:t>
            </a:r>
            <a:endParaRPr lang="cs-CZ" sz="1400" dirty="0" smtClean="0"/>
          </a:p>
          <a:p>
            <a:r>
              <a:rPr lang="cs-CZ" sz="1400" dirty="0" smtClean="0">
                <a:hlinkClick r:id="rId17"/>
              </a:rPr>
              <a:t>http://cs.wikipedia.org/wiki/Mravenec_lesn%C3%AD</a:t>
            </a:r>
            <a:endParaRPr lang="cs-CZ" sz="1400" dirty="0" smtClean="0"/>
          </a:p>
          <a:p>
            <a:r>
              <a:rPr lang="cs-CZ" sz="1400" dirty="0" smtClean="0">
                <a:solidFill>
                  <a:schemeClr val="accent4">
                    <a:lumMod val="75000"/>
                  </a:schemeClr>
                </a:solidFill>
              </a:rPr>
              <a:t>Obrázky z knihy Ondřeje </a:t>
            </a:r>
            <a:r>
              <a:rPr lang="cs-CZ" sz="1400" dirty="0" err="1" smtClean="0">
                <a:solidFill>
                  <a:schemeClr val="accent4">
                    <a:lumMod val="75000"/>
                  </a:schemeClr>
                </a:solidFill>
              </a:rPr>
              <a:t>Sekory</a:t>
            </a:r>
            <a:r>
              <a:rPr lang="cs-CZ" sz="1400" dirty="0" smtClean="0">
                <a:solidFill>
                  <a:schemeClr val="accent4">
                    <a:lumMod val="75000"/>
                  </a:schemeClr>
                </a:solidFill>
              </a:rPr>
              <a:t> – Knížka Ferdy Mravence</a:t>
            </a:r>
          </a:p>
          <a:p>
            <a:endParaRPr lang="cs-CZ" sz="18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00100" y="785794"/>
            <a:ext cx="321471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4">
                    <a:lumMod val="75000"/>
                  </a:schemeClr>
                </a:solidFill>
              </a:rPr>
              <a:t>zdroje</a:t>
            </a:r>
            <a:endParaRPr lang="cs-CZ" sz="2000" b="1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>
    <p:comb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928670"/>
            <a:ext cx="8286808" cy="5116646"/>
          </a:xfrm>
        </p:spPr>
        <p:txBody>
          <a:bodyPr>
            <a:normAutofit fontScale="92500" lnSpcReduction="10000"/>
          </a:bodyPr>
          <a:lstStyle/>
          <a:p>
            <a:pPr algn="ctr">
              <a:buFont typeface="Courier New" pitchFamily="49" charset="0"/>
              <a:buChar char="o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Vytvořeno jako DUM do předmětu přírodověda </a:t>
            </a:r>
          </a:p>
          <a:p>
            <a:pPr algn="ctr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 na ZŠ Mladá Boleslav 17. listopadu 1325 pro </a:t>
            </a:r>
          </a:p>
          <a:p>
            <a:pPr algn="ctr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 čtvrtý ročník základní školy.</a:t>
            </a:r>
          </a:p>
          <a:p>
            <a:pPr algn="ctr">
              <a:buFont typeface="Wingdings" pitchFamily="2" charset="2"/>
              <a:buChar char="v"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>
              <a:buFont typeface="Courier New" pitchFamily="49" charset="0"/>
              <a:buChar char="o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Materiál slouží jako doplněk výkladu o mravenci lesním v rámci tématu V lese.</a:t>
            </a:r>
          </a:p>
          <a:p>
            <a:pPr algn="ctr">
              <a:buFont typeface="Wingdings" pitchFamily="2" charset="2"/>
              <a:buChar char="v"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>
              <a:buFont typeface="Courier New" pitchFamily="49" charset="0"/>
              <a:buChar char="o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Materiál doporučuji prezentovat pomocí</a:t>
            </a:r>
          </a:p>
          <a:p>
            <a:pPr algn="ctr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dataprojektoru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nebo na monitorech žáků.</a:t>
            </a:r>
          </a:p>
          <a:p>
            <a:pPr algn="ctr">
              <a:buFont typeface="Wingdings" pitchFamily="2" charset="2"/>
              <a:buChar char="v"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>
              <a:buFont typeface="Courier New" pitchFamily="49" charset="0"/>
              <a:buChar char="o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Materiál byl vytvořen a pilotován v 1. pololetí </a:t>
            </a:r>
          </a:p>
          <a:p>
            <a:pPr algn="ctr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 školního roku 2011/2012.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180</TotalTime>
  <Words>524</Words>
  <Application>Microsoft Office PowerPoint</Application>
  <PresentationFormat>Předvádění na obrazovce (4:3)</PresentationFormat>
  <Paragraphs>94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Aspekt</vt:lpstr>
      <vt:lpstr>Zvířata v lese – mravenec lesní</vt:lpstr>
      <vt:lpstr>Mravenec lesní</vt:lpstr>
      <vt:lpstr>mraveniště</vt:lpstr>
      <vt:lpstr>stavba těla mravence</vt:lpstr>
      <vt:lpstr>Prezentace aplikace PowerPoint</vt:lpstr>
      <vt:lpstr>královna - samička</vt:lpstr>
      <vt:lpstr>Prezentace aplikace PowerPoint</vt:lpstr>
      <vt:lpstr>dělnice</vt:lpstr>
      <vt:lpstr>samečci</vt:lpstr>
      <vt:lpstr>Mravenec lesní je všežravec.</vt:lpstr>
      <vt:lpstr>Prezentace aplikace PowerPoint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</dc:creator>
  <cp:lastModifiedBy>kerdova</cp:lastModifiedBy>
  <cp:revision>24</cp:revision>
  <dcterms:created xsi:type="dcterms:W3CDTF">2012-01-02T13:16:52Z</dcterms:created>
  <dcterms:modified xsi:type="dcterms:W3CDTF">2012-03-21T13:10:18Z</dcterms:modified>
</cp:coreProperties>
</file>