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56" r:id="rId3"/>
    <p:sldId id="258" r:id="rId4"/>
    <p:sldId id="259" r:id="rId5"/>
    <p:sldId id="262" r:id="rId6"/>
    <p:sldId id="257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A9FD6C97-8F11-4DAD-B964-B797DE4963D5}" type="datetimeFigureOut">
              <a:rPr lang="cs-CZ" smtClean="0"/>
              <a:pPr/>
              <a:t>11.4.2012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9993E3D6-51BB-4891-8385-F6D7668EFEC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//upload.wikimedia.org/wikipedia/commons/3/33/Cathedral_St_Barbara_-_interior.jpg" TargetMode="External"/><Relationship Id="rId5" Type="http://schemas.openxmlformats.org/officeDocument/2006/relationships/image" Target="../media/image8.jpeg"/><Relationship Id="rId4" Type="http://schemas.openxmlformats.org/officeDocument/2006/relationships/hyperlink" Target="//upload.wikimedia.org/wikipedia/commons/0/0e/Kutn%C3%A1_Hora,_Vnit%C5%99n%C3%AD_M%C4%9Bsto,_Chr%C3%A1m_sv._Barbory,_S_05.jpg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13" Type="http://schemas.openxmlformats.org/officeDocument/2006/relationships/hyperlink" Target="//upload.wikimedia.org/wikipedia/commons/a/ab/Kostnice_Sedlec.JPG" TargetMode="External"/><Relationship Id="rId18" Type="http://schemas.openxmlformats.org/officeDocument/2006/relationships/image" Target="../media/image26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12" Type="http://schemas.openxmlformats.org/officeDocument/2006/relationships/image" Target="../media/image23.jpeg"/><Relationship Id="rId17" Type="http://schemas.openxmlformats.org/officeDocument/2006/relationships/hyperlink" Target="//upload.wikimedia.org/wikipedia/commons/2/2d/Schwarzenberg_coat-of-arms_bird.jpg" TargetMode="External"/><Relationship Id="rId2" Type="http://schemas.openxmlformats.org/officeDocument/2006/relationships/image" Target="../media/image14.jpeg"/><Relationship Id="rId16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11" Type="http://schemas.openxmlformats.org/officeDocument/2006/relationships/hyperlink" Target="//upload.wikimedia.org/wikipedia/commons/7/7d/H%C5%99bitovn%C3%AD_kaple_V%C5%A1ech_Svat%C3%BDch_v_Sedlci_u_Kutn%C3%A9_Hory.jpg" TargetMode="External"/><Relationship Id="rId5" Type="http://schemas.openxmlformats.org/officeDocument/2006/relationships/image" Target="../media/image17.jpeg"/><Relationship Id="rId15" Type="http://schemas.openxmlformats.org/officeDocument/2006/relationships/hyperlink" Target="//upload.wikimedia.org/wikipedia/commons/5/5a/Kostnice03.jpg" TargetMode="External"/><Relationship Id="rId10" Type="http://schemas.openxmlformats.org/officeDocument/2006/relationships/image" Target="../media/image22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Relationship Id="rId14" Type="http://schemas.openxmlformats.org/officeDocument/2006/relationships/image" Target="../media/image2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rossi_pragenses_revers.jpg" TargetMode="External"/><Relationship Id="rId13" Type="http://schemas.openxmlformats.org/officeDocument/2006/relationships/hyperlink" Target="http://cs.wikipedia.org/wiki/Soubor:Kutn%C3%A1_Hora_-_n%C3%A1dvo%C5%99%C3%AD_Vla%C5%A1sk%C3%A9ho_dvora.jpg" TargetMode="External"/><Relationship Id="rId18" Type="http://schemas.openxmlformats.org/officeDocument/2006/relationships/hyperlink" Target="http://wikimediafoundation.org/wiki/File:Kutn%C3%A1_Hora_-_Kamenn%C3%A1_ka%C5%A1na.jpg" TargetMode="External"/><Relationship Id="rId26" Type="http://schemas.openxmlformats.org/officeDocument/2006/relationships/hyperlink" Target="http://cs.wikipedia.org/wiki/Kutn%C3%A1_Hora" TargetMode="External"/><Relationship Id="rId3" Type="http://schemas.openxmlformats.org/officeDocument/2006/relationships/hyperlink" Target="http://cs.wikipedia.org/wiki/Soubor:Cityscape_of_Kutn%C3%A1_Hora_-_Saint_James_church.jpg" TargetMode="External"/><Relationship Id="rId21" Type="http://schemas.openxmlformats.org/officeDocument/2006/relationships/hyperlink" Target="http://cs.wikipedia.org/wiki/Soubor:H%C5%99bitovn%C3%AD_kaple_V%C5%A1ech_Svat%C3%BDch_v_Sedlci_u_Kutn%C3%A9_Hory.jpg" TargetMode="External"/><Relationship Id="rId7" Type="http://schemas.openxmlformats.org/officeDocument/2006/relationships/hyperlink" Target="http://cs.wikipedia.org/wiki/Soubor:Wloski-dwor.jpg" TargetMode="External"/><Relationship Id="rId12" Type="http://schemas.openxmlformats.org/officeDocument/2006/relationships/hyperlink" Target="http://cs.wikipedia.org/wiki/Soubor:KUTNA_HORA_(js)_11.jpg" TargetMode="External"/><Relationship Id="rId17" Type="http://schemas.openxmlformats.org/officeDocument/2006/relationships/hyperlink" Target="http://cs.wikipedia.org/wiki/Soubor:Kutna_Hora_CZ_St_James_Church_08.jpg" TargetMode="External"/><Relationship Id="rId25" Type="http://schemas.openxmlformats.org/officeDocument/2006/relationships/hyperlink" Target="http://cs.wikipedia.org/wiki/Soubor:KUTNA_HORA_(js)_14.jpg" TargetMode="External"/><Relationship Id="rId2" Type="http://schemas.openxmlformats.org/officeDocument/2006/relationships/hyperlink" Target="http://wikimediafoundation.org/w/index.php?title=Special:Search&amp;redirs=1&amp;profile=images&amp;search=kutn%C3%A1+hora&amp;limit=500&amp;offset=0" TargetMode="External"/><Relationship Id="rId16" Type="http://schemas.openxmlformats.org/officeDocument/2006/relationships/hyperlink" Target="http://cs.wikipedia.org/wiki/Soubor:Kutna_Hora-Sedlec_cathedral_011.jpg" TargetMode="External"/><Relationship Id="rId20" Type="http://schemas.openxmlformats.org/officeDocument/2006/relationships/hyperlink" Target="http://cs.wikipedia.org/wiki/Soubor:Cathedral_St_Barbara_-_interior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utna_Hora_CZ_St_Barbara_Cathedral_front_view_02.JPG" TargetMode="External"/><Relationship Id="rId11" Type="http://schemas.openxmlformats.org/officeDocument/2006/relationships/hyperlink" Target="http://cs.wikipedia.org/wiki/Soubor:Kutn%C3%A1_Hora_-_pohled_od_Svat%C3%A9_Barbory.jpg" TargetMode="External"/><Relationship Id="rId24" Type="http://schemas.openxmlformats.org/officeDocument/2006/relationships/hyperlink" Target="http://cs.wikipedia.org/wiki/Soubor:Schwarzenberg_coat-of-arms_bird.jpg" TargetMode="External"/><Relationship Id="rId5" Type="http://schemas.openxmlformats.org/officeDocument/2006/relationships/hyperlink" Target="http://cs.wikipedia.org/wiki/Soubor:Kutna_hora_historicky_plan.jpg" TargetMode="External"/><Relationship Id="rId15" Type="http://schemas.openxmlformats.org/officeDocument/2006/relationships/hyperlink" Target="http://cs.wikipedia.org/wiki/Soubor:Kutna_Hora_CZ_main_square.JPG" TargetMode="External"/><Relationship Id="rId23" Type="http://schemas.openxmlformats.org/officeDocument/2006/relationships/hyperlink" Target="http://cs.wikipedia.org/wiki/Soubor:Kostnice03.jpg" TargetMode="External"/><Relationship Id="rId10" Type="http://schemas.openxmlformats.org/officeDocument/2006/relationships/hyperlink" Target="http://cs.wikipedia.org/wiki/Soubor:Silver_mining_in_Kutn%C3%A1_Hora_1490s.jpg" TargetMode="External"/><Relationship Id="rId19" Type="http://schemas.openxmlformats.org/officeDocument/2006/relationships/hyperlink" Target="http://commons.wikimedia.org/wiki/File:Kutn%C3%A1_Hora,_Vnit%C5%99n%C3%AD_M%C4%9Bsto,_Chr%C3%A1m_sv._Barbory,_S_05.jpg" TargetMode="External"/><Relationship Id="rId4" Type="http://schemas.openxmlformats.org/officeDocument/2006/relationships/hyperlink" Target="http://cs.wikipedia.org/wiki/Soubor:COA_Kutna_Hora.gif" TargetMode="External"/><Relationship Id="rId9" Type="http://schemas.openxmlformats.org/officeDocument/2006/relationships/hyperlink" Target="http://cs.wikipedia.org/wiki/Soubor:Grossi_pragenses_avers.jpg" TargetMode="External"/><Relationship Id="rId14" Type="http://schemas.openxmlformats.org/officeDocument/2006/relationships/hyperlink" Target="http://cs.wikipedia.org/wiki/Soubor:Kutn%C3%A1_Hora_-_Hr%C3%A1dek.jpg" TargetMode="External"/><Relationship Id="rId22" Type="http://schemas.openxmlformats.org/officeDocument/2006/relationships/hyperlink" Target="http://cs.wikipedia.org/wiki/Soubor:Kostnice_Sedlec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793" y="332656"/>
            <a:ext cx="8229600" cy="1252728"/>
          </a:xfrm>
        </p:spPr>
        <p:txBody>
          <a:bodyPr>
            <a:noAutofit/>
          </a:bodyPr>
          <a:lstStyle/>
          <a:p>
            <a:pPr lvl="0" algn="ctr"/>
            <a:r>
              <a:rPr lang="cs-CZ" sz="2000" dirty="0"/>
              <a:t>Vytvořeno v rámci projektu „EU peníze školám“.</a:t>
            </a:r>
            <a:br>
              <a:rPr lang="cs-CZ" sz="2000" dirty="0"/>
            </a:br>
            <a:r>
              <a:rPr lang="cs-CZ" sz="2000" dirty="0"/>
              <a:t>OP VK oblast podpory 1.4 s názvem Zlepšení podmínek pro vzdělávání na základních školách.</a:t>
            </a:r>
            <a:br>
              <a:rPr lang="cs-CZ" sz="2000" dirty="0"/>
            </a:br>
            <a:endParaRPr lang="cs-CZ" sz="20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5072074"/>
            <a:ext cx="6965939" cy="136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971600" y="1716960"/>
            <a:ext cx="765456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Česká republika - Kutná Hora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06593" y="3777605"/>
            <a:ext cx="5184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chemeClr val="accent1">
                    <a:lumMod val="75000"/>
                  </a:schemeClr>
                </a:solidFill>
              </a:rPr>
              <a:t>Autor projektu: Mgr. Michaela </a:t>
            </a:r>
            <a:r>
              <a:rPr lang="cs-CZ" sz="2400" dirty="0" err="1">
                <a:solidFill>
                  <a:schemeClr val="accent1">
                    <a:lumMod val="75000"/>
                  </a:schemeClr>
                </a:solidFill>
              </a:rPr>
              <a:t>Kerdová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183723" y="4437112"/>
            <a:ext cx="5255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</a:rPr>
              <a:t>VY_32_INOVACE_24_Kutná_Hora</a:t>
            </a:r>
            <a:endParaRPr lang="cs-CZ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97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357422" y="5572140"/>
            <a:ext cx="44839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Kutná hora</a:t>
            </a:r>
            <a:endParaRPr lang="cs-CZ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3554" name="Picture 2" descr="Soubor:Cityscape of Kutná Hora - Saint James chur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428736"/>
            <a:ext cx="3571900" cy="2678925"/>
          </a:xfrm>
          <a:prstGeom prst="rect">
            <a:avLst/>
          </a:prstGeom>
          <a:noFill/>
        </p:spPr>
      </p:pic>
      <p:pic>
        <p:nvPicPr>
          <p:cNvPr id="23556" name="Picture 4" descr="Soubor:COA Kutna Hor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5286388"/>
            <a:ext cx="1200615" cy="1428760"/>
          </a:xfrm>
          <a:prstGeom prst="rect">
            <a:avLst/>
          </a:prstGeom>
          <a:noFill/>
        </p:spPr>
      </p:pic>
      <p:pic>
        <p:nvPicPr>
          <p:cNvPr id="23558" name="Picture 6" descr="Soubor: Map cz Kutná Hora kroton.sv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1428736"/>
            <a:ext cx="3807418" cy="2693748"/>
          </a:xfrm>
          <a:prstGeom prst="rect">
            <a:avLst/>
          </a:prstGeom>
          <a:noFill/>
        </p:spPr>
      </p:pic>
      <p:pic>
        <p:nvPicPr>
          <p:cNvPr id="8" name="Picture 4" descr="Soubor:COA Kutna Hora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68" y="5286388"/>
            <a:ext cx="1200615" cy="1428760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"/>
                            </p:stCondLst>
                            <p:childTnLst>
                              <p:par>
                                <p:cTn id="11" presetID="4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900"/>
                            </p:stCondLst>
                            <p:childTnLst>
                              <p:par>
                                <p:cTn id="2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400"/>
                            </p:stCondLst>
                            <p:childTnLst>
                              <p:par>
                                <p:cTn id="32" presetID="19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5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41" presetClass="exit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 tmFilter="0,0; .5, 0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4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Kutná Hora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7158" y="1643050"/>
            <a:ext cx="392909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Městská památková rezervace ve Středních Čechách.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Zapsána do seznamu světového kulturního dědictví UNESCO.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Významná historie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Mezi nejznámější památky patří gotický chrám sv. Barbory.</a:t>
            </a:r>
            <a:endParaRPr lang="cs-CZ" dirty="0"/>
          </a:p>
        </p:txBody>
      </p:sp>
      <p:pic>
        <p:nvPicPr>
          <p:cNvPr id="26626" name="Picture 2" descr="Soubor:Kutna Hora CZ St Barbara Cathedral front view 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78073" y="3071811"/>
            <a:ext cx="2665827" cy="3719760"/>
          </a:xfrm>
          <a:prstGeom prst="rect">
            <a:avLst/>
          </a:prstGeom>
          <a:noFill/>
        </p:spPr>
      </p:pic>
      <p:pic>
        <p:nvPicPr>
          <p:cNvPr id="26628" name="Picture 4" descr="Soubor:Kutna hora historicky pla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357166"/>
            <a:ext cx="3129589" cy="250033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072166" y="2571744"/>
            <a:ext cx="30718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600" b="1" dirty="0" smtClean="0">
                <a:solidFill>
                  <a:schemeClr val="accent1">
                    <a:lumMod val="50000"/>
                  </a:schemeClr>
                </a:solidFill>
              </a:rPr>
              <a:t>Historická mapa</a:t>
            </a:r>
            <a:endParaRPr lang="cs-CZ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714744" y="3429000"/>
            <a:ext cx="207170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chemeClr val="accent1">
                    <a:lumMod val="50000"/>
                  </a:schemeClr>
                </a:solidFill>
              </a:rPr>
              <a:t>Chrám sv. Barbory</a:t>
            </a:r>
            <a:endParaRPr lang="cs-CZ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2" name="Přímá spojovací šipka 11"/>
          <p:cNvCxnSpPr/>
          <p:nvPr/>
        </p:nvCxnSpPr>
        <p:spPr>
          <a:xfrm rot="16200000" flipH="1">
            <a:off x="4857752" y="3857628"/>
            <a:ext cx="1000132" cy="857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100" name="Picture 4" descr="File:Kutná Hora, Vnitřní Město, Chrám sv. Barbory, S 05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3786151"/>
            <a:ext cx="2143140" cy="2857519"/>
          </a:xfrm>
          <a:prstGeom prst="rect">
            <a:avLst/>
          </a:prstGeom>
          <a:noFill/>
        </p:spPr>
      </p:pic>
      <p:pic>
        <p:nvPicPr>
          <p:cNvPr id="4104" name="Picture 8" descr="Soubor:Cathedral St Barbara - interior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0298" y="3786189"/>
            <a:ext cx="1928826" cy="2888417"/>
          </a:xfrm>
          <a:prstGeom prst="rect">
            <a:avLst/>
          </a:prstGeom>
          <a:noFill/>
        </p:spPr>
      </p:pic>
      <p:cxnSp>
        <p:nvCxnSpPr>
          <p:cNvPr id="10" name="Přímá spojovací šipka 9"/>
          <p:cNvCxnSpPr/>
          <p:nvPr/>
        </p:nvCxnSpPr>
        <p:spPr>
          <a:xfrm rot="5400000">
            <a:off x="3714744" y="3786190"/>
            <a:ext cx="857256" cy="85725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rot="10800000" flipV="1">
            <a:off x="1928794" y="3786190"/>
            <a:ext cx="2428892" cy="121444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6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Historie Kutné Hory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7158" y="1785926"/>
            <a:ext cx="435771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Historie souvisí s těžbou stříbra ve </a:t>
            </a:r>
            <a:r>
              <a:rPr lang="cs-CZ" dirty="0" smtClean="0"/>
              <a:t>středověku.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Vznik hornické osady, později města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Václav II. pod vedením italských odborníků z Florencie zde nechal razit novou minci – pražský groš.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Nová mincovna, kde tito italští mistři pracovali, dostala podle nich jméno Vlašský dvůr.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Pražské groše se razily od roku 1300 až do roku 1547.</a:t>
            </a:r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  <p:pic>
        <p:nvPicPr>
          <p:cNvPr id="28674" name="Picture 2" descr="http://upload.wikimedia.org/wikipedia/commons/thumb/9/9d/Wloski-dwor.jpg/330px-Wloski-dw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69" y="4797152"/>
            <a:ext cx="3531399" cy="1851309"/>
          </a:xfrm>
          <a:prstGeom prst="rect">
            <a:avLst/>
          </a:prstGeom>
          <a:noFill/>
        </p:spPr>
      </p:pic>
      <p:pic>
        <p:nvPicPr>
          <p:cNvPr id="28676" name="Picture 4" descr="Soubor:Grossi pragenses ave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214290"/>
            <a:ext cx="1571635" cy="1571636"/>
          </a:xfrm>
          <a:prstGeom prst="rect">
            <a:avLst/>
          </a:prstGeom>
          <a:noFill/>
        </p:spPr>
      </p:pic>
      <p:pic>
        <p:nvPicPr>
          <p:cNvPr id="28678" name="Picture 6" descr="Soubor:Grossi pragenses rever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429520" y="214290"/>
            <a:ext cx="1580566" cy="1571636"/>
          </a:xfrm>
          <a:prstGeom prst="rect">
            <a:avLst/>
          </a:prstGeom>
          <a:noFill/>
        </p:spPr>
      </p:pic>
      <p:pic>
        <p:nvPicPr>
          <p:cNvPr id="28680" name="Picture 8" descr="Soubor:Silver mining in Kutná Hora 1490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57884" y="2071678"/>
            <a:ext cx="3041353" cy="4429156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14282" y="5429264"/>
            <a:ext cx="17145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accent1">
                    <a:lumMod val="50000"/>
                  </a:schemeClr>
                </a:solidFill>
              </a:rPr>
              <a:t>Vlašský dvůr, později zde často pobýval král Václav IV.</a:t>
            </a:r>
            <a:endParaRPr lang="cs-CZ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cxnSp>
        <p:nvCxnSpPr>
          <p:cNvPr id="10" name="Přímá spojovací šipka 9"/>
          <p:cNvCxnSpPr/>
          <p:nvPr/>
        </p:nvCxnSpPr>
        <p:spPr>
          <a:xfrm>
            <a:off x="928662" y="6286520"/>
            <a:ext cx="178595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7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3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5" dur="1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6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4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2" dur="1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5" dur="1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38" dur="1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1" dur="1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4" dur="1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47" dur="1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0" dur="1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53" dur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/>
      <p:bldP spid="4" grpId="1"/>
      <p:bldP spid="8" grpId="0"/>
      <p:bldP spid="8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Fotogalerie</a:t>
            </a:r>
            <a:r>
              <a:rPr lang="cs-CZ" dirty="0" smtClean="0"/>
              <a:t> památek Kutné Hory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Soubor:KUTNA HORA (js) 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7977190" cy="520511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928662" y="1714488"/>
            <a:ext cx="30718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Chrám sv. Barbory v noci</a:t>
            </a:r>
            <a:endParaRPr lang="cs-CZ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4" descr="Soubor:Kutná Hora - pohled od Svaté Barb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428736"/>
            <a:ext cx="7834448" cy="521970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285984" y="2357430"/>
            <a:ext cx="47149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50000"/>
                  </a:schemeClr>
                </a:solidFill>
              </a:rPr>
              <a:t>Pohled z chrámu sv. Barbory na město</a:t>
            </a:r>
            <a:endParaRPr lang="cs-CZ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Picture 2" descr="Soubor:Kutná Hora - Hrádek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1500174"/>
            <a:ext cx="7905752" cy="5267208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571868" y="2786058"/>
            <a:ext cx="46434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Hrádek – původní strážní tvrz, dnes zde sídlí České muzeum stříbra</a:t>
            </a:r>
            <a:endParaRPr lang="cs-CZ" sz="2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" name="Picture 4" descr="Soubor:Kutná Hora - nádvoří Vlašského dvor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1547770"/>
            <a:ext cx="7827450" cy="5215039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000496" y="2000240"/>
            <a:ext cx="25717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Vlašský dvůr - nádvoří</a:t>
            </a:r>
            <a:endParaRPr lang="cs-CZ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Picture 12" descr="Soubor:KUTNA HORA (js) 14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67828" y="1500174"/>
            <a:ext cx="3876138" cy="5229295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4929190" y="1714488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Kamenný dům v gotickém slohu</a:t>
            </a:r>
            <a:endParaRPr lang="cs-CZ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4" name="Picture 10" descr="Soubor:Kutna Hora CZ St James Church 0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596" y="1500174"/>
            <a:ext cx="3911232" cy="5214975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928662" y="1714488"/>
            <a:ext cx="2500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Kostel sv. Jakuba</a:t>
            </a:r>
            <a:endParaRPr lang="cs-CZ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6" name="Picture 2" descr="Soubor: Kutná Hora - Kamenná kašna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0034" y="1633487"/>
            <a:ext cx="8143932" cy="5104401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4786314" y="2143116"/>
            <a:ext cx="3571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Kamenná kašna</a:t>
            </a:r>
            <a:endParaRPr lang="cs-CZ" sz="2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8" name="Picture 8" descr="Soubor:Kutna Hora-Sedlec cathedral 011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071538" y="1571612"/>
            <a:ext cx="6858048" cy="5143536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2571736" y="5786454"/>
            <a:ext cx="364333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Chrám Nanebevzetí Panny Marie</a:t>
            </a:r>
            <a:endParaRPr lang="cs-CZ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20" name="Picture 6" descr="Soubor:Kutna Hora CZ main square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071538" y="1571612"/>
            <a:ext cx="6858048" cy="5143536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3357554" y="5214950"/>
            <a:ext cx="292895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Palackého náměstí</a:t>
            </a:r>
            <a:endParaRPr lang="cs-CZ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8434" name="Picture 2" descr="Soubor:Hřbitovní kaple Všech Svatých v Sedlci u Kutné Hory.jpg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85786" y="1547948"/>
            <a:ext cx="7648422" cy="5095762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1643042" y="1785926"/>
            <a:ext cx="60007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 Kostel Všech Svatých – ve spodní části je známá kostnice s pozůstatky asi 40 000 osob.</a:t>
            </a:r>
            <a:endParaRPr lang="cs-CZ" sz="20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18436" name="Picture 4" descr="Soubor:Kostnice Sedlec.JPG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42844" y="1643050"/>
            <a:ext cx="3857652" cy="5143536"/>
          </a:xfrm>
          <a:prstGeom prst="rect">
            <a:avLst/>
          </a:prstGeom>
          <a:noFill/>
        </p:spPr>
      </p:pic>
      <p:pic>
        <p:nvPicPr>
          <p:cNvPr id="18438" name="Picture 6" descr="Soubor:Kostnice03.jpg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4071934" y="3268893"/>
            <a:ext cx="2286016" cy="3446255"/>
          </a:xfrm>
          <a:prstGeom prst="rect">
            <a:avLst/>
          </a:prstGeom>
          <a:noFill/>
        </p:spPr>
      </p:pic>
      <p:pic>
        <p:nvPicPr>
          <p:cNvPr id="18440" name="Picture 8" descr="Soubor:Schwarzenberg coat-of-arms bird.jpg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6429388" y="1500174"/>
            <a:ext cx="2571738" cy="3428984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4714876" y="2500306"/>
            <a:ext cx="19288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accent1">
                    <a:lumMod val="75000"/>
                  </a:schemeClr>
                </a:solidFill>
              </a:rPr>
              <a:t>Kostnice</a:t>
            </a:r>
            <a:endParaRPr lang="cs-CZ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4786314" y="1142984"/>
            <a:ext cx="600079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solidFill>
                  <a:schemeClr val="bg1"/>
                </a:solidFill>
              </a:rPr>
              <a:t>Virtuální procházka Kutnou Horou: http://www.</a:t>
            </a:r>
            <a:r>
              <a:rPr lang="cs-CZ" sz="1000" dirty="0" err="1" smtClean="0">
                <a:solidFill>
                  <a:schemeClr val="bg1"/>
                </a:solidFill>
              </a:rPr>
              <a:t>virtualtravel.cz</a:t>
            </a:r>
            <a:r>
              <a:rPr lang="cs-CZ" sz="1000" dirty="0" smtClean="0">
                <a:solidFill>
                  <a:schemeClr val="bg1"/>
                </a:solidFill>
              </a:rPr>
              <a:t>/kutna-hora.</a:t>
            </a:r>
            <a:r>
              <a:rPr lang="cs-CZ" sz="1000" dirty="0" err="1" smtClean="0">
                <a:solidFill>
                  <a:schemeClr val="bg1"/>
                </a:solidFill>
              </a:rPr>
              <a:t>html</a:t>
            </a:r>
            <a:endParaRPr lang="cs-CZ" sz="1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4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" dur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7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6" fill="hold">
                      <p:stCondLst>
                        <p:cond delay="indefinite"/>
                      </p:stCondLst>
                      <p:childTnLst>
                        <p:par>
                          <p:cTn id="197" fill="hold">
                            <p:stCondLst>
                              <p:cond delay="0"/>
                            </p:stCondLst>
                            <p:childTnLst>
                              <p:par>
                                <p:cTn id="198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0" dur="1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01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07" dur="1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10" dur="1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6" dur="1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17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9" dur="1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0" presetID="2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2" dur="1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0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2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4" dur="1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37" dur="1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4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0" dur="1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3" dur="1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4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to="" calcmode="lin" valueType="num">
                                      <p:cBhvr>
                                        <p:cTn id="246" dur="1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  <p:bldP spid="7" grpId="0"/>
      <p:bldP spid="7" grpId="1"/>
      <p:bldP spid="9" grpId="0"/>
      <p:bldP spid="9" grpId="1"/>
      <p:bldP spid="11" grpId="0"/>
      <p:bldP spid="11" grpId="1"/>
      <p:bldP spid="13" grpId="0"/>
      <p:bldP spid="13" grpId="1"/>
      <p:bldP spid="15" grpId="0"/>
      <p:bldP spid="15" grpId="1"/>
      <p:bldP spid="17" grpId="0" build="allAtOnce"/>
      <p:bldP spid="19" grpId="0"/>
      <p:bldP spid="19" grpId="1"/>
      <p:bldP spid="21" grpId="0"/>
      <p:bldP spid="21" grpId="1"/>
      <p:bldP spid="23" grpId="0"/>
      <p:bldP spid="23" grpId="1"/>
      <p:bldP spid="27" grpId="0"/>
      <p:bldP spid="27" grpId="1"/>
      <p:bldP spid="28" grpId="0"/>
      <p:bldP spid="2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556792"/>
            <a:ext cx="88569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"/>
              </a:rPr>
              <a:t>http://wikimediafoundation.org/w/index.php?title=Special:Search&amp;redirs=1&amp;profile=images&amp;search=kutn%C3%A1+hora&amp;limit=500&amp;offset=0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http://cs.wikipedia.org/wiki/Soubor:Cityscape_of_Kutn%C3%A1_Hora_-_Saint_James_church.jpg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4"/>
              </a:rPr>
              <a:t>http://cs.wikipedia.org/wiki/Soubor:COA_Kutna_Hora.gif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5"/>
              </a:rPr>
              <a:t>http://cs.wikipedia.org/wiki/Soubor:Kutna_hora_historicky_plan.jpg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6"/>
              </a:rPr>
              <a:t>http://cs.wikipedia.org/wiki/Soubor:Kutna_Hora_CZ_St_Barbara_Cathedral_front_view_02.JPG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7"/>
              </a:rPr>
              <a:t>http://cs.wikipedia.org/wiki/Soubor:Wloski-dwor.jpg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8"/>
              </a:rPr>
              <a:t>http://cs.wikipedia.org/wiki/Soubor:Grossi_pragenses_revers.jpg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9"/>
              </a:rPr>
              <a:t>http://cs.wikipedia.org/wiki/Soubor:Grossi_pragenses_avers.jpg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0"/>
              </a:rPr>
              <a:t>http://cs.wikipedia.org/wiki/Soubor:Silver_mining_in_Kutn%C3%A1_Hora_1490s.jpg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1"/>
              </a:rPr>
              <a:t>http://cs.wikipedia.org/wiki/Soubor:Kutn%C3%A1_Hora_-_pohled_od_Svat%C3%A9_Barbory.jpg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2"/>
              </a:rPr>
              <a:t>http://cs.wikipedia.org/wiki/Soubor:KUTNA_HORA_(js)_11.jpg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3"/>
              </a:rPr>
              <a:t>http://cs.wikipedia.org/wiki/Soubor:Kutn%C3%A1_Hora_-_n%C3%A1dvo%C5%99%C3%AD_Vla%C5%A1sk%C3%A9ho_dvora.jpg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4"/>
              </a:rPr>
              <a:t>http://cs.wikipedia.org/wiki/Soubor:Kutn%C3%A1_Hora_-_Hr%C3%A1dek.jpg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5"/>
              </a:rPr>
              <a:t>http://cs.wikipedia.org/wiki/Soubor:Kutna_Hora_CZ_main_square.JPG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6"/>
              </a:rPr>
              <a:t>http://cs.wikipedia.org/wiki/Soubor:Kutna_Hora-Sedlec_cathedral_011.jpg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7"/>
              </a:rPr>
              <a:t>http://cs.wikipedia.org/wiki/Soubor:Kutna_Hora_CZ_St_James_Church_08.jpg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8"/>
              </a:rPr>
              <a:t>http://wikimediafoundation.org/wiki/File:Kutn%C3%A1_Hora_-_Kamenn%C3%A1_ka%C5%A1na.jpg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19"/>
              </a:rPr>
              <a:t>http://commons.wikimedia.org/wiki/File:Kutn%C3%A1_Hora,_Vnit%C5%99n%C3%AD_M%C4%9Bsto,_Chr%C3%A1m_sv._Barbory,_S_05.jpg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0"/>
              </a:rPr>
              <a:t>http://cs.wikipedia.org/wiki/Soubor:Cathedral_St_Barbara_-_interior.jpg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1"/>
              </a:rPr>
              <a:t>http://cs.wikipedia.org/wiki/Soubor:H%C5%99bitovn%C3%AD_kaple_V%C5%A1ech_Svat%C3%BDch_v_Sedlci_u_Kutn%C3%A9_Hory.jpg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2"/>
              </a:rPr>
              <a:t>http://cs.wikipedia.org/wiki/Soubor:Kostnice_Sedlec.JPG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3"/>
              </a:rPr>
              <a:t>http://cs.wikipedia.org/wiki/Soubor:Kostnice03.jpg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4"/>
              </a:rPr>
              <a:t>http://cs.wikipedia.org/wiki/Soubor:Schwarzenberg_coat-of-arms_bird.jpg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 smtClean="0">
                <a:hlinkClick r:id="rId25"/>
              </a:rPr>
              <a:t>http://cs.wikipedia.org/wiki/Soubor:KUTNA_HORA_(js)_</a:t>
            </a:r>
            <a:r>
              <a:rPr lang="cs-CZ" sz="1200" dirty="0" smtClean="0">
                <a:hlinkClick r:id="rId25"/>
              </a:rPr>
              <a:t>14.jpg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r>
              <a:rPr lang="cs-CZ" sz="1200" dirty="0">
                <a:hlinkClick r:id="rId26"/>
              </a:rPr>
              <a:t>http://</a:t>
            </a:r>
            <a:r>
              <a:rPr lang="cs-CZ" sz="1200" dirty="0" smtClean="0">
                <a:hlinkClick r:id="rId26"/>
              </a:rPr>
              <a:t>cs.wikipedia.org/wiki/Kutn%C3%A1_Hora</a:t>
            </a: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  <a:p>
            <a:pPr>
              <a:buFont typeface="Arial" pitchFamily="34" charset="0"/>
              <a:buChar char="•"/>
            </a:pPr>
            <a:endParaRPr lang="cs-CZ" sz="12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928662" y="500042"/>
            <a:ext cx="46434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zdroje</a:t>
            </a:r>
            <a:endParaRPr lang="cs-CZ" sz="44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Vytvořeno jako DUM do předmětu vlastivěda </a:t>
            </a:r>
          </a:p>
          <a:p>
            <a:pPr algn="ctr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na ZŠ Mladá Boleslav 17. listopadu 1325 pro čtvrtý a pátý ročník základní školy.</a:t>
            </a:r>
          </a:p>
          <a:p>
            <a:pPr algn="ctr"/>
            <a:endParaRPr lang="cs-CZ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slouží jako doplněk učiva o městech v rámci tématu Česká republika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. Možno využít také v hodinách na téma Poslední Přemyslovci – Václav II.</a:t>
            </a:r>
            <a:endParaRPr lang="cs-CZ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cs-CZ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dataprojektoru nebo na monitorech žáků.</a:t>
            </a:r>
          </a:p>
          <a:p>
            <a:pPr algn="ctr"/>
            <a:endParaRPr lang="cs-CZ" dirty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byl vytvořen a pilotován v 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pololetí školního</a:t>
            </a:r>
          </a:p>
          <a:p>
            <a:pPr algn="ctr">
              <a:buNone/>
            </a:pPr>
            <a:r>
              <a:rPr lang="cs-CZ" dirty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roku 2011/2012.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25091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">
  <a:themeElements>
    <a:clrScheme name="Modul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540</TotalTime>
  <Words>389</Words>
  <Application>Microsoft Office PowerPoint</Application>
  <PresentationFormat>Předvádění na obrazovce (4:3)</PresentationFormat>
  <Paragraphs>69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Modul</vt:lpstr>
      <vt:lpstr>Vytvořeno v rámci projektu „EU peníze školám“. OP VK oblast podpory 1.4 s názvem Zlepšení podmínek pro vzdělávání na základních školách. </vt:lpstr>
      <vt:lpstr>Prezentace aplikace PowerPoint</vt:lpstr>
      <vt:lpstr>Kutná Hora</vt:lpstr>
      <vt:lpstr>Historie Kutné Hory</vt:lpstr>
      <vt:lpstr>Fotogalerie památek Kutné Hory</vt:lpstr>
      <vt:lpstr>Prezentace aplikace PowerPoint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user</dc:creator>
  <cp:lastModifiedBy>kerdova</cp:lastModifiedBy>
  <cp:revision>60</cp:revision>
  <dcterms:created xsi:type="dcterms:W3CDTF">2012-01-04T18:33:59Z</dcterms:created>
  <dcterms:modified xsi:type="dcterms:W3CDTF">2012-04-11T12:15:45Z</dcterms:modified>
</cp:coreProperties>
</file>