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5" r:id="rId2"/>
    <p:sldId id="256" r:id="rId3"/>
    <p:sldId id="263" r:id="rId4"/>
    <p:sldId id="258" r:id="rId5"/>
    <p:sldId id="259" r:id="rId6"/>
    <p:sldId id="264" r:id="rId7"/>
    <p:sldId id="262" r:id="rId8"/>
    <p:sldId id="260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5F110"/>
    <a:srgbClr val="5CE2DC"/>
    <a:srgbClr val="9820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EC91F8-B9F8-41F2-B4D5-C905C2A2636E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AFDF6-1E26-46B1-8266-CE833A2C134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3469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971063-0278-466C-B5A8-9336496FC25C}" type="datetimeFigureOut">
              <a:rPr lang="cs-CZ" smtClean="0"/>
              <a:pPr/>
              <a:t>25.4.2012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EF53889-C0DD-4CA5-8F3F-25AEF14D8D31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gif"/><Relationship Id="rId7" Type="http://schemas.openxmlformats.org/officeDocument/2006/relationships/image" Target="../media/image15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c/T%C5%99ebo%C5%88,_pam%C3%A1tn%C3%ADk_rybn%C3%ADk%C3%A1%C5%99e_Josefa_%C5%A0usty.JPG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robka_Schartz_3.jpg" TargetMode="External"/><Relationship Id="rId13" Type="http://schemas.openxmlformats.org/officeDocument/2006/relationships/hyperlink" Target="http://cs.wikipedia.org/wiki/Soubor:Horusick%C3%BD_rybn%C3%ADk_pohled_z_hr%C3%A1ze_(4).JPG" TargetMode="External"/><Relationship Id="rId18" Type="http://schemas.openxmlformats.org/officeDocument/2006/relationships/hyperlink" Target="http://cs.wikipedia.org/wiki/Soubor:Nowitna_river.jpg" TargetMode="External"/><Relationship Id="rId3" Type="http://schemas.openxmlformats.org/officeDocument/2006/relationships/hyperlink" Target="http://cs.wikipedia.org/wiki/Soubor:Znak_mesta_trebon_II.svg" TargetMode="External"/><Relationship Id="rId21" Type="http://schemas.openxmlformats.org/officeDocument/2006/relationships/hyperlink" Target="http://wikimediafoundation.org/wiki/File:Lu%C5%BEnice_u_Harrachovky,_proti_proudu.jpg" TargetMode="External"/><Relationship Id="rId7" Type="http://schemas.openxmlformats.org/officeDocument/2006/relationships/hyperlink" Target="http://cs.wikipedia.org/wiki/Soubor:T%C5%99_z%C3%A1mek_1.jpg" TargetMode="External"/><Relationship Id="rId12" Type="http://schemas.openxmlformats.org/officeDocument/2006/relationships/hyperlink" Target="http://cs.wikipedia.org/wiki/Soubor:Ro%C5%BEmberk_a_K%C3%A1%C5%88ov.JPG" TargetMode="External"/><Relationship Id="rId17" Type="http://schemas.openxmlformats.org/officeDocument/2006/relationships/hyperlink" Target="http://cs.wikipedia.org/wiki/Soubor:Lago_di_Garda_2.jpg" TargetMode="External"/><Relationship Id="rId2" Type="http://schemas.openxmlformats.org/officeDocument/2006/relationships/hyperlink" Target="http://cs.wikipedia.org/wiki/Soubor:Ro%C5%BEmberk.jpg" TargetMode="External"/><Relationship Id="rId16" Type="http://schemas.openxmlformats.org/officeDocument/2006/relationships/hyperlink" Target="http://cs.wikipedia.org/wiki/Soubor:Kozy.jpg" TargetMode="External"/><Relationship Id="rId20" Type="http://schemas.openxmlformats.org/officeDocument/2006/relationships/hyperlink" Target="http://cs.wikipedia.org/wiki/Soubor:Piskovna_na_cvicisti_(1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ebon-square4.jpg" TargetMode="External"/><Relationship Id="rId11" Type="http://schemas.openxmlformats.org/officeDocument/2006/relationships/hyperlink" Target="http://cs.wikipedia.org/wiki/Soubor:Rozmberk-Luznice.jpg" TargetMode="External"/><Relationship Id="rId5" Type="http://schemas.openxmlformats.org/officeDocument/2006/relationships/hyperlink" Target="http://cs.wikipedia.org/wiki/Soubor:Trebon-statue.jpg" TargetMode="External"/><Relationship Id="rId15" Type="http://schemas.openxmlformats.org/officeDocument/2006/relationships/hyperlink" Target="http://cs.wikipedia.org/wiki/Soubor:Mok%C5%99ady.jpg" TargetMode="External"/><Relationship Id="rId23" Type="http://schemas.openxmlformats.org/officeDocument/2006/relationships/hyperlink" Target="http://cs.wikipedia.org/wiki/%C5%A0t%C4%9Bp%C3%A1nek_Netolick%C3%BD" TargetMode="External"/><Relationship Id="rId10" Type="http://schemas.openxmlformats.org/officeDocument/2006/relationships/hyperlink" Target="http://wikimediafoundation.org/wiki/File:Bezdrev_01.jpg" TargetMode="External"/><Relationship Id="rId19" Type="http://schemas.openxmlformats.org/officeDocument/2006/relationships/hyperlink" Target="http://cs.wikipedia.org/wiki/Soubor:Hodo%C5%88ovice,_p%C3%ADskovna_2.jpg" TargetMode="External"/><Relationship Id="rId4" Type="http://schemas.openxmlformats.org/officeDocument/2006/relationships/hyperlink" Target="http://cs.wikipedia.org/wiki/Soubor:Trebon1024b.jpg" TargetMode="External"/><Relationship Id="rId9" Type="http://schemas.openxmlformats.org/officeDocument/2006/relationships/hyperlink" Target="http://cs.wikipedia.org/wiki/Soubor:Pomn%C3%ADk_Jakuba_Kr%C4%8D%C3%ADna_v_T%C5%99eboni.JPG" TargetMode="External"/><Relationship Id="rId14" Type="http://schemas.openxmlformats.org/officeDocument/2006/relationships/hyperlink" Target="http://cs.wikipedia.org/wiki/Soubor:%C4%8Cerven%C3%A9_blato_-_jezero.jpg" TargetMode="External"/><Relationship Id="rId22" Type="http://schemas.openxmlformats.org/officeDocument/2006/relationships/hyperlink" Target="http://cs.wikipedia.org/wiki/Soubor:T%C5%99ebo%C5%88,_pam%C3%A1tn%C3%ADk_rybn%C3%ADk%C3%A1%C5%99e_Josefa_%C5%A0usty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2439160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- Třeboňsko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4286256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1214414" y="5715016"/>
            <a:ext cx="70009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dirty="0" smtClean="0">
                <a:solidFill>
                  <a:srgbClr val="00B0F0"/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dirty="0" smtClean="0">
                <a:solidFill>
                  <a:srgbClr val="00B0F0"/>
                </a:solidFill>
              </a:rPr>
              <a:t>OP VK oblast podpory 1.4 s názvem Zlepšení podmínek pro vzdělávání na základních školách.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34" y="2928934"/>
            <a:ext cx="57803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autor projektu: Mgr. Michaela Kerdová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034" y="3500438"/>
            <a:ext cx="47593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VY_32_INOVACE_25_Třeboňsko 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928794" y="285728"/>
            <a:ext cx="59164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CHKO Třeboňsko</a:t>
            </a:r>
          </a:p>
        </p:txBody>
      </p:sp>
      <p:sp>
        <p:nvSpPr>
          <p:cNvPr id="23554" name="AutoShape 2" descr="data:image/jpeg;base64,/9j/4AAQSkZJRgABAQAAAQABAAD/2wCEAAkGBhMQDxQUEhQWFBQUGBoXFRQXGRocFhwhGRgdFxgYHhgcJygeIxkvHh0ZHzsgIyopLTAtFh40NTAqNSYrMSkBCQoKDQsOGQ4OGTUkHiQ1NTQ1NTUzNTU1NTIpLTU0NSs1NS4zNDUyMzU2LzQ1MjU1LDQtNTU0NS80MS0wMjUwNf/AABEIAFMAQgMBIgACEQEDEQH/xAAcAAACAgMBAQAAAAAAAAAAAAAABQQGAQIHAwj/xAA5EAACAQICBQcLBQADAAAAAAABAgMAEQQhBRIxQVEGEyIzUmFzFCQyY3GBkZKisrMHQmKhwSNDsf/EABoBAAEFAQAAAAAAAAAAAAAAAAYAAQIDBQT/xAAtEQABAwIEBAYBBQAAAAAAAAABAAIDBBESITFRBUFhoSKBscHh8HETFIKR0f/aAAwDAQACEQMRAD8AgjDQJHGZDKWkUt0NWw6bLbP2f3WPNfX/AEVrpHqsP4Z/K9QKFSbZWQW5wblYfQmPmnr/AKKPNPX/AEUuopsfQKOPoEw819f9FHmvr/opfRSx9Alj6BMfNPX/AEV6wYPDyhwhmDKjONbUt0Re2WdKaZaC9KXwJftqTCHGxCmxwc4AgJbRRRVSoU/SPVYfwj+V6gVP0j1WH8I/lenPIvQquWnlF0jNkXtPuy32y95FQqZRC3G7ouuKndUzCNvO3otNEcji6CTEPzMZsQP3m/duFWHDaDwgFkw5l29I3OwZX4XPdTDDFHdWnYCSQnm4yw6QGYAG+xz405Aoaqa2QnMnyyHbX+0Z03DqeFtg0E7nM/CrmN0PhwFLYTIr0imRU9nL/wBpLpHkQjXOFe7D/qY7bbdVt/Dhtzq26X0ymHALMoJIyO21wGIAzNritZMIky68JAO5lNgdXYMt1RiqZowHkkA89R39lOehp5rtLRfpkVyWaFkYqwKsDYg7RU/QXpS+BL9tWrlTosYmAzKtpovTG8gZEkf2O4VVdBelL4Ev20S0c4nseY1QhUUjqScMOY5FLaKKKtWap+kOrw/hn8r1eNFYe2DwkY1gJekx1QVzBezXIsDsyvc2qj6Q6vD+GfyvV10RiUbBYeQgHmTqnuKnL3my/GuDid7Ntv3w5Ii4Nh/XdfXCPZUj9b8FNFiMLi42Koq82pXIo6kuPiPsNWr9P/1Lix8YjmZY8UtgVJAEn8kvv4r/AJVr0poyHFwNFMoeJxmDl3gg7QRtvur56xfI3HYSeWSKB9SIsyShQw1dayupINzaxuMxSof23FKQUs/hezQ/n7mPNEkmKJ2JvNfQ10mcgxhgmWuwBFyBcC+ew5/CpMUKoLKAo4AWFcU5FfrK+HVIcYpkjGQmXrAP5D93t2+2uwaH05BjI+cw8iyLvKnMdxG0H21i8Q4bU0RtIPDyOo+FdHI1+mq8mUDE6lm1ZEZj6GoMwCCD0rm5OQttrnWjItSadezFMPgLV0Tnr4hmOSRqTrbsgQe7jmc9ornWipdeWdu1FMfiL1p8IvjN9h7rA4zhvHvc+yU0UUVrISU7SPVYfwz+V6Z8kNOLBIY5epk28FO5v8+HClukeqw/hH8r1AqNRG2VpY7nZdUc76eUSM1FvRdYhxBg6Di8X7HFzk2wb7jvprHICAVII3W2Vy3Q3KuXDrqG0sW+NuHcd1WEcq8JKFJMkLKAALXFgb2y3UN1HD5A7S/UZ9t0YU3FqeVuZwnY/wCqRp79M9H4q7PCImO14jqH2keifeDSvk7+neGwE5fDSzSTBSAGZQmYIJsoAa3A3HvFTH5Q4IXLSSSA3umqbZm4Gdtnt30s0ly5YqUw6CJe1tf3bh/ddURriz9EPcWnfTvn5BKavo4vFcE9M/TJTOVWllgiOGiN5Hzma+z+N+P+e2q5oL0pfAl+2lzMSbnMnMmmOgvSl8CX7a2KSEQ2bqeZQrNVOqpw93kNgltFFFWLPTZkRvJBKWWModZgLkDnZNg9v+1YtH8n4Y8ViY1eQrHzUdzErnWkfV1gDsAOqdbhrbqruIwUjxYYpG7DmzmqkjrX4CrBh9KyR4nFSpFOBNLEwtEwJRZQ0gItvS4771pU+EG7h9stekwAgvG2f8Sk02hIo8G0rGVn15EUot4v+Nwt3bcDf30yxvIuNcRBGjy2kkZHLqAbKiyGROKWJF+INYnYtgZIQmKQ87I6RrG3NsGcMgfuFtlMdIaYvicPIkWJcRymR9eNrqrRrGY0/jkW3Z1cI4LZgcvldAiprZgcvXNLsBoRVlkaBjY4aOaISIjEiRtUqynK9w1iOA98aXk5EsOJkZpDzcskaFVuoKLrKZN4DE6txkKYw48wyHmop3VIYIUYxMCwjl13JXcCC1tu7jWuHxQRsW4hxIaZptVNRubkWQEIHG4qTrXF+HGnLYrW/KkW09g3LUqBjOSyIuH6TBsU0Sx3AsAyjnWPGzMoA9teuI0XFBKxhL6jwYgAPbWBicxNmNxIvXtiNKStFAhw8x8mOHaK8Z2otplPcSFINb49+ckbm45ljjgxJ1pEK5yuZSOFhe3fUXNiAOEKD2QAHABfKyplFFFZCwV6JiXAsGYDgCbfCtvLJO23zGsUU9ynxFZ8sk7bfMax5W/bb5jRRSuU+I7rPlknbb5jR5ZJ22+Y1iilcpYjus+WP22+Y1q2JcixZiOBJoopXKbEV50UUUyZf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3558" name="Picture 6" descr="http://www.vscht.cz/uchop/velebudice/zivpro/chko/Chranena_uzemi/logo_treb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48" y="142852"/>
            <a:ext cx="960861" cy="1214422"/>
          </a:xfrm>
          <a:prstGeom prst="rect">
            <a:avLst/>
          </a:prstGeom>
          <a:noFill/>
        </p:spPr>
      </p:pic>
      <p:sp>
        <p:nvSpPr>
          <p:cNvPr id="23566" name="AutoShape 14" descr="data:image/jpeg;base64,/9j/4AAQSkZJRgABAQAAAQABAAD/2wCEAAkGBhISEBUUExQWFBQUFh8ZGRgWGSIfGhsYHhwdFxoWGxgbHyYeHB0lGh8XHy8gJCgsLC4sHR8xNTAqNSYsLCoBCQoKDgwOGg8PGSwkHyU1Ki0qNSkvLzUsMy81NTUsLC8tMDQ1Lio0LTE1MCwqNSo1Ly8vLS8vLSw0KS0sKS8vNf/AABEIAHAAqgMBIgACEQEDEQH/xAAcAAACAwADAQAAAAAAAAAAAAAABgQFBwIDCAH/xABNEAABAgMDBAsOAggFBQAAAAABAgMABBEFEiEVMVFVBhMUIjJBYXGSk9MHJVRjZIGRlKGjsdTh41JyIzM0U2KywdEIRHOCwkJDhKLw/8QAGgEAAwADAQAAAAAAAAAAAAAAAAIDAQQFBv/EADwRAAECAwQFCgQFBAMAAAAAAAEAAgMRMQQSIVEFE0Fx8BRSYYGRk6PB0dIiQqGiFTKx4fFTVLKzBhYj/9oADAMBAAIRAxEAPwDXtkGyOXkmdtmF3U1CQAKqUo5kpSMVKOOA0GEeb7s9f2eRdWNLy0tDnoL6vYIoe6RaRftVSK1RJtpSkcW2uC+tXPcuJiijk2u3uhPuMA61w7dpN0GIYcMDCs0xv91S01cFuUaHLti1D2pHsiA7s4tZX+bQiv4GEj0FRMVcEc86Qjnb9AuW7SlpPzS6gpTlv2grhWhMf7bifgiIq5mZUaqnZw/+QsexJEc3WSmlaYgHA1wOnQeSOUtLFxQSmlTmqQBzVOERNtjETLypG2Wlxu3zNRHJcq4T0wr8z7h/5RHVYrJ4SSri3y1H4qiwcRQkYGhpgajzHjEckskpKsKJpnOOOag48xhDaYu157Sp8pjkyvu7SqsbHpb9yj/7zxyFhS/7lHoidBGNbE5x7VPXxece0qIiyWBmab6A/qIF2Qwc7TfQA+AiXBGNY/MrGtfzj2qvOx+WP/ZR6I5t2Q0ngX0fkcWnk4lRNj6lNTTTDCPEFHHtKcWiMKPPaV1oLqeDNTafyzLnwKolNWzPo4M/Nf7lJV/Mkx1vNFKik0qDTA1GGgjPHCHba4wo8qotlobhfKs2tmlqpzToV/qMIPtF2JrPdPtVOcSjnOhxJ/8AVRHshfgiot8cfN9Aqt0naR830CcWO7HMj9ZIJVpLUwPYlaB8YtJfuzypwdl5prlLYWPS2pR9kZ1BF26TiioBWw3TEYfmAK2iwNnMjOquS76VuAVKCCldNNxQBPmi+jzhOOqauvtmjsudsQRnqnEp5lJqkjjrHoaQnUutNuJO9cQlY5lAKHxjrWW0iO2cpLuWO1i0sLpSIWDWk/fnZ1f4ptweZFG/+MX1mPOty7W0JClOurSsXahVAm62r+GhUac8LLbl5b6vxTL5w5XVRMlrRdbCghakhQ3wSaVjy+kGGJEcMKmtMv3XnYkYMtURxnUjCox2dkutMiG29rbJJDm4nKJCd7T9JjernzxItsFbS0BRcJU0gIugBpRAIVezm9iPTCjuxeG+OCSgY5kGtU82J9MWdihx5a7r5Q6Ugi9mXdpRN6uBFBTDi5I5b7OWHWF1PWfHorQ7WIg1TW1ww3SzlPiskwPS6UzDDgCFJbvtUSQahCFKRepmJF6oMfG2ktDeKUlG51KSpCbyglTySnA5zQ0hZtAKl3FNtvFdMVFOAv0IIGJrQEivKYjy9qvIpccUm6Loocya1oOSuMKLK5zQQ6Y/Wp805tzGPIc2RxpsoNksk1WeEvJKVKUpSpkFC1i6SUISqhHFVIUPRHBFnAsvp3t55bqxUi9+jUbgSnOakOZoWHLUeUoKLiioKCq1xvAABXPQARx3e5fSu+q8ngmuIxJw85PpMPyV+w8cSU+XQyJFpNR1Htxr21TBsXbbLJv0rt6drqMC5cVcCuSv9Im2W8oNIvqUVfplLZug7aQcQVE4EY4c8JyZhQTdCiBeCqD8QzHnjtVaTpUFX1XkkkGuIJznzw0Syl5JnX0SQbc2G1olTD6g/SW7NMBsysgGwEld0PYKF+pN2l2tabXdNc0fZSXKJe6pNFBmYqDnqFtj+8LhnnLxVeN4puk/w0u3eamEc3bVeWaqcUSU3Kk/9OiA2eJSYrNYFrhDENM5XdlM96dZhhBeLiab6aaSoaFoKgfMQUn0xDNnoUuXUmm1qccexNAAEoJSo5gAsFMQJmzlNtKf3VVKrriacJbmNKprvSNOMUSZ5wJu31XaEUrhQkEjzkCIQoBcJsdTDblLtC2o9qawyiMrjUZz7Dj5YK6npNO72iu7ceUhZumqaqICwCMKXgoRZWc+44sF4b5uZuoJTQgXF3kDDMKJNIT1vqISCSQjgjRU1NPPEly2X1KSpTqypHBJOblH942H2ZzmhsxSXG/atWHbGMeXSOJnLPfuqPJMs1v0XgVOVlnReWi6skKQaFIGYA4HniNsYs+rbl66NuVtW/IBpdJqkHEm8W8BFIbbmL9/bV3wKBVcaZyI65i0nXCCtalFJqCTmOGPsHohRZn3CyYx/no42JjbYRiCJIkj+Onz3piZvbkLeLaktKWUqSC2sJUSXAoYpcFKY6BhjFfb1pOrbYC1lQU2FnNiq8tN7AaMIr1Ws8UKQXFXFEkprgSTU+k4xHceUoAEk3RQV4hWtB5yYpDs8nXnSqSoxbWHMuNnQDs4/ZdTiagjSCPZDPsa2dBuSlkVG8YbT6EJGmFsCElufcAACsAKR6bRPzjd5ro6E+cbvNNVmrqhRzVdcPpcUYabCttCAlpUu24Sul9QFcSNIOaFKwq7nRe4W+vfmvKr7axbWf8ArW/zp/mEcW2sbEc8OzK5pjOh2pzm5n9U5bJLVZlndrEqyqqAalIGeozXeSOuTdaZs1t4sNuKvU3yRjVRxrQmIHdA/ax/pj4qi0lLUVL2W24gJJv0ooVGKlRwrgECGQJlxE8TjVdnWk2qMHGQaHSwGGI2bVwk1MTss9WXQyW01C0gAVoTnAGamI0GOvY8lCbPW6WUOrSs0BSCTwRStCeMxLtaccm5DbGVFNB+kbHHTOK582NOMR07HJlxuzHFNCrgcNABXjSDgM+FYQz1Z2fEBKZw6+lUEtc3b8DjekMciBTBV05b1W1jcLaKpIvXaXail6tzirE6yy21ZqXdoQ6q8RvkgnhkZ6E4RAn7an3GlIW0q4oY/olDDPnphFrZU263ZaVMgqXfNAE3sCs1wEVituw2gAYuFHHp27FCA+9GcSSZMNWgGooNq6k7VNSj6lyyWC2klKgKVNCcDQVxABHLELY3ZrKJdc2+m+EmiEnMTmzZiSTTHli4sl9+bbdbm2rqAmoUUlGPn0Z6xAspozFlrZRi42qtNO+vj0itOUQl4ta5k5C82cjMAHpVDDD3siSmbrpTEiXDMUw2L7Z1vsTTgZdl0JC8ElOcHiFaAjnHJHDY9YyW7QdZWErSlBIvAHAlJBoeOhiu2MWG8qabJQpKW1BSipJAFMaY8ZNBDBZk0HLVfKcQG7tfy3QfbWGjSh32QjhdmcaGaSzXowhxIw+K/IYSmJY9ip7XsIMzzRABadcSU4YYqF5Gin9DElyyml2sWykBAAN0CgJCAaUHLj5ok7GZtMy3tDh37CwtB46JVX2cHmI0RFtOzVP2otKXNrUAlSVcdQhOanHxxkRHXix5kWtIn2SKw6Ey42LDbMOe0y6jNvaps1aobdLb8mhEvUi9crhjRVQKY6BiKxXbFpVhc84EgLauEpC01408StGIrFhZdtTofDDzW2C9dUoppvcxVUb0imPLHKyJVDdqupQAE7XWgzAm4SPSYlO4x7aG7PAzB6cwVaWtiQ31F+XxNk4dGGBCr7HsJtBcmpgANIUbiSOFiQDTjHEBx80QJVoT04EhKWm8TRAAogY8QxUc1eWGGS2RJmn3ZZ1IDawUoHHVNa1Ok5xopFVsdZMpaO1uYVBQDxGtCk+egHPhFmvf/wCjn/nlMbujpzUHQoRMJrMYZdJx2l09vRkpE/slYl3Cy1LNqQg3VE0qSMDxHlFTWIeyqy2tqbmWBdQ7nTxAkVFBxZiCOSIdu2E8mZWA2tQUslJSkkEE1zjji22Rt7RZ7DCv1lbxGjhE+1QEO0MY6EYRxNcZzEsSVN7okVsZsZsg2mAEjPADelBOcc8ZRMOqvqxPCPHyxq6c4jJpnhq/MfjHr9FVf1eaxoT8z+rzWu7FdjE29JsuoZUpLgKqilDVSic501i4b2HT6SCGF1BqODnGOmG/uV2hdseUG1umjedKajhKzGsNeVfFPdD6xuu0S15LiTjuW4/RUJzy+8ZkzWXWlsetJ9d9xhRVSmF0YY6DyxyXYVplgMFlW1g1Aomtak561440/Kvinuh9YMq+Ke6H1iX4FCkBlSiz+GNmXX3TNca71mNl2Jacve2plYvZwbpGGbAnnjvkJG1mUlLbJSkqKqXUZz580aPlXxT3Q+sGVfFPdD6wrtAQXTvCc9yZmjwyV2I4Spj2rP3RbCklJaNCCDvUZjhpjps+StZhsNttKCRWgISc5qcSY0bKvinuh9YMq+Ke6H1hf+vWeV27h1J+RuvXta+e9ZzOylrupKFNrunAhISKjQaHNEGR2NWkyu+204lXIU4jQRWhEaplXxT3Q+sGVfFPdD6w7dAwWtugYdSm7Rwe4PdEcSNs8Vnsy3bC0lJbWAc90JB9IMQLN2PWkwoqbYUFEUxunDzmNRyr4p7ofWDKvinuh9Yw3QEFrS0DA7kzrBfcHuiOJFMVlcnsZtFpwOIZWFA597x58KxzmNj9pre24srDmG+F0ZhQZjojUcq+Ke6H1gyr4p7ofWH/AAOGTexnTZRTGi2Bt0PdKc67c96QSq2btNrVz3UV+MV0jYVptOF1DK76galV01ria1OmNPyr4p7ofWDKvinuh9Ym3/j8BoIArWiq6w3iC6K8kUxosoTsTtALvhhYVevVFM9a1z6Yk2nYdpzBSpxhRKcAQEg0z8RjTsq+Ke6H1gyr4p7ofWKfgcMkOxmNykNFsDS2+6Rqs/YTbKEhO1qNONQST6a4xVTmxe0XVlbjLilHjJHoGOAjVcq+Ke6H1gyr4p7ofWFZoGCwzaJHqTxNHiI0NfEcR0lZINhU94Ov2f3jD7RaKXnEqBBStQIPEQSCI9mC1fFPdD6x46t9+9Nvq/E8s+lZMbkCxCzEkTxVrJYmWYksJM816T7mEtOZJlbjzCUhBASphalCi1AgqD6QTWvEIaNyz3hEt6sv5mM12IWrKIk0JdtZ6WcSpwKZSpACDtq8AFNE8uc54uctyGvZjpt9jHoYdliuYCP9ZP1uraLhwU47lnvCJb1ZfzMG5Z7wiW9WX8zCdluQ17MdNvsYMtyGvZjpt9jD8jjZeGfai8OCnHcs94RLerL+Zg3LPeES3qy/mYTstyGvZjpt9jBluQ17MdNvsYORxsvDPtReHBTjuWe8IlvVl/MwblnvCJb1ZfzMJ2W5DXsx02+xgy3Ia9mOm32MHI42Xhn2ovDgpx3LPeES3qy/mYNyz3hEt6sv5mE7Lchr2Y6bfYwZbkNezHTb7GDkcbLwz7UXhwU47lnvCJb1ZfzMG5Z7wiW9WX8zCdluQ17MdNvsYMtyGvZjpt9jByONl4Z9qLw4Kcdyz3hEt6sv5mDcs94RLerL+ZhOy3Ia9mOm32MGW5DXsx02+xg5HGy8M+1F4cFOO5Z7wiW9WX8zBuWe8IlvVl/MwnZbkNezHTb7GDLchr2Y6bfYwcjjZeGfai8OCnHcs94RLerL+Zg3LPeES3qy/mYTstyGvZjpt9jBluQ17MdNvsYORxsvDPtReHBTjuWe8IlvVl/MwblnvCJb1ZfzMJ2W5DXsx02+xgy3Ia9mOm32MHI42Xhn2ovDgpx3LPeES3qy/mY8fWrXb3a59sVWn5jxYx6Qy3Ia8mOm32MebbQI25yhvC+qitOJx88aVrgvhyv/AOJb5BM0zW32LaVrNB5qVkGX2W5p9IcWmpJ25dRW+MxwzRYZdt7VUv1f3IoLZsZhNozyXbTVIndJUlva1qBS4lLl8FKwMVKUM3Fyx0ZHktfq6l3tY9NYocF9nYS0U/pxD9QZHqUXEz/cJmy7b2qpfq/uQZdt7VUv1f3IWcjyWv1dS72sGR5LX6upd7WNvUQeYO6i+qWZ4ITNl23tVS/V/cgy7b2qpfq/uQs5Hktfq6l3tYMjyWv1dS72sGog8wd1F9UTPBCZsu29qqX6v7kGXbe1VL9X9yFnI8lr9XUu9rBkeS1+rqXe1g1EHmDuovqiZ4ITNl23tVS/V/cgy7b2qpfq/uQs5Hktfq6l3tYMjyWv1dS72sGog8wd1F9UTPBCZsu29qqX6v7kGXbe1VL9X9yFnI8lr9XUu9rBkeS1+rqXe1g1EHmDuovqiZ4ITNl23tVS/V/cgy7b2qpfq/uQs5Hktfq6l3tYMjyWv1dS72sGog8wd1F9UTPBCZsu29qqX6v7kGXbe1VL9X9yFnI8lr9XUu9rBkeS1+rqXe1g1EHmDuovqiZ4ITNl23tVS/V/cgy7b2qpfq/uQs5Hktfq6l3tYMjyWv1dS72sGog8wd1F9UTPBCZsu29qqX6v7kGXbe1VL9X9yFnI8lr9XUu9rBkeS1+rqXe1g1EHmDuovqiZ4ITNl23tVS/V/cjB56XWt1aikAqWokDMCSTQRqKrJkwCRbylECoG1OY8ldt44Ydjnc0DsnLuGlXGG1moNaqQD/WPP6ZaxtwMAFaNe3LnV6lWHNR+7NYDDc83NzCXtoea2tSmbtUvIO9vFeFFNkgcdUwiVsjy73UeoZiXQ4koWlK0KFClQBBGgg4EQk2r3GLMeJKELlyf3KqDH+BQUgeYQ2jdMmyw9U8OLdkjKXV/CHw7xmFivejy73UfO9Hl3uo0Kf8A8P5xLM0k6EutU9K21j+WF2d7htpIG8DDh/hdI9i0D4x6GFp2wv8AzPe3f+01EwnZBL/ejy73UHejy73Ud813K7WQf2RavyKQfguKyY2GWgjhSU15mVH+UGN9mkLA+loPWZfqEtx2Smd6PLvdQd6PLvdRTvWLMo4Uu+n8zKx8UxDcBTwgpPOkj4iNgWiyOpaPvCxJ2SZe9Hl3uo+d6PLvdQrbpTpEG6kaRD6yzf3H3hY+LJNPejy73Ufe9Hl3uoVt0p/EIN0J/EIYOs5pH+4IxyTR3o8u91B3o8u91Cvt6dI9MG3p0j0xmcD+t9wRjkmnvR5d7qPnejy73UK+6E/iHpj6l0HMa82PwhDEswrH+8IxyTP3o8u91H3vR5d7qKJmzXl8Bl5X5Wln4Jiwl9htoLNEyUyedpSfaoCIutdibW0/cFm67JTO9Hl3uoO9Hl3uolyfcjtZz/LbWNLjiR7ASYaLJ/w+zCjWZmW2xoZSVq5ReXdA56GNCNpmwQ6RXu3T85BMIbjsSexZkjMuIl5QTZfeWEI2za7oqd+pV3GiUXlYaI9OysuG0JQkUShISOYCg9kLexLubSNnG+ygqdpQuuG8unGBmCa/wgQ0x4vSdu5ZGvichgJmZWyxt0L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3568" name="Picture 16" descr="http://www.jablko.cz/Priroda/Ekologie/img/Trebonsko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142852"/>
            <a:ext cx="1785918" cy="1173844"/>
          </a:xfrm>
          <a:prstGeom prst="rect">
            <a:avLst/>
          </a:prstGeom>
          <a:noFill/>
        </p:spPr>
      </p:pic>
      <p:pic>
        <p:nvPicPr>
          <p:cNvPr id="5122" name="Picture 2" descr="Soubor:Rožmber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1428736"/>
            <a:ext cx="7513376" cy="5033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mph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2355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1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2355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4" presetID="26" presetClass="emph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4"/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35" dur="500" tmFilter="0, 0; .2, .5; .8, .5; 1, 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6" dur="250" autoRev="1" fill="hold"/>
                                        <p:tgtEl>
                                          <p:spTgt spid="2356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235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2356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51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2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8"/>
                                    </p:cond>
                                  </p:end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grpId="2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4"/>
                                    </p:cond>
                                  </p:end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235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235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5" grpId="2"/>
      <p:bldP spid="23554" grpId="0"/>
      <p:bldP spid="23554" grpId="1"/>
      <p:bldP spid="23554" grpId="2"/>
      <p:bldP spid="23566" grpId="0"/>
      <p:bldP spid="23566" grpId="1"/>
      <p:bldP spid="23566" grpId="2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14348" y="1571612"/>
            <a:ext cx="53578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Chráněná krajinná oblast a rezervace UNESCO.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Důvody ochrany:  rybníky </a:t>
            </a:r>
          </a:p>
          <a:p>
            <a:r>
              <a:rPr lang="cs-CZ" dirty="0" smtClean="0"/>
              <a:t>		přechodová rašeliniště</a:t>
            </a:r>
          </a:p>
          <a:p>
            <a:r>
              <a:rPr lang="cs-CZ" dirty="0" smtClean="0"/>
              <a:t>		niva meandrující řeky Lužnice</a:t>
            </a:r>
          </a:p>
          <a:p>
            <a:r>
              <a:rPr lang="cs-CZ" dirty="0" smtClean="0"/>
              <a:t>		pískovny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13" name="Oválný popisek 12"/>
          <p:cNvSpPr/>
          <p:nvPr/>
        </p:nvSpPr>
        <p:spPr>
          <a:xfrm>
            <a:off x="2643174" y="1857364"/>
            <a:ext cx="2714644" cy="107157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285852" y="500042"/>
            <a:ext cx="67029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Chko Třeboňsko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071802" y="500042"/>
            <a:ext cx="3429024" cy="17859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Soubor:Červené blato - jezer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4000504"/>
            <a:ext cx="3571900" cy="2678925"/>
          </a:xfrm>
          <a:prstGeom prst="rect">
            <a:avLst/>
          </a:prstGeom>
          <a:noFill/>
        </p:spPr>
      </p:pic>
      <p:cxnSp>
        <p:nvCxnSpPr>
          <p:cNvPr id="22" name="Přímá spojovací šipka 21"/>
          <p:cNvCxnSpPr/>
          <p:nvPr/>
        </p:nvCxnSpPr>
        <p:spPr>
          <a:xfrm rot="5400000">
            <a:off x="857224" y="3643314"/>
            <a:ext cx="2786082" cy="7858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178" name="Picture 10" descr="File:Lužnice u Harrachovky, proti proud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857628"/>
            <a:ext cx="3809973" cy="2857480"/>
          </a:xfrm>
          <a:prstGeom prst="rect">
            <a:avLst/>
          </a:prstGeom>
          <a:noFill/>
        </p:spPr>
      </p:pic>
      <p:cxnSp>
        <p:nvCxnSpPr>
          <p:cNvPr id="20" name="Přímá spojovací šipka 19"/>
          <p:cNvCxnSpPr/>
          <p:nvPr/>
        </p:nvCxnSpPr>
        <p:spPr>
          <a:xfrm>
            <a:off x="4714876" y="2928934"/>
            <a:ext cx="2500330" cy="2000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571868" y="928670"/>
            <a:ext cx="26432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Vznikají z odumřelých částí rostlin, které se shromažďují ve spodních vrstvách bažiny a za nepřístupu vzduchu se přetvářejí na rašelinu.</a:t>
            </a:r>
            <a:endParaRPr lang="cs-CZ" sz="1200" dirty="0"/>
          </a:p>
        </p:txBody>
      </p:sp>
      <p:sp>
        <p:nvSpPr>
          <p:cNvPr id="9" name="Oválný popisek 8"/>
          <p:cNvSpPr/>
          <p:nvPr/>
        </p:nvSpPr>
        <p:spPr>
          <a:xfrm>
            <a:off x="5572100" y="0"/>
            <a:ext cx="3571900" cy="3214710"/>
          </a:xfrm>
          <a:prstGeom prst="wedgeEllipseCallout">
            <a:avLst>
              <a:gd name="adj1" fmla="val -66547"/>
              <a:gd name="adj2" fmla="val 374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500042"/>
            <a:ext cx="27860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Niva = oblast, která je pravidelně zaplavována a tvarována povodněmi. Meandr = zákrut řeky způsobený vymíláním břehu z jedné strany a usazováním na druhé straně.</a:t>
            </a:r>
            <a:endParaRPr lang="cs-CZ" sz="1200" dirty="0"/>
          </a:p>
        </p:txBody>
      </p:sp>
      <p:pic>
        <p:nvPicPr>
          <p:cNvPr id="7172" name="Picture 4" descr="Soubor:Nowitna riv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1500174"/>
            <a:ext cx="2071702" cy="138804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714612" y="2143116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Povrchový lom pro těžbu přírodního písku.</a:t>
            </a:r>
            <a:endParaRPr lang="cs-CZ" sz="1200" dirty="0"/>
          </a:p>
        </p:txBody>
      </p:sp>
      <p:pic>
        <p:nvPicPr>
          <p:cNvPr id="7176" name="Picture 8" descr="Soubor:Piskovna na cvicisti (1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5382" y="1428736"/>
            <a:ext cx="2895048" cy="1928826"/>
          </a:xfrm>
          <a:prstGeom prst="rect">
            <a:avLst/>
          </a:prstGeom>
          <a:noFill/>
        </p:spPr>
      </p:pic>
      <p:cxnSp>
        <p:nvCxnSpPr>
          <p:cNvPr id="29" name="Pravoúhlá spojovací čára 28"/>
          <p:cNvCxnSpPr/>
          <p:nvPr/>
        </p:nvCxnSpPr>
        <p:spPr>
          <a:xfrm flipV="1">
            <a:off x="3500430" y="2571744"/>
            <a:ext cx="3857652" cy="571504"/>
          </a:xfrm>
          <a:prstGeom prst="bentConnector3">
            <a:avLst>
              <a:gd name="adj1" fmla="val 57901"/>
            </a:avLst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4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9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5" dur="1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0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8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1" dur="1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3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4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7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0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3" dur="1"/>
                                        <p:tgtEl>
                                          <p:spTgt spid="71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6" dur="1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9" dur="1"/>
                                        <p:tgtEl>
                                          <p:spTgt spid="71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2" dur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5" dur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3" grpId="0" animBg="1"/>
      <p:bldP spid="13" grpId="1" animBg="1"/>
      <p:bldP spid="4" grpId="0"/>
      <p:bldP spid="4" grpId="1"/>
      <p:bldP spid="11" grpId="0" animBg="1"/>
      <p:bldP spid="11" grpId="1" animBg="1"/>
      <p:bldP spid="12" grpId="0"/>
      <p:bldP spid="12" grpId="1"/>
      <p:bldP spid="9" grpId="0" animBg="1"/>
      <p:bldP spid="9" grpId="1" animBg="1"/>
      <p:bldP spid="10" grpId="0"/>
      <p:bldP spid="10" grpId="1"/>
      <p:bldP spid="14" grpId="0"/>
      <p:bldP spid="14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488" y="0"/>
            <a:ext cx="25562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Třeboň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8674" name="Picture 2" descr="http://upload.wikimedia.org/wikipedia/commons/e/ed/Trebon_zna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214290"/>
            <a:ext cx="1089596" cy="1285884"/>
          </a:xfrm>
          <a:prstGeom prst="rect">
            <a:avLst/>
          </a:prstGeom>
          <a:noFill/>
        </p:spPr>
      </p:pic>
      <p:pic>
        <p:nvPicPr>
          <p:cNvPr id="28676" name="Picture 4" descr="http://www.rezervaceubytovani.cz/f/bb50eb55921d14e59c314624bdb316ab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14290"/>
            <a:ext cx="1821669" cy="1214446"/>
          </a:xfrm>
          <a:prstGeom prst="rect">
            <a:avLst/>
          </a:prstGeom>
          <a:noFill/>
        </p:spPr>
      </p:pic>
      <p:pic>
        <p:nvPicPr>
          <p:cNvPr id="28688" name="Picture 16" descr="http://www.nase-pamatky.cz/pic/galerie/2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4000504"/>
            <a:ext cx="3429023" cy="2571768"/>
          </a:xfrm>
          <a:prstGeom prst="rect">
            <a:avLst/>
          </a:prstGeom>
          <a:noFill/>
        </p:spPr>
      </p:pic>
      <p:pic>
        <p:nvPicPr>
          <p:cNvPr id="3074" name="Picture 2" descr="Soubor:Trebon1024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44" y="4000504"/>
            <a:ext cx="3524273" cy="2643206"/>
          </a:xfrm>
          <a:prstGeom prst="rect">
            <a:avLst/>
          </a:prstGeom>
          <a:noFill/>
        </p:spPr>
      </p:pic>
      <p:pic>
        <p:nvPicPr>
          <p:cNvPr id="3076" name="Picture 4" descr="Soubor:Trebon-statu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7620" y="1643050"/>
            <a:ext cx="1357322" cy="4973905"/>
          </a:xfrm>
          <a:prstGeom prst="rect">
            <a:avLst/>
          </a:prstGeom>
          <a:noFill/>
        </p:spPr>
      </p:pic>
      <p:pic>
        <p:nvPicPr>
          <p:cNvPr id="3078" name="Picture 6" descr="Soubor:Trebon-square4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44" y="1571612"/>
            <a:ext cx="3500462" cy="2250297"/>
          </a:xfrm>
          <a:prstGeom prst="rect">
            <a:avLst/>
          </a:prstGeom>
          <a:noFill/>
        </p:spPr>
      </p:pic>
      <p:pic>
        <p:nvPicPr>
          <p:cNvPr id="3080" name="Picture 8" descr="Soubor:Hrobka Schartz 3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29256" y="1643050"/>
            <a:ext cx="3357586" cy="221457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857488" y="857232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Lázeňské město a středisko CHKO Třeboňsko.</a:t>
            </a:r>
            <a:endParaRPr lang="cs-CZ" dirty="0"/>
          </a:p>
        </p:txBody>
      </p:sp>
      <p:sp>
        <p:nvSpPr>
          <p:cNvPr id="11" name="Popisek se šipkou dolů 10"/>
          <p:cNvSpPr/>
          <p:nvPr/>
        </p:nvSpPr>
        <p:spPr>
          <a:xfrm>
            <a:off x="5929322" y="1500174"/>
            <a:ext cx="1714512" cy="150019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000760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Schwarzenbergská</a:t>
            </a:r>
            <a:r>
              <a:rPr lang="cs-CZ" sz="1200" dirty="0" smtClean="0"/>
              <a:t> hrobka</a:t>
            </a:r>
            <a:endParaRPr lang="cs-CZ" sz="1200" dirty="0"/>
          </a:p>
        </p:txBody>
      </p:sp>
      <p:sp>
        <p:nvSpPr>
          <p:cNvPr id="13" name="Popisek se šipkou dolů 12"/>
          <p:cNvSpPr/>
          <p:nvPr/>
        </p:nvSpPr>
        <p:spPr>
          <a:xfrm>
            <a:off x="3857620" y="1714488"/>
            <a:ext cx="1357322" cy="1000132"/>
          </a:xfrm>
          <a:prstGeom prst="downArrowCallout">
            <a:avLst>
              <a:gd name="adj1" fmla="val 19921"/>
              <a:gd name="adj2" fmla="val 14841"/>
              <a:gd name="adj3" fmla="val 19921"/>
              <a:gd name="adj4" fmla="val 68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929058" y="1714488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Sousoší na náměstí T. G. Masaryka</a:t>
            </a:r>
            <a:endParaRPr lang="cs-CZ" sz="1200" dirty="0"/>
          </a:p>
        </p:txBody>
      </p:sp>
      <p:sp>
        <p:nvSpPr>
          <p:cNvPr id="15" name="Obousměrná svislá šipka 14"/>
          <p:cNvSpPr/>
          <p:nvPr/>
        </p:nvSpPr>
        <p:spPr>
          <a:xfrm>
            <a:off x="642910" y="2714620"/>
            <a:ext cx="1500198" cy="178595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000100" y="3214686"/>
            <a:ext cx="857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Náměstí T.G.</a:t>
            </a:r>
          </a:p>
          <a:p>
            <a:r>
              <a:rPr lang="cs-CZ" sz="1200" dirty="0" smtClean="0"/>
              <a:t>Masaryka</a:t>
            </a:r>
            <a:endParaRPr lang="cs-CZ" sz="1200" dirty="0"/>
          </a:p>
        </p:txBody>
      </p:sp>
      <p:sp>
        <p:nvSpPr>
          <p:cNvPr id="17" name="Popisek se šipkou dolů 16"/>
          <p:cNvSpPr/>
          <p:nvPr/>
        </p:nvSpPr>
        <p:spPr>
          <a:xfrm>
            <a:off x="6072198" y="4000504"/>
            <a:ext cx="1285884" cy="92869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6072198" y="4071942"/>
            <a:ext cx="1500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Zámek Třeboň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7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3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6" dur="1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9" dur="1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2" dur="1"/>
                                        <p:tgtEl>
                                          <p:spTgt spid="2868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5" dur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8" dur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1" dur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4" dur="1"/>
                                        <p:tgtEl>
                                          <p:spTgt spid="30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7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10" grpId="0"/>
      <p:bldP spid="10" grpId="1"/>
      <p:bldP spid="11" grpId="0" animBg="1"/>
      <p:bldP spid="11" grpId="1" animBg="1"/>
      <p:bldP spid="12" grpId="0"/>
      <p:bldP spid="12" grpId="1"/>
      <p:bldP spid="13" grpId="0" animBg="1"/>
      <p:bldP spid="13" grpId="1" animBg="1"/>
      <p:bldP spid="14" grpId="0"/>
      <p:bldP spid="14" grpId="1"/>
      <p:bldP spid="14" grpId="2"/>
      <p:bldP spid="15" grpId="0" animBg="1"/>
      <p:bldP spid="15" grpId="1" animBg="1"/>
      <p:bldP spid="16" grpId="0"/>
      <p:bldP spid="16" grpId="1"/>
      <p:bldP spid="17" grpId="0" animBg="1"/>
      <p:bldP spid="17" grpId="1" animBg="1"/>
      <p:bldP spid="18" grpId="0"/>
      <p:bldP spid="1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43174" y="1142984"/>
            <a:ext cx="3786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Rybníkářství</a:t>
            </a:r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71538" y="2571744"/>
            <a:ext cx="62151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Char char="•"/>
            </a:pPr>
            <a:r>
              <a:rPr lang="cs-CZ" dirty="0" smtClean="0"/>
              <a:t>Na Třeboňsku velmi významné. 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Již od 14. století.</a:t>
            </a:r>
          </a:p>
          <a:p>
            <a:pPr algn="ctr">
              <a:buFont typeface="Arial" pitchFamily="34" charset="0"/>
              <a:buChar char="•"/>
            </a:pPr>
            <a:r>
              <a:rPr lang="cs-CZ" dirty="0" smtClean="0"/>
              <a:t>Leží zde největší i nejhlubší rybníky České republiky a to rybník Rožmberk a rybník Svět.</a:t>
            </a:r>
          </a:p>
          <a:p>
            <a:pPr algn="ctr"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054" name="Picture 6" descr="File:Rybník Vítek, Třeboňs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806728"/>
            <a:ext cx="3929090" cy="262266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57158" y="6000768"/>
            <a:ext cx="22145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rybník Vítek</a:t>
            </a:r>
            <a:endParaRPr lang="cs-CZ" sz="1400" b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60" name="Picture 12" descr="File:Bezdrev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14290"/>
            <a:ext cx="3302499" cy="235745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5572132" y="1571612"/>
            <a:ext cx="23574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Rybník Bezdrev je třetí největší v České republice, ale první v produkci ryb.</a:t>
            </a:r>
            <a:endParaRPr lang="cs-CZ" sz="1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62" name="Picture 14" descr="File:161Rybník Svět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285727"/>
            <a:ext cx="3357586" cy="2249583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214282" y="1785926"/>
            <a:ext cx="25717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Rybník Svět byl vybudován Jakubem Krčínem z Jelčan a Sedlčan v 16. století.</a:t>
            </a:r>
            <a:endParaRPr lang="cs-CZ" sz="1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122" name="Picture 2" descr="Soubor:Horusický rybník pohled z hráze (4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3786190"/>
            <a:ext cx="4000528" cy="268035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572000" y="5857892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Horusický rybník – druhý největší v ČR.</a:t>
            </a:r>
            <a:endParaRPr lang="cs-CZ" sz="1400" b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0" dur="1"/>
                                        <p:tgtEl>
                                          <p:spTgt spid="20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20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12" grpId="0"/>
      <p:bldP spid="12" grpId="1"/>
      <p:bldP spid="14" grpId="0"/>
      <p:bldP spid="14" grpId="1"/>
      <p:bldP spid="19" grpId="0"/>
      <p:bldP spid="19" grpId="1"/>
      <p:bldP spid="21" grpId="0"/>
      <p:bldP spid="21" grpId="1"/>
      <p:bldP spid="11" grpId="0"/>
      <p:bldP spid="11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357166"/>
            <a:ext cx="61480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Rybník </a:t>
            </a:r>
            <a:r>
              <a:rPr lang="cs-CZ" sz="32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x</a:t>
            </a:r>
            <a:r>
              <a:rPr lang="cs-CZ" sz="54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Jezero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1214422"/>
            <a:ext cx="86439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Rybník</a:t>
            </a:r>
            <a:r>
              <a:rPr lang="cs-CZ" dirty="0" smtClean="0"/>
              <a:t> je umělá vodní nádrž vybudovaná člověkem.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Jezero</a:t>
            </a:r>
            <a:r>
              <a:rPr lang="cs-CZ" dirty="0" smtClean="0"/>
              <a:t> je většinou přírodně vzniklá vodní nádrž (např. pozůstatek činnosti ledovců).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Rybník</a:t>
            </a:r>
            <a:r>
              <a:rPr lang="cs-CZ" dirty="0" smtClean="0"/>
              <a:t> se na rozdíl od jezera dá jednoduše vypustit.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Rybník</a:t>
            </a:r>
            <a:r>
              <a:rPr lang="cs-CZ" dirty="0" smtClean="0"/>
              <a:t> má pouze hospodářskou funkci (např. chov ryb).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Jezero</a:t>
            </a:r>
            <a:r>
              <a:rPr lang="cs-CZ" dirty="0" smtClean="0"/>
              <a:t> nemusí být odvodňováno.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2530" name="Picture 2" descr="Soubor:Lago di Garda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857496"/>
            <a:ext cx="4286280" cy="3426882"/>
          </a:xfrm>
          <a:prstGeom prst="rect">
            <a:avLst/>
          </a:prstGeom>
          <a:noFill/>
        </p:spPr>
      </p:pic>
      <p:pic>
        <p:nvPicPr>
          <p:cNvPr id="22532" name="Picture 4" descr="Soubor:Jordan Pond in Tabor 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857496"/>
            <a:ext cx="4286279" cy="344307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85918" y="3000372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jezero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43636" y="3000372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rybník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9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2" dur="1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7" grpId="0"/>
      <p:bldP spid="7" grpId="1"/>
      <p:bldP spid="8" grpId="0"/>
      <p:bldP spid="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00166" y="428604"/>
            <a:ext cx="60776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Rybník Rožmberk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Picture 10" descr="Soubor:Rožmber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72" y="3714752"/>
            <a:ext cx="4051707" cy="27146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7158" y="1571612"/>
            <a:ext cx="457203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Rybník Rožmberk největší rybník v ČR </a:t>
            </a:r>
          </a:p>
          <a:p>
            <a:r>
              <a:rPr lang="cs-CZ" dirty="0" smtClean="0"/>
              <a:t> 489 ha.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Vybudován Jakubem </a:t>
            </a:r>
            <a:r>
              <a:rPr lang="cs-CZ" dirty="0" err="1" smtClean="0"/>
              <a:t>Krčínem</a:t>
            </a:r>
            <a:r>
              <a:rPr lang="cs-CZ" dirty="0" smtClean="0"/>
              <a:t> z </a:t>
            </a:r>
            <a:r>
              <a:rPr lang="cs-CZ" dirty="0" err="1" smtClean="0"/>
              <a:t>Jelčan</a:t>
            </a:r>
            <a:r>
              <a:rPr lang="cs-CZ" dirty="0" smtClean="0"/>
              <a:t> a Sedlčan.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Stavbu provádělo 800 lidí, kteří přemístili 750 000 m krychlových zeminy.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Protéká jím řeka Lužnice.</a:t>
            </a:r>
            <a:endParaRPr lang="cs-CZ" dirty="0"/>
          </a:p>
        </p:txBody>
      </p:sp>
      <p:pic>
        <p:nvPicPr>
          <p:cNvPr id="20482" name="Picture 2" descr="Soubor:Rožmberk a Káňo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1357298"/>
            <a:ext cx="3555972" cy="2000234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rot="5400000" flipH="1" flipV="1">
            <a:off x="6822297" y="1321579"/>
            <a:ext cx="1285884" cy="7858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715272" y="785794"/>
            <a:ext cx="1428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Rožmberk</a:t>
            </a:r>
            <a:endParaRPr lang="cs-CZ" dirty="0"/>
          </a:p>
        </p:txBody>
      </p:sp>
      <p:cxnSp>
        <p:nvCxnSpPr>
          <p:cNvPr id="15" name="Přímá spojovací šipka 14"/>
          <p:cNvCxnSpPr/>
          <p:nvPr/>
        </p:nvCxnSpPr>
        <p:spPr>
          <a:xfrm rot="16200000" flipH="1">
            <a:off x="7108049" y="2893215"/>
            <a:ext cx="928694" cy="7143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858148" y="3571876"/>
            <a:ext cx="1000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rybníky </a:t>
            </a:r>
            <a:r>
              <a:rPr lang="cs-CZ" dirty="0" err="1" smtClean="0"/>
              <a:t>Káňov</a:t>
            </a:r>
            <a:endParaRPr lang="cs-CZ" dirty="0"/>
          </a:p>
        </p:txBody>
      </p:sp>
      <p:pic>
        <p:nvPicPr>
          <p:cNvPr id="20484" name="Picture 4" descr="Soubor:Rozmberk-Luzn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3714752"/>
            <a:ext cx="3643338" cy="2732504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7929586" y="5715016"/>
            <a:ext cx="12144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vytékající Lužnice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 rot="10800000">
            <a:off x="6215074" y="5429264"/>
            <a:ext cx="2000264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3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6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9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2" dur="1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5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8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1" dur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4" dur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0" dur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9" grpId="0"/>
      <p:bldP spid="9" grpId="1"/>
      <p:bldP spid="13" grpId="0"/>
      <p:bldP spid="13" grpId="1"/>
      <p:bldP spid="16" grpId="0"/>
      <p:bldP spid="16" grpId="1"/>
      <p:bldP spid="19" grpId="0"/>
      <p:bldP spid="1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85728"/>
            <a:ext cx="435771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Významní rybníkáři</a:t>
            </a:r>
          </a:p>
          <a:p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4857760"/>
            <a:ext cx="39290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5F110"/>
                </a:solidFill>
              </a:rPr>
              <a:t>Jakub </a:t>
            </a:r>
            <a:r>
              <a:rPr lang="cs-CZ" sz="2400" b="1" dirty="0" err="1" smtClean="0">
                <a:solidFill>
                  <a:srgbClr val="05F110"/>
                </a:solidFill>
              </a:rPr>
              <a:t>Krčín</a:t>
            </a:r>
            <a:r>
              <a:rPr lang="cs-CZ" sz="2400" b="1" dirty="0" smtClean="0">
                <a:solidFill>
                  <a:srgbClr val="05F110"/>
                </a:solidFill>
              </a:rPr>
              <a:t> z Jelčan a Sedlčan </a:t>
            </a:r>
            <a:endParaRPr lang="cs-CZ" sz="2400" b="1" dirty="0">
              <a:solidFill>
                <a:srgbClr val="05F11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72100" y="5143512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5F110"/>
                </a:solidFill>
              </a:rPr>
              <a:t>Josef Šusta (1835 – 1914)</a:t>
            </a:r>
            <a:endParaRPr lang="cs-CZ" sz="2400" b="1" dirty="0">
              <a:solidFill>
                <a:srgbClr val="05F110"/>
              </a:solidFill>
            </a:endParaRPr>
          </a:p>
        </p:txBody>
      </p:sp>
      <p:pic>
        <p:nvPicPr>
          <p:cNvPr id="1026" name="Picture 2" descr="Soubor:Pomník Jakuba Krčína v Třebo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000240"/>
            <a:ext cx="3855002" cy="285752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643570" y="5500702"/>
            <a:ext cx="29289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Působil v Třeboni jako ředitel třeboňského panství knížete Adolfa Josefa </a:t>
            </a:r>
            <a:r>
              <a:rPr lang="cs-CZ" dirty="0" err="1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Schwarzenberga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074" name="Picture 2" descr="Soubor:Třeboň, památník rybníkáře Josefa Šusty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2143116"/>
            <a:ext cx="2900345" cy="306914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42910" y="5715016"/>
            <a:ext cx="4000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Purkrabí Českého Krumlova a regent rožmberského panství v 16. století.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57686" y="571480"/>
            <a:ext cx="478631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5F110"/>
                </a:solidFill>
              </a:rPr>
              <a:t>Josef Štěpánek Netolický</a:t>
            </a:r>
            <a:r>
              <a:rPr lang="cs-CZ" dirty="0" smtClean="0">
                <a:solidFill>
                  <a:srgbClr val="05F110"/>
                </a:solidFill>
              </a:rPr>
              <a:t> (asi 1460–1538)</a:t>
            </a:r>
            <a:r>
              <a:rPr lang="cs-CZ" dirty="0" smtClean="0"/>
              <a:t> byl jeden z nejznámějších českých rybníkářů.</a:t>
            </a:r>
          </a:p>
          <a:p>
            <a:r>
              <a:rPr lang="cs-CZ" dirty="0" smtClean="0"/>
              <a:t>Zakládal či rozšiřoval rybníky ve východních Čechách a na Třeboňsku, kde působil ve službách Rožmberků.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8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7" dur="1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checkerboard(across)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3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49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9" grpId="0"/>
      <p:bldP spid="9" grpId="1"/>
      <p:bldP spid="10" grpId="0"/>
      <p:bldP spid="10" grpId="1"/>
      <p:bldP spid="7" grpId="0"/>
      <p:bldP spid="7" grpId="1"/>
      <p:bldP spid="11" grpId="0"/>
      <p:bldP spid="11" grpId="1"/>
      <p:bldP spid="12" grpId="0"/>
      <p:bldP spid="1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428712"/>
            <a:ext cx="8229600" cy="5429288"/>
          </a:xfrm>
        </p:spPr>
        <p:txBody>
          <a:bodyPr>
            <a:normAutofit fontScale="40000" lnSpcReduction="20000"/>
          </a:bodyPr>
          <a:lstStyle/>
          <a:p>
            <a:r>
              <a:rPr lang="cs-CZ" sz="2900" dirty="0" smtClean="0">
                <a:hlinkClick r:id="rId2"/>
              </a:rPr>
              <a:t>http://cs.wikipedia.org/wiki/Soubor:Ro%C5%BEmberk.jpg</a:t>
            </a:r>
            <a:endParaRPr lang="cs-CZ" sz="2900" dirty="0" smtClean="0"/>
          </a:p>
          <a:p>
            <a:r>
              <a:rPr lang="cs-CZ" sz="2900" dirty="0" smtClean="0">
                <a:hlinkClick r:id="rId3"/>
              </a:rPr>
              <a:t>http://cs.wikipedia.org/wiki/Soubor:Znak_mesta_trebon_II.svg</a:t>
            </a:r>
            <a:endParaRPr lang="cs-CZ" sz="2900" dirty="0" smtClean="0"/>
          </a:p>
          <a:p>
            <a:r>
              <a:rPr lang="cs-CZ" sz="2900" dirty="0" smtClean="0">
                <a:hlinkClick r:id="rId4"/>
              </a:rPr>
              <a:t>http://cs.wikipedia.org/wiki/Soubor:Trebon1024b.jpg</a:t>
            </a:r>
            <a:endParaRPr lang="cs-CZ" sz="2900" dirty="0" smtClean="0"/>
          </a:p>
          <a:p>
            <a:r>
              <a:rPr lang="cs-CZ" sz="2900" dirty="0" smtClean="0">
                <a:hlinkClick r:id="rId5"/>
              </a:rPr>
              <a:t>http://cs.wikipedia.org/wiki/Soubor:Trebon-statue.jpg</a:t>
            </a:r>
            <a:endParaRPr lang="cs-CZ" sz="2900" dirty="0" smtClean="0"/>
          </a:p>
          <a:p>
            <a:r>
              <a:rPr lang="cs-CZ" sz="2900" dirty="0" smtClean="0">
                <a:hlinkClick r:id="rId6"/>
              </a:rPr>
              <a:t>http://cs.wikipedia.org/wiki/Soubor:Trebon-square4.jpg</a:t>
            </a:r>
            <a:endParaRPr lang="cs-CZ" sz="2900" dirty="0" smtClean="0"/>
          </a:p>
          <a:p>
            <a:r>
              <a:rPr lang="cs-CZ" sz="2900" dirty="0" smtClean="0">
                <a:hlinkClick r:id="rId7"/>
              </a:rPr>
              <a:t>http://cs.wikipedia.org/wiki/Soubor:T%C5%99_z%C3%A1mek_1.jpg</a:t>
            </a:r>
            <a:endParaRPr lang="cs-CZ" sz="2900" dirty="0" smtClean="0"/>
          </a:p>
          <a:p>
            <a:r>
              <a:rPr lang="cs-CZ" sz="2900" dirty="0" smtClean="0">
                <a:hlinkClick r:id="rId8"/>
              </a:rPr>
              <a:t>http://cs.wikipedia.org/wiki/Soubor:Hrobka_Schartz_3.jpg</a:t>
            </a:r>
            <a:endParaRPr lang="cs-CZ" sz="2900" dirty="0" smtClean="0"/>
          </a:p>
          <a:p>
            <a:r>
              <a:rPr lang="cs-CZ" sz="2900" dirty="0" smtClean="0">
                <a:hlinkClick r:id="rId9"/>
              </a:rPr>
              <a:t>http://cs.wikipedia.org/wiki/Soubor:Pomn%C3%ADk_Jakuba_Kr%C4%8D%C3%ADna_v_T%C5%99eboni.JPG</a:t>
            </a:r>
            <a:endParaRPr lang="cs-CZ" sz="2900" dirty="0" smtClean="0"/>
          </a:p>
          <a:p>
            <a:r>
              <a:rPr lang="cs-CZ" sz="2900" dirty="0" smtClean="0">
                <a:hlinkClick r:id="rId2"/>
              </a:rPr>
              <a:t>http://cs.wikipedia.org/wiki/Soubor:Ro%C5%BEmberk.jpg</a:t>
            </a:r>
            <a:endParaRPr lang="cs-CZ" sz="2900" dirty="0" smtClean="0"/>
          </a:p>
          <a:p>
            <a:r>
              <a:rPr lang="cs-CZ" sz="2900" dirty="0" smtClean="0">
                <a:hlinkClick r:id="rId10"/>
              </a:rPr>
              <a:t>http://wikimediafoundation.org/wiki/File:Bezdrev_01.jpg</a:t>
            </a:r>
            <a:endParaRPr lang="cs-CZ" sz="2900" dirty="0" smtClean="0"/>
          </a:p>
          <a:p>
            <a:r>
              <a:rPr lang="cs-CZ" sz="2900" dirty="0" smtClean="0">
                <a:hlinkClick r:id="rId11"/>
              </a:rPr>
              <a:t>http://cs.wikipedia.org/wiki/Soubor:Rozmberk-Luznice.jpg</a:t>
            </a:r>
            <a:endParaRPr lang="cs-CZ" sz="2900" dirty="0" smtClean="0"/>
          </a:p>
          <a:p>
            <a:r>
              <a:rPr lang="cs-CZ" sz="2900" dirty="0" smtClean="0">
                <a:hlinkClick r:id="rId12"/>
              </a:rPr>
              <a:t>http://cs.wikipedia.org/wiki/Soubor:Ro%C5%BEmberk_a_K%C3%A1%C5%88ov.JPG</a:t>
            </a:r>
            <a:endParaRPr lang="cs-CZ" sz="2900" dirty="0" smtClean="0"/>
          </a:p>
          <a:p>
            <a:r>
              <a:rPr lang="cs-CZ" sz="2900" dirty="0" smtClean="0">
                <a:hlinkClick r:id="rId13"/>
              </a:rPr>
              <a:t>http://cs.wikipedia.org/wiki/Soubor:Horusick%C3%BD_rybn%C3%ADk_pohled_z_hr%C3%A1ze_(4).JPG</a:t>
            </a:r>
            <a:endParaRPr lang="cs-CZ" sz="2900" dirty="0" smtClean="0"/>
          </a:p>
          <a:p>
            <a:r>
              <a:rPr lang="cs-CZ" sz="2900" dirty="0" smtClean="0">
                <a:hlinkClick r:id="rId14"/>
              </a:rPr>
              <a:t>http://cs.wikipedia.org/wiki/Soubor:%C4%8Cerven%C3%A9_blato_-_jezero.jpg</a:t>
            </a:r>
            <a:endParaRPr lang="cs-CZ" sz="2900" dirty="0" smtClean="0"/>
          </a:p>
          <a:p>
            <a:r>
              <a:rPr lang="cs-CZ" sz="2900" dirty="0" smtClean="0">
                <a:hlinkClick r:id="rId15"/>
              </a:rPr>
              <a:t>http://cs.wikipedia.org/wiki/Soubor:Mok%C5%99ady.jpg</a:t>
            </a:r>
            <a:endParaRPr lang="cs-CZ" sz="2900" dirty="0" smtClean="0"/>
          </a:p>
          <a:p>
            <a:r>
              <a:rPr lang="cs-CZ" sz="2900" dirty="0" smtClean="0">
                <a:hlinkClick r:id="rId16"/>
              </a:rPr>
              <a:t>http://cs.wikipedia.org/wiki/Soubor:Kozy.jpg</a:t>
            </a:r>
            <a:endParaRPr lang="cs-CZ" sz="2900" dirty="0" smtClean="0"/>
          </a:p>
          <a:p>
            <a:r>
              <a:rPr lang="cs-CZ" sz="2900" dirty="0" smtClean="0">
                <a:hlinkClick r:id="rId17"/>
              </a:rPr>
              <a:t>http://cs.wikipedia.org/wiki/Soubor:Lago_di_Garda_2.jpg</a:t>
            </a:r>
            <a:endParaRPr lang="cs-CZ" sz="2900" dirty="0" smtClean="0"/>
          </a:p>
          <a:p>
            <a:r>
              <a:rPr lang="cs-CZ" sz="2900" dirty="0" smtClean="0">
                <a:hlinkClick r:id="rId18"/>
              </a:rPr>
              <a:t>http://cs.wikipedia.org/wiki/Soubor:Nowitna_river.jpg</a:t>
            </a:r>
            <a:endParaRPr lang="cs-CZ" sz="2900" dirty="0" smtClean="0"/>
          </a:p>
          <a:p>
            <a:r>
              <a:rPr lang="cs-CZ" sz="2900" dirty="0" smtClean="0">
                <a:hlinkClick r:id="rId19"/>
              </a:rPr>
              <a:t>http://cs.wikipedia.org/wiki/Soubor:Hodo%C5%88ovice,_p%C3%ADskovna_2.jpg</a:t>
            </a:r>
            <a:endParaRPr lang="cs-CZ" sz="2900" dirty="0" smtClean="0"/>
          </a:p>
          <a:p>
            <a:r>
              <a:rPr lang="cs-CZ" sz="2900" dirty="0" smtClean="0">
                <a:hlinkClick r:id="rId20"/>
              </a:rPr>
              <a:t>http://cs.wikipedia.org/wiki/Soubor:Piskovna_na_cvicisti_(1).JPG</a:t>
            </a:r>
            <a:endParaRPr lang="cs-CZ" sz="2900" dirty="0" smtClean="0"/>
          </a:p>
          <a:p>
            <a:r>
              <a:rPr lang="cs-CZ" sz="2900" dirty="0" smtClean="0">
                <a:hlinkClick r:id="rId21"/>
              </a:rPr>
              <a:t>http://wikimediafoundation.org/wiki/File:Lu%C5%BEnice_u_Harrachovky,_proti_proudu.jpg</a:t>
            </a:r>
            <a:endParaRPr lang="cs-CZ" sz="2900" dirty="0" smtClean="0"/>
          </a:p>
          <a:p>
            <a:r>
              <a:rPr lang="cs-CZ" sz="2900" dirty="0" smtClean="0">
                <a:hlinkClick r:id="rId22"/>
              </a:rPr>
              <a:t>http://cs.wikipedia.org/wiki/Soubor:T%C5%99ebo%C5%88,_pam%C3%A1tn%C3%ADk_rybn%C3%ADk%C3%A1%C5%99e_Josefa_%C5%A0usty.JPG</a:t>
            </a:r>
            <a:endParaRPr lang="cs-CZ" sz="2900" dirty="0" smtClean="0"/>
          </a:p>
          <a:p>
            <a:r>
              <a:rPr lang="cs-CZ" sz="2900" dirty="0" smtClean="0">
                <a:hlinkClick r:id="rId23"/>
              </a:rPr>
              <a:t>http://cs.wikipedia.org/wiki/%C5%A0t%C4%9Bp%C3%A1nek_Netolick%C3%BD</a:t>
            </a:r>
            <a:endParaRPr lang="cs-CZ" sz="29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785794"/>
            <a:ext cx="371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zdroje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253054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 čtvrtý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a pátý ročník základní školy.</a:t>
            </a:r>
          </a:p>
          <a:p>
            <a:pPr algn="ctr"/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vodstvu a ochraně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přírody v rámci tématu Česká republika. Zároveň pomáhá 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upevnit pojmy jezero a rybník.</a:t>
            </a:r>
          </a:p>
          <a:p>
            <a:pPr algn="ctr"/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2800" dirty="0" smtClean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pololetí školního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  <a:p>
            <a:endParaRPr lang="cs-CZ" dirty="0"/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966</TotalTime>
  <Words>535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Česká republika - Třeboňsko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kerdova</cp:lastModifiedBy>
  <cp:revision>89</cp:revision>
  <dcterms:created xsi:type="dcterms:W3CDTF">2011-11-22T15:28:57Z</dcterms:created>
  <dcterms:modified xsi:type="dcterms:W3CDTF">2012-04-25T11:33:34Z</dcterms:modified>
</cp:coreProperties>
</file>