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56" r:id="rId3"/>
    <p:sldId id="258" r:id="rId4"/>
    <p:sldId id="260" r:id="rId5"/>
    <p:sldId id="261" r:id="rId6"/>
    <p:sldId id="259" r:id="rId7"/>
    <p:sldId id="262" r:id="rId8"/>
    <p:sldId id="263" r:id="rId9"/>
    <p:sldId id="257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28EEAF-8133-4806-BBC9-CF45AFE4E66D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5FA441-85A0-465F-AA49-F8A5487D51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28EEAF-8133-4806-BBC9-CF45AFE4E66D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5FA441-85A0-465F-AA49-F8A5487D5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28EEAF-8133-4806-BBC9-CF45AFE4E66D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5FA441-85A0-465F-AA49-F8A5487D51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28EEAF-8133-4806-BBC9-CF45AFE4E66D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5FA441-85A0-465F-AA49-F8A5487D5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28EEAF-8133-4806-BBC9-CF45AFE4E66D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5FA441-85A0-465F-AA49-F8A5487D51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28EEAF-8133-4806-BBC9-CF45AFE4E66D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5FA441-85A0-465F-AA49-F8A5487D5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28EEAF-8133-4806-BBC9-CF45AFE4E66D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5FA441-85A0-465F-AA49-F8A5487D5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28EEAF-8133-4806-BBC9-CF45AFE4E66D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5FA441-85A0-465F-AA49-F8A5487D5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F628EEAF-8133-4806-BBC9-CF45AFE4E66D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FA5FA441-85A0-465F-AA49-F8A5487D5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28EEAF-8133-4806-BBC9-CF45AFE4E66D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5FA441-85A0-465F-AA49-F8A5487D5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28EEAF-8133-4806-BBC9-CF45AFE4E66D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5FA441-85A0-465F-AA49-F8A5487D5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F628EEAF-8133-4806-BBC9-CF45AFE4E66D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FA5FA441-85A0-465F-AA49-F8A5487D5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1/1e/Pohled_na_Ostravu_1728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hyperlink" Target="//upload.wikimedia.org/wikipedia/commons/3/3e/Slezskoostravsk%C3%BD_hrad_3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3.jpeg"/><Relationship Id="rId2" Type="http://schemas.openxmlformats.org/officeDocument/2006/relationships/hyperlink" Target="//upload.wikimedia.org/wikipedia/commons/8/81/Masarykovo_n%C3%A1m%C4%9Bst%C3%AD_v_Ostrav%C4%9B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b/be/Ostrava,_Kostel_svat%C3%A9ho_V%C3%A1clava_1.jpg" TargetMode="External"/><Relationship Id="rId5" Type="http://schemas.openxmlformats.org/officeDocument/2006/relationships/image" Target="../media/image9.jpeg"/><Relationship Id="rId4" Type="http://schemas.openxmlformats.org/officeDocument/2006/relationships/hyperlink" Target="//upload.wikimedia.org/wikipedia/commons/a/aa/Ostrava_-_Masarykovo_namesti.JPG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b/b0/Ostrava_Divadlo_Dvoraka.jpg" TargetMode="External"/><Relationship Id="rId3" Type="http://schemas.openxmlformats.org/officeDocument/2006/relationships/image" Target="../media/image14.jpeg"/><Relationship Id="rId7" Type="http://schemas.openxmlformats.org/officeDocument/2006/relationships/image" Target="../media/image16.jpeg"/><Relationship Id="rId2" Type="http://schemas.openxmlformats.org/officeDocument/2006/relationships/hyperlink" Target="//upload.wikimedia.org/wikipedia/commons/a/ac/Radnice_Slezsk%C3%A9_Ostrav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0/0d/Ostrava,_katedr%C3%A1la_Bo%C5%BEsk%C3%A9ho_Spasitele.JPG" TargetMode="External"/><Relationship Id="rId5" Type="http://schemas.openxmlformats.org/officeDocument/2006/relationships/image" Target="../media/image15.jpeg"/><Relationship Id="rId4" Type="http://schemas.openxmlformats.org/officeDocument/2006/relationships/hyperlink" Target="//upload.wikimedia.org/wikipedia/commons/5/5a/Evangelicky_Kristuv_kostel_Ostrava_Czech_republic.jpg" TargetMode="External"/><Relationship Id="rId9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//upload.wikimedia.org/wikipedia/commons/8/85/The_New_City_Hall_of_Ostrav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hyperlink" Target="//upload.wikimedia.org/wikipedia/commons/7/7e/Orloj_ostrava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//upload.wikimedia.org/wikipedia/commons/8/8b/Doln%C3%AD_oblast_vitkovic_-_svitani_10.12.2006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hyperlink" Target="//upload.wikimedia.org/wikipedia/commons/e/e2/20050111_Nova_hut_Ostrava.jpg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ohled_na_Ostravu_1728.jpg" TargetMode="External"/><Relationship Id="rId13" Type="http://schemas.openxmlformats.org/officeDocument/2006/relationships/hyperlink" Target="http://cs.wikipedia.org/wiki/Soubor:The_New_City_Hall_of_Ostrava.jpg" TargetMode="External"/><Relationship Id="rId18" Type="http://schemas.openxmlformats.org/officeDocument/2006/relationships/hyperlink" Target="http://cs.wikipedia.org/wiki/Soubor:Ostrava_Divadlo_Dvoraka.jpg" TargetMode="External"/><Relationship Id="rId3" Type="http://schemas.openxmlformats.org/officeDocument/2006/relationships/hyperlink" Target="http://cs.wikipedia.org/wiki/Soubor:Ostrava_CoA_CZ.svg" TargetMode="External"/><Relationship Id="rId7" Type="http://schemas.openxmlformats.org/officeDocument/2006/relationships/hyperlink" Target="http://cs.wikipedia.org/wiki/Soubor:Ostrava_-_Masarykovo_namesti.JPG" TargetMode="External"/><Relationship Id="rId12" Type="http://schemas.openxmlformats.org/officeDocument/2006/relationships/hyperlink" Target="http://cs.wikipedia.org/wiki/Soubor:Masarykovo_n%C3%A1m%C4%9Bst%C3%AD_v_Ostrav%C4%9B.jpg" TargetMode="External"/><Relationship Id="rId17" Type="http://schemas.openxmlformats.org/officeDocument/2006/relationships/hyperlink" Target="http://cs.wikipedia.org/wiki/Soubor:20050111_Nova_hut_Ostrava.jpg" TargetMode="External"/><Relationship Id="rId2" Type="http://schemas.openxmlformats.org/officeDocument/2006/relationships/hyperlink" Target="http://cs.wikipedia.org/wiki/Soubor:Ostrava,_pohled_z_Nov%C3%A9_radnice_2.jpg" TargetMode="External"/><Relationship Id="rId16" Type="http://schemas.openxmlformats.org/officeDocument/2006/relationships/hyperlink" Target="http://cs.wikipedia.org/wiki/Soubor:Doln%C3%AD_oblast_vitkovic_-_svitani_10.12.2006.jpg" TargetMode="External"/><Relationship Id="rId20" Type="http://schemas.openxmlformats.org/officeDocument/2006/relationships/hyperlink" Target="http://cs.wikipedia.org/wiki/Ostrav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Vysoke_pece_vitkovice_-_26.7.2007.jpg" TargetMode="External"/><Relationship Id="rId11" Type="http://schemas.openxmlformats.org/officeDocument/2006/relationships/hyperlink" Target="http://cs.wikipedia.org/wiki/Soubor:Ostrava,_katedr%C3%A1la_Bo%C5%BEsk%C3%A9ho_Spasitele.JPG" TargetMode="External"/><Relationship Id="rId5" Type="http://schemas.openxmlformats.org/officeDocument/2006/relationships/hyperlink" Target="http://wikimediafoundation.org/wiki/File:Ostrava_location.png" TargetMode="External"/><Relationship Id="rId15" Type="http://schemas.openxmlformats.org/officeDocument/2006/relationships/hyperlink" Target="http://cs.wikipedia.org/wiki/Soubor:Slezskoostravsk%C3%BD_hrad_3.JPG" TargetMode="External"/><Relationship Id="rId10" Type="http://schemas.openxmlformats.org/officeDocument/2006/relationships/hyperlink" Target="http://cs.wikipedia.org/wiki/Soubor:Evangelicky_Kristuv_kostel_Ostrava_Czech_republic.jpg" TargetMode="External"/><Relationship Id="rId19" Type="http://schemas.openxmlformats.org/officeDocument/2006/relationships/hyperlink" Target="http://cs.wikipedia.org/wiki/Soubor:Ostrava,_Kostel_svat%C3%A9ho_V%C3%A1clava_1.jpg" TargetMode="External"/><Relationship Id="rId4" Type="http://schemas.openxmlformats.org/officeDocument/2006/relationships/hyperlink" Target="http://cs.wikipedia.org/wiki/Soubor:Ostrava,_pohled_z_Nov%C3%A9_radnice_3.jpg" TargetMode="External"/><Relationship Id="rId9" Type="http://schemas.openxmlformats.org/officeDocument/2006/relationships/hyperlink" Target="http://cs.wikipedia.org/wiki/Soubor:Radnice_Slezsk%C3%A9_Ostravy.jpg" TargetMode="External"/><Relationship Id="rId14" Type="http://schemas.openxmlformats.org/officeDocument/2006/relationships/hyperlink" Target="http://cs.wikipedia.org/wiki/Soubor:Orloj_ostrava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1142984"/>
            <a:ext cx="7772400" cy="914400"/>
          </a:xfrm>
        </p:spPr>
        <p:txBody>
          <a:bodyPr/>
          <a:lstStyle/>
          <a:p>
            <a:r>
              <a:rPr lang="cs-CZ" sz="6000" dirty="0" smtClean="0"/>
              <a:t>Česká republika - Ostrava</a:t>
            </a:r>
            <a:endParaRPr lang="cs-CZ" sz="6000" dirty="0"/>
          </a:p>
        </p:txBody>
      </p:sp>
      <p:pic>
        <p:nvPicPr>
          <p:cNvPr id="4" name="Picture 2" descr="C:\Users\student\AppData\Local\Microsoft\Windows\Temporary Internet Files\Content.IE5\KZ6RFGHV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480" y="5143512"/>
            <a:ext cx="5918266" cy="1144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117416" y="4214818"/>
            <a:ext cx="47733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>
                <a:cs typeface="Arial" pitchFamily="34" charset="0"/>
              </a:rPr>
              <a:t>VY_32_INOVACE_28_Ostrava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214414" y="3286124"/>
            <a:ext cx="6572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Autor projektu: Mgr. Michaela Kerdová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2656"/>
            <a:ext cx="8208912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143240" y="142852"/>
            <a:ext cx="28023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Ostrava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pic>
        <p:nvPicPr>
          <p:cNvPr id="23554" name="Picture 2" descr="Soubor:Ostrava, pohled z Nové radnice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7620" y="4357694"/>
            <a:ext cx="3429024" cy="2293160"/>
          </a:xfrm>
          <a:prstGeom prst="rect">
            <a:avLst/>
          </a:prstGeom>
          <a:noFill/>
        </p:spPr>
      </p:pic>
      <p:pic>
        <p:nvPicPr>
          <p:cNvPr id="23556" name="Picture 4" descr="Soubor:Ostrava CoA CZ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74" y="1785926"/>
            <a:ext cx="2045583" cy="2286016"/>
          </a:xfrm>
          <a:prstGeom prst="rect">
            <a:avLst/>
          </a:prstGeom>
          <a:noFill/>
        </p:spPr>
      </p:pic>
      <p:pic>
        <p:nvPicPr>
          <p:cNvPr id="23558" name="Picture 6" descr="Soubor:Ostrava, pohled z Nové radnice 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2066" y="1142984"/>
            <a:ext cx="3643338" cy="2732504"/>
          </a:xfrm>
          <a:prstGeom prst="rect">
            <a:avLst/>
          </a:prstGeom>
          <a:noFill/>
        </p:spPr>
      </p:pic>
      <p:pic>
        <p:nvPicPr>
          <p:cNvPr id="23560" name="Picture 8" descr="http://upload.wikimedia.org/wikipedia/commons/2/2b/Ostrava_location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596" y="357166"/>
            <a:ext cx="2438400" cy="1428750"/>
          </a:xfrm>
          <a:prstGeom prst="rect">
            <a:avLst/>
          </a:prstGeom>
          <a:noFill/>
        </p:spPr>
      </p:pic>
      <p:pic>
        <p:nvPicPr>
          <p:cNvPr id="23562" name="Picture 10" descr="Soubor:Vysoke pece vitkovice - 26.7.2007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034" y="3357562"/>
            <a:ext cx="2071670" cy="31075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800" decel="1000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9000"/>
                            </p:stCondLst>
                            <p:childTnLst>
                              <p:par>
                                <p:cTn id="36" presetID="58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7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3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from="(ppt_x)" to="(ppt_x+1)" calcmode="lin" valueType="num">
                                      <p:cBhvr>
                                        <p:cTn id="81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2" dur="2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3" dur="8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  <p:to>
                                        <p:strVal val="-1.0"/>
                                      </p:to>
                                    </p:se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6" dur="5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41" presetClass="exit" presetSubtype="0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8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3" dur="500" tmFilter="0,0; .5, 0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4" grpId="2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20925348">
            <a:off x="570881" y="-134086"/>
            <a:ext cx="8229600" cy="804052"/>
          </a:xfrm>
        </p:spPr>
        <p:txBody>
          <a:bodyPr/>
          <a:lstStyle/>
          <a:p>
            <a:r>
              <a:rPr lang="cs-CZ" dirty="0" smtClean="0"/>
              <a:t>Ostrava</a:t>
            </a:r>
            <a:endParaRPr lang="cs-CZ" dirty="0"/>
          </a:p>
        </p:txBody>
      </p:sp>
      <p:pic>
        <p:nvPicPr>
          <p:cNvPr id="27650" name="Picture 2" descr="Soubor:Ostrava - Masarykovo namest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22201">
            <a:off x="614798" y="2078624"/>
            <a:ext cx="7000924" cy="393802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 rot="817759">
            <a:off x="3725356" y="673931"/>
            <a:ext cx="528638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Na rozhraní Moravy a Slezska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Třetí největší město v ČR, druhé největší </a:t>
            </a:r>
          </a:p>
          <a:p>
            <a:r>
              <a:rPr lang="cs-CZ" dirty="0" smtClean="0"/>
              <a:t>  město na Moravě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Univerzitní a průmyslové město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Na soutoku Odry, Opavy, Ostravice a Lučiny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5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6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1" dur="1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4" dur="1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anim to="" calcmode="lin" valueType="num">
                                      <p:cBhvr>
                                        <p:cTn id="27" dur="1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1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5" grpId="0"/>
      <p:bldP spid="5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dirty="0" smtClean="0"/>
              <a:t>Střípky z historie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428736"/>
            <a:ext cx="4157666" cy="4926824"/>
          </a:xfrm>
        </p:spPr>
        <p:txBody>
          <a:bodyPr>
            <a:normAutofit/>
          </a:bodyPr>
          <a:lstStyle/>
          <a:p>
            <a:r>
              <a:rPr lang="cs-CZ" sz="2000" dirty="0" smtClean="0"/>
              <a:t>Původní osada vznikla nad řekou Ostravice, která dala městu i jméno.</a:t>
            </a:r>
          </a:p>
          <a:p>
            <a:r>
              <a:rPr lang="cs-CZ" sz="2000" dirty="0" smtClean="0"/>
              <a:t>Ostravice dodnes dělí Ostravu na dvě části: 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Moravskou Ostravu a Slezskou Ostravu.</a:t>
            </a:r>
          </a:p>
          <a:p>
            <a:r>
              <a:rPr lang="cs-CZ" sz="2000" dirty="0" smtClean="0"/>
              <a:t>Osada ležela na důležité obchodní cestě – 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Jantarové stezce </a:t>
            </a:r>
            <a:r>
              <a:rPr lang="cs-CZ" sz="2000" dirty="0" smtClean="0"/>
              <a:t>(nejvýznamnější přepravované zboží byl jantar), která spojovala sever Evropy s jihem.</a:t>
            </a:r>
          </a:p>
          <a:p>
            <a:r>
              <a:rPr lang="cs-CZ" sz="2000" dirty="0" smtClean="0"/>
              <a:t>Další rozvoj města je spojen s objevením bohatého ložiska černého uhlí.</a:t>
            </a:r>
            <a:endParaRPr lang="cs-CZ" sz="2000" dirty="0"/>
          </a:p>
        </p:txBody>
      </p:sp>
      <p:pic>
        <p:nvPicPr>
          <p:cNvPr id="13314" name="Picture 2" descr="Soubor:Pohled na Ostravu 1728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10750" y="1285861"/>
            <a:ext cx="3470220" cy="2714644"/>
          </a:xfrm>
          <a:prstGeom prst="rect">
            <a:avLst/>
          </a:prstGeom>
          <a:noFill/>
        </p:spPr>
      </p:pic>
      <p:pic>
        <p:nvPicPr>
          <p:cNvPr id="13316" name="Picture 4" descr="Soubor:Slezskoostravský hrad 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29256" y="4143380"/>
            <a:ext cx="3405158" cy="2553869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072198" y="6215082"/>
            <a:ext cx="2571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chemeClr val="bg1"/>
                </a:solidFill>
              </a:rPr>
              <a:t>Slezskoostravský</a:t>
            </a:r>
            <a:r>
              <a:rPr lang="cs-CZ" b="1" dirty="0" smtClean="0">
                <a:solidFill>
                  <a:schemeClr val="bg1"/>
                </a:solidFill>
              </a:rPr>
              <a:t> hrad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800" decel="100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800" decel="100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800" decel="100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800" decel="100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0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1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800" decel="100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000"/>
                            </p:stCondLst>
                            <p:childTnLst>
                              <p:par>
                                <p:cTn id="81" presetID="5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4" dur="10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55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2000"/>
                            </p:stCondLst>
                            <p:childTnLst>
                              <p:par>
                                <p:cTn id="92" presetID="26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49" presetClass="exit" presetSubtype="0" ac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5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6" grpId="0"/>
      <p:bldP spid="6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Historická místa Ostravy</a:t>
            </a:r>
            <a:endParaRPr lang="cs-CZ" sz="4400" dirty="0"/>
          </a:p>
        </p:txBody>
      </p:sp>
      <p:pic>
        <p:nvPicPr>
          <p:cNvPr id="30722" name="Picture 2" descr="Soubor:Masarykovo náměstí v Ostravě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2786058"/>
            <a:ext cx="4619604" cy="346470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928662" y="1643050"/>
            <a:ext cx="37862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Masarykovo náměstí s mariánským sloupem z roku 1702</a:t>
            </a:r>
            <a:endParaRPr lang="cs-CZ" b="1" dirty="0"/>
          </a:p>
        </p:txBody>
      </p:sp>
      <p:pic>
        <p:nvPicPr>
          <p:cNvPr id="6" name="Picture 2" descr="Soubor:Ostrava - Masarykovo namesti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86380" y="4500570"/>
            <a:ext cx="3627410" cy="204041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786446" y="3714752"/>
            <a:ext cx="2857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Masarykovo náměstí se Starou radnicí</a:t>
            </a:r>
            <a:endParaRPr lang="cs-CZ" b="1" dirty="0"/>
          </a:p>
        </p:txBody>
      </p:sp>
      <p:pic>
        <p:nvPicPr>
          <p:cNvPr id="5122" name="Picture 2" descr="Soubor:Ostrava, Kostel svatého Václava 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00892" y="1309674"/>
            <a:ext cx="1714482" cy="228597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857884" y="1785926"/>
            <a:ext cx="10715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Kostel svatého Václava</a:t>
            </a:r>
            <a:endParaRPr lang="cs-CZ" b="1" dirty="0"/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6072198" y="2857496"/>
            <a:ext cx="785818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5400000">
            <a:off x="5464975" y="4464851"/>
            <a:ext cx="785818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5400000">
            <a:off x="1178695" y="2678901"/>
            <a:ext cx="785818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5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6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5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6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5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6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1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4" dur="1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anim to="" calcmode="lin" valueType="num">
                                      <p:cBhvr>
                                        <p:cTn id="77" dur="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0" dur="1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anim to="" calcmode="lin" valueType="num">
                                      <p:cBhvr>
                                        <p:cTn id="83" dur="1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6" dur="1"/>
                                        <p:tgtEl>
                                          <p:spTgt spid="51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anim to="" calcmode="lin" valueType="num">
                                      <p:cBhvr>
                                        <p:cTn id="89" dur="1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2" dur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5" dur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8" dur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5" grpId="0" build="allAtOnce"/>
      <p:bldP spid="7" grpId="0"/>
      <p:bldP spid="7" grpId="1"/>
      <p:bldP spid="8" grpId="0"/>
      <p:bldP spid="8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4" name="Picture 4" descr="Soubor:Radnice Slezské Ostrav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24453" y="3857628"/>
            <a:ext cx="3524275" cy="264320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072198" y="3857628"/>
            <a:ext cx="21431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Radnice Slezské Ostravy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5366" name="Picture 6" descr="Soubor:Evangelicky Kristuv kostel Ostrava Czech republic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57224" y="357166"/>
            <a:ext cx="1530797" cy="307183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428860" y="1643050"/>
            <a:ext cx="14287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Evangelický Kristův kostel – tzv. Červený kostel</a:t>
            </a:r>
            <a:endParaRPr lang="cs-CZ" dirty="0"/>
          </a:p>
        </p:txBody>
      </p:sp>
      <p:pic>
        <p:nvPicPr>
          <p:cNvPr id="15368" name="Picture 8" descr="Soubor:Ostrava, katedrála Božského Spasitele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14744" y="285728"/>
            <a:ext cx="4229081" cy="348072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8000960" y="785794"/>
            <a:ext cx="11430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Katedrála Božského Spasitele – druhá největší katedrála na Moravě</a:t>
            </a:r>
            <a:endParaRPr lang="cs-CZ" dirty="0"/>
          </a:p>
        </p:txBody>
      </p:sp>
      <p:cxnSp>
        <p:nvCxnSpPr>
          <p:cNvPr id="11" name="Přímá spojovací šipka 10"/>
          <p:cNvCxnSpPr/>
          <p:nvPr/>
        </p:nvCxnSpPr>
        <p:spPr>
          <a:xfrm rot="10800000">
            <a:off x="2285984" y="1500174"/>
            <a:ext cx="571504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0800000" flipV="1">
            <a:off x="7429520" y="642918"/>
            <a:ext cx="785818" cy="35719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pic>
        <p:nvPicPr>
          <p:cNvPr id="6146" name="Picture 2" descr="Soubor:Ostrava Divadlo Dvoraka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85786" y="4071902"/>
            <a:ext cx="3357586" cy="251819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4214810" y="4643446"/>
            <a:ext cx="10715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Divadlo Antonína Dvořáka</a:t>
            </a:r>
            <a:endParaRPr lang="cs-CZ" dirty="0"/>
          </a:p>
        </p:txBody>
      </p:sp>
      <p:cxnSp>
        <p:nvCxnSpPr>
          <p:cNvPr id="16" name="Přímá spojovací šipka 15"/>
          <p:cNvCxnSpPr/>
          <p:nvPr/>
        </p:nvCxnSpPr>
        <p:spPr>
          <a:xfrm rot="16200000" flipH="1">
            <a:off x="6607983" y="4393413"/>
            <a:ext cx="357190" cy="28575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10800000">
            <a:off x="3929058" y="5715016"/>
            <a:ext cx="500066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800" decel="100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2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3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800" decel="100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4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5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800" decel="100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8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8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8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000"/>
                            </p:stCondLst>
                            <p:childTnLst>
                              <p:par>
                                <p:cTn id="64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6" dur="8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7" dur="80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80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00"/>
                            </p:stCondLst>
                            <p:childTnLst>
                              <p:par>
                                <p:cTn id="77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800" decel="100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8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8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8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000"/>
                            </p:stCondLst>
                            <p:childTnLst>
                              <p:par>
                                <p:cTn id="86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88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9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94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slide(fromBottom)">
                                      <p:cBhvr>
                                        <p:cTn id="9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00" dur="5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slide(fromBottom)">
                                      <p:cBhvr>
                                        <p:cTn id="10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06" dur="500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slide(fromBottom)">
                                      <p:cBhvr>
                                        <p:cTn id="10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1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18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slide(fromBottom)">
                                      <p:cBhvr>
                                        <p:cTn id="1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1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7" grpId="0"/>
      <p:bldP spid="7" grpId="1"/>
      <p:bldP spid="9" grpId="0"/>
      <p:bldP spid="9" grpId="1"/>
      <p:bldP spid="14" grpId="0"/>
      <p:bldP spid="14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Zajímavosti Ostravy</a:t>
            </a:r>
            <a:endParaRPr lang="cs-CZ" sz="4800" dirty="0"/>
          </a:p>
        </p:txBody>
      </p:sp>
      <p:pic>
        <p:nvPicPr>
          <p:cNvPr id="31746" name="Picture 2" descr="Soubor:The New City Hall of Ostrav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2000240"/>
            <a:ext cx="2571768" cy="393987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214678" y="1928802"/>
            <a:ext cx="135732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Budova </a:t>
            </a:r>
            <a:r>
              <a:rPr lang="cs-CZ" dirty="0" smtClean="0">
                <a:solidFill>
                  <a:schemeClr val="tx2">
                    <a:lumMod val="90000"/>
                  </a:schemeClr>
                </a:solidFill>
              </a:rPr>
              <a:t>Nové radnice </a:t>
            </a:r>
            <a:r>
              <a:rPr lang="cs-CZ" dirty="0" smtClean="0"/>
              <a:t>- nejvyšší radniční budova v České republice díky věži vysoké 85m.</a:t>
            </a:r>
            <a:endParaRPr lang="cs-CZ" dirty="0"/>
          </a:p>
        </p:txBody>
      </p:sp>
      <p:pic>
        <p:nvPicPr>
          <p:cNvPr id="31748" name="Picture 4" descr="Soubor:Orloj ostrav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7752" y="3786190"/>
            <a:ext cx="3905224" cy="292891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357818" y="1500174"/>
            <a:ext cx="27146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90000"/>
                  </a:schemeClr>
                </a:solidFill>
              </a:rPr>
              <a:t>Ostravský orloj </a:t>
            </a:r>
            <a:r>
              <a:rPr lang="cs-CZ" dirty="0" smtClean="0"/>
              <a:t>(pohádkový) na budově Divadla loutek – obsahuje symbol hvězdné oblohy a troje dveře, které ukrývají pohádkové postavy: krále, královnu, čerta, anděla </a:t>
            </a:r>
            <a:r>
              <a:rPr lang="cs-CZ" smtClean="0"/>
              <a:t>a Smrtku </a:t>
            </a:r>
            <a:r>
              <a:rPr lang="cs-CZ" dirty="0" smtClean="0"/>
              <a:t>s Kašpárkem.</a:t>
            </a:r>
            <a:endParaRPr lang="cs-CZ" dirty="0"/>
          </a:p>
        </p:txBody>
      </p:sp>
      <p:cxnSp>
        <p:nvCxnSpPr>
          <p:cNvPr id="10" name="Přímá spojovací šipka 9"/>
          <p:cNvCxnSpPr/>
          <p:nvPr/>
        </p:nvCxnSpPr>
        <p:spPr>
          <a:xfrm rot="10800000">
            <a:off x="3143240" y="5000636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5400000">
            <a:off x="7572396" y="3500438"/>
            <a:ext cx="1000132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285852" y="6215082"/>
            <a:ext cx="2786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Další virtuální procházky po Ostravě na: http://www.</a:t>
            </a:r>
            <a:r>
              <a:rPr lang="cs-CZ" sz="1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virtualtravel.cz</a:t>
            </a:r>
            <a:r>
              <a:rPr lang="cs-CZ" sz="1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/</a:t>
            </a:r>
            <a:r>
              <a:rPr lang="cs-CZ" sz="1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ostrava.html</a:t>
            </a:r>
            <a:endParaRPr lang="cs-CZ" sz="12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20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800" decel="100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"/>
                            </p:stCondLst>
                            <p:childTnLst>
                              <p:par>
                                <p:cTn id="43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20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1" dur="500" autoRev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autoRev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autoRev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5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67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2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25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2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25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7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2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7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2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7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25" presetClass="exit" presetSubtype="0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37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6" grpId="0"/>
      <p:bldP spid="6" grpId="1"/>
      <p:bldP spid="8" grpId="0"/>
      <p:bldP spid="8" grpId="1"/>
      <p:bldP spid="12" grpId="0"/>
      <p:bldP spid="12" grpId="1"/>
      <p:bldP spid="12" grpId="2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Ostrava a černé uhlí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783560"/>
            <a:ext cx="2943220" cy="45720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Ostrava byla známá těžbou kvalitního černého uhlí.</a:t>
            </a:r>
          </a:p>
          <a:p>
            <a:r>
              <a:rPr lang="cs-CZ" sz="2000" dirty="0" smtClean="0"/>
              <a:t>V okolí vzniklo mnoho průmyslových podniků – hutí, železáren, oceláren.</a:t>
            </a:r>
          </a:p>
          <a:p>
            <a:r>
              <a:rPr lang="cs-CZ" sz="2000" dirty="0" smtClean="0"/>
              <a:t>Dlouholetá těžba a průmyslová výroba ovšem velmi poznamenala okolní krajinu i životní prostředí Ostravy – zvláště ovzduší.</a:t>
            </a:r>
          </a:p>
        </p:txBody>
      </p:sp>
      <p:pic>
        <p:nvPicPr>
          <p:cNvPr id="32770" name="Picture 2" descr="Soubor:Dolní oblast vitkovic - svitani 10.12.2006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9124" y="4214818"/>
            <a:ext cx="3857652" cy="2536405"/>
          </a:xfrm>
          <a:prstGeom prst="rect">
            <a:avLst/>
          </a:prstGeom>
          <a:noFill/>
        </p:spPr>
      </p:pic>
      <p:pic>
        <p:nvPicPr>
          <p:cNvPr id="3074" name="Picture 2" descr="Soubor:20050111 Nova hut Ostrav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9124" y="1401479"/>
            <a:ext cx="3857652" cy="260873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286512" y="4357694"/>
            <a:ext cx="192882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</a:rPr>
              <a:t>Vysoké pece ve Vítkovicích – dnes národní kulturní památka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72132" y="1714488"/>
            <a:ext cx="18573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</a:rPr>
              <a:t>Areál Nové huti</a:t>
            </a:r>
            <a:endParaRPr lang="cs-CZ" sz="16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8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80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5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00"/>
                            </p:stCondLst>
                            <p:childTnLst>
                              <p:par>
                                <p:cTn id="77" presetID="5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1" dur="5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uiExpand="1" build="p"/>
      <p:bldP spid="7" grpId="0"/>
      <p:bldP spid="7" grpId="1"/>
      <p:bldP spid="9" grpId="0"/>
      <p:bldP spid="9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285860"/>
            <a:ext cx="7772400" cy="5069700"/>
          </a:xfrm>
        </p:spPr>
        <p:txBody>
          <a:bodyPr>
            <a:normAutofit fontScale="25000" lnSpcReduction="20000"/>
          </a:bodyPr>
          <a:lstStyle/>
          <a:p>
            <a:r>
              <a:rPr lang="cs-CZ" sz="4800" dirty="0" smtClean="0">
                <a:hlinkClick r:id="rId2"/>
              </a:rPr>
              <a:t>http://cs.wikipedia.org/wiki/Soubor:Ostrava,_pohled_z_Nov%C3%A9_radnice_2.jpg</a:t>
            </a:r>
            <a:endParaRPr lang="cs-CZ" sz="4800" dirty="0" smtClean="0"/>
          </a:p>
          <a:p>
            <a:r>
              <a:rPr lang="cs-CZ" sz="4800" dirty="0" smtClean="0">
                <a:hlinkClick r:id="rId3"/>
              </a:rPr>
              <a:t>http://cs.wikipedia.org/wiki/Soubor:Ostrava_CoA_CZ.svg</a:t>
            </a:r>
            <a:endParaRPr lang="cs-CZ" sz="4800" dirty="0" smtClean="0"/>
          </a:p>
          <a:p>
            <a:r>
              <a:rPr lang="cs-CZ" sz="4800" dirty="0" smtClean="0">
                <a:hlinkClick r:id="rId4"/>
              </a:rPr>
              <a:t>http://cs.wikipedia.org/wiki/Soubor:Ostrava,_pohled_z_Nov%C3%A9_radnice_3.jpg</a:t>
            </a:r>
            <a:endParaRPr lang="cs-CZ" sz="4800" dirty="0" smtClean="0"/>
          </a:p>
          <a:p>
            <a:r>
              <a:rPr lang="cs-CZ" sz="4800" dirty="0" smtClean="0">
                <a:hlinkClick r:id="rId5"/>
              </a:rPr>
              <a:t>http://wikimediafoundation.org/wiki/File:Ostrava_location.png</a:t>
            </a:r>
            <a:endParaRPr lang="cs-CZ" sz="4800" dirty="0" smtClean="0"/>
          </a:p>
          <a:p>
            <a:r>
              <a:rPr lang="cs-CZ" sz="4800" dirty="0" smtClean="0">
                <a:hlinkClick r:id="rId6"/>
              </a:rPr>
              <a:t>http://cs.wikipedia.org/wiki/Soubor:Vysoke_pece_vitkovice_-_26.7.2007.jpg</a:t>
            </a:r>
            <a:endParaRPr lang="cs-CZ" sz="4800" dirty="0" smtClean="0"/>
          </a:p>
          <a:p>
            <a:r>
              <a:rPr lang="cs-CZ" sz="4800" dirty="0" smtClean="0">
                <a:hlinkClick r:id="rId7"/>
              </a:rPr>
              <a:t>http://cs.wikipedia.org/wiki/Soubor:Ostrava_-_Masarykovo_namesti.JPG</a:t>
            </a:r>
            <a:endParaRPr lang="cs-CZ" sz="4800" dirty="0" smtClean="0"/>
          </a:p>
          <a:p>
            <a:r>
              <a:rPr lang="cs-CZ" sz="4800" dirty="0" smtClean="0">
                <a:hlinkClick r:id="rId8"/>
              </a:rPr>
              <a:t>http://cs.wikipedia.org/wiki/Soubor:Pohled_na_Ostravu_1728.jpg</a:t>
            </a:r>
            <a:endParaRPr lang="cs-CZ" sz="4800" dirty="0" smtClean="0"/>
          </a:p>
          <a:p>
            <a:r>
              <a:rPr lang="cs-CZ" sz="4800" dirty="0" smtClean="0">
                <a:hlinkClick r:id="rId7"/>
              </a:rPr>
              <a:t>http://cs.wikipedia.org/wiki/Soubor:Ostrava_-_Masarykovo_namesti.JPG</a:t>
            </a:r>
            <a:endParaRPr lang="cs-CZ" sz="4800" dirty="0" smtClean="0"/>
          </a:p>
          <a:p>
            <a:r>
              <a:rPr lang="cs-CZ" sz="4800" dirty="0" smtClean="0">
                <a:hlinkClick r:id="rId9"/>
              </a:rPr>
              <a:t>http://cs.wikipedia.org/wiki/Soubor:Radnice_Slezsk%C3%A9_Ostravy.jpg</a:t>
            </a:r>
            <a:r>
              <a:rPr lang="cs-CZ" sz="4800" dirty="0" smtClean="0"/>
              <a:t> </a:t>
            </a:r>
          </a:p>
          <a:p>
            <a:r>
              <a:rPr lang="cs-CZ" sz="4800" dirty="0" smtClean="0">
                <a:hlinkClick r:id="rId10"/>
              </a:rPr>
              <a:t>http://cs.wikipedia.org/wiki/Soubor:Evangelicky_Kristuv_kostel_Ostrava_Czech_republic.jpg</a:t>
            </a:r>
            <a:endParaRPr lang="cs-CZ" sz="4800" dirty="0" smtClean="0"/>
          </a:p>
          <a:p>
            <a:r>
              <a:rPr lang="cs-CZ" sz="4800" dirty="0" smtClean="0">
                <a:hlinkClick r:id="rId11"/>
              </a:rPr>
              <a:t>http://cs.wikipedia.org/wiki/Soubor:Ostrava,_katedr%C3%A1la_Bo%C5%BEsk%C3%A9ho_Spasitele.JPG</a:t>
            </a:r>
            <a:endParaRPr lang="cs-CZ" sz="4800" dirty="0" smtClean="0"/>
          </a:p>
          <a:p>
            <a:r>
              <a:rPr lang="cs-CZ" sz="4800" dirty="0" smtClean="0">
                <a:hlinkClick r:id="rId12"/>
              </a:rPr>
              <a:t>http://cs.wikipedia.org/wiki/Soubor:Masarykovo_n%C3%A1m%C4%9Bst%C3%AD_v_Ostrav%C4%9B.jpg</a:t>
            </a:r>
            <a:endParaRPr lang="cs-CZ" sz="4800" dirty="0" smtClean="0"/>
          </a:p>
          <a:p>
            <a:r>
              <a:rPr lang="cs-CZ" sz="4800" dirty="0" smtClean="0">
                <a:hlinkClick r:id="rId13"/>
              </a:rPr>
              <a:t>http://cs.wikipedia.org/wiki/Soubor:The_New_City_Hall_of_Ostrava.jpg</a:t>
            </a:r>
            <a:endParaRPr lang="cs-CZ" sz="4800" dirty="0" smtClean="0"/>
          </a:p>
          <a:p>
            <a:r>
              <a:rPr lang="cs-CZ" sz="4800" dirty="0" smtClean="0">
                <a:hlinkClick r:id="rId14"/>
              </a:rPr>
              <a:t>http://cs.wikipedia.org/wiki/Soubor:Orloj_ostrava.JPG</a:t>
            </a:r>
            <a:endParaRPr lang="cs-CZ" sz="4800" dirty="0" smtClean="0"/>
          </a:p>
          <a:p>
            <a:r>
              <a:rPr lang="cs-CZ" sz="4800" dirty="0" smtClean="0">
                <a:hlinkClick r:id="rId15"/>
              </a:rPr>
              <a:t>http://cs.wikipedia.org/wiki/Soubor:Slezskoostravsk%C3%BD_hrad_3.JPG</a:t>
            </a:r>
            <a:endParaRPr lang="cs-CZ" sz="4800" dirty="0" smtClean="0"/>
          </a:p>
          <a:p>
            <a:r>
              <a:rPr lang="cs-CZ" sz="4800" dirty="0" smtClean="0">
                <a:hlinkClick r:id="rId16"/>
              </a:rPr>
              <a:t>http://cs.wikipedia.org/wiki/Soubor:Doln%C3%AD_oblast_vitkovic_-_svitani_10.12.2006.jpg</a:t>
            </a:r>
            <a:endParaRPr lang="cs-CZ" sz="4800" dirty="0" smtClean="0"/>
          </a:p>
          <a:p>
            <a:r>
              <a:rPr lang="cs-CZ" sz="4800" dirty="0" smtClean="0">
                <a:hlinkClick r:id="rId17"/>
              </a:rPr>
              <a:t>http://cs.wikipedia.org/wiki/Soubor:20050111_Nova_hut_Ostrava.jpg</a:t>
            </a:r>
            <a:endParaRPr lang="cs-CZ" sz="4800" dirty="0" smtClean="0"/>
          </a:p>
          <a:p>
            <a:r>
              <a:rPr lang="cs-CZ" sz="4800" dirty="0" smtClean="0">
                <a:hlinkClick r:id="rId18"/>
              </a:rPr>
              <a:t>http://cs.wikipedia.org/wiki/Soubor:Ostrava_Divadlo_Dvoraka.jpg</a:t>
            </a:r>
            <a:endParaRPr lang="cs-CZ" sz="4800" dirty="0" smtClean="0"/>
          </a:p>
          <a:p>
            <a:r>
              <a:rPr lang="cs-CZ" sz="4800" dirty="0" smtClean="0">
                <a:hlinkClick r:id="rId19"/>
              </a:rPr>
              <a:t>http://cs.wikipedia.org/wiki/Soubor:Ostrava,_Kostel_svat%C3%A9ho_V%C3%A1clava_1.jpg</a:t>
            </a:r>
            <a:endParaRPr lang="cs-CZ" sz="4800" dirty="0" smtClean="0"/>
          </a:p>
          <a:p>
            <a:r>
              <a:rPr lang="cs-CZ" sz="4800" dirty="0" smtClean="0">
                <a:hlinkClick r:id="rId20"/>
              </a:rPr>
              <a:t>http://cs.wikipedia.org/wiki/Ostrava</a:t>
            </a:r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 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57224" y="857232"/>
            <a:ext cx="7772400" cy="571264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Vytvořeno jako DUM do předmětu vlastivěda </a:t>
            </a:r>
          </a:p>
          <a:p>
            <a:pPr algn="ctr">
              <a:buNone/>
            </a:pP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na ZŠ Mladá Boleslav 17. listopadu 1325 pro</a:t>
            </a:r>
          </a:p>
          <a:p>
            <a:pPr algn="ctr">
              <a:buNone/>
            </a:pP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čtvrtý a pátý ročník základní školy.</a:t>
            </a:r>
          </a:p>
          <a:p>
            <a:pPr algn="ctr"/>
            <a:endParaRPr lang="cs-CZ" sz="2800" dirty="0" smtClean="0">
              <a:solidFill>
                <a:schemeClr val="accent1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Materiál slouží jako doplněk učiva o městech v</a:t>
            </a:r>
          </a:p>
          <a:p>
            <a:pPr algn="ctr">
              <a:buNone/>
            </a:pP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rámci tématu Česká republika.</a:t>
            </a:r>
          </a:p>
          <a:p>
            <a:pPr algn="ctr"/>
            <a:endParaRPr lang="cs-CZ" sz="2800" dirty="0" smtClean="0">
              <a:solidFill>
                <a:schemeClr val="accent1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Materiál doporučuji prezentovat pomocí </a:t>
            </a:r>
          </a:p>
          <a:p>
            <a:pPr algn="ctr">
              <a:buNone/>
            </a:pP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2800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dataprojektoru</a:t>
            </a: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nebo na monitorech žáků.</a:t>
            </a:r>
          </a:p>
          <a:p>
            <a:pPr algn="ctr"/>
            <a:endParaRPr lang="cs-CZ" sz="2800" dirty="0" smtClean="0">
              <a:solidFill>
                <a:schemeClr val="accent1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Materiál byl vytvořen a pilotován v 1. pololetí</a:t>
            </a:r>
          </a:p>
          <a:p>
            <a:pPr algn="ctr">
              <a:buNone/>
            </a:pPr>
            <a:r>
              <a:rPr lang="cs-CZ" sz="280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školního</a:t>
            </a:r>
            <a:endParaRPr lang="cs-CZ" sz="2800" dirty="0" smtClean="0">
              <a:solidFill>
                <a:schemeClr val="accent1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roku 2011/2012.</a:t>
            </a:r>
          </a:p>
          <a:p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331</TotalTime>
  <Words>417</Words>
  <Application>Microsoft Office PowerPoint</Application>
  <PresentationFormat>Předvádění na obrazovce (4:3)</PresentationFormat>
  <Paragraphs>77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Metro</vt:lpstr>
      <vt:lpstr>Česká republika - Ostrava</vt:lpstr>
      <vt:lpstr>Prezentace aplikace PowerPoint</vt:lpstr>
      <vt:lpstr>Ostrava</vt:lpstr>
      <vt:lpstr>Střípky z historie</vt:lpstr>
      <vt:lpstr>Historická místa Ostravy</vt:lpstr>
      <vt:lpstr>Prezentace aplikace PowerPoint</vt:lpstr>
      <vt:lpstr>Zajímavosti Ostravy</vt:lpstr>
      <vt:lpstr>Ostrava a černé uhlí</vt:lpstr>
      <vt:lpstr>Zdroje :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kerdova</cp:lastModifiedBy>
  <cp:revision>38</cp:revision>
  <dcterms:created xsi:type="dcterms:W3CDTF">2012-01-06T18:45:58Z</dcterms:created>
  <dcterms:modified xsi:type="dcterms:W3CDTF">2012-01-20T15:56:29Z</dcterms:modified>
</cp:coreProperties>
</file>