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A0C4410F-1FDE-4B50-A092-4E2F7E12DC7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CBEEFED-0E1B-4603-99B6-1B92B0FBE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A0C4410F-1FDE-4B50-A092-4E2F7E12DC7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EEFED-0E1B-4603-99B6-1B92B0FBE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A0C4410F-1FDE-4B50-A092-4E2F7E12DC7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CBEEFED-0E1B-4603-99B6-1B92B0FBE65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0C4410F-1FDE-4B50-A092-4E2F7E12DC7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CBEEFED-0E1B-4603-99B6-1B92B0FBE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A0C4410F-1FDE-4B50-A092-4E2F7E12DC7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CBEEFED-0E1B-4603-99B6-1B92B0FBE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4410F-1FDE-4B50-A092-4E2F7E12DC7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EEFED-0E1B-4603-99B6-1B92B0FBE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0C4410F-1FDE-4B50-A092-4E2F7E12DC7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CBEEFED-0E1B-4603-99B6-1B92B0FBE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A0C4410F-1FDE-4B50-A092-4E2F7E12DC7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CBEEFED-0E1B-4603-99B6-1B92B0FBE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A0C4410F-1FDE-4B50-A092-4E2F7E12DC7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CBEEFED-0E1B-4603-99B6-1B92B0FBE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4410F-1FDE-4B50-A092-4E2F7E12DC7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EEFED-0E1B-4603-99B6-1B92B0FBE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4410F-1FDE-4B50-A092-4E2F7E12DC7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EEFED-0E1B-4603-99B6-1B92B0FBE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A0C4410F-1FDE-4B50-A092-4E2F7E12DC7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CBEEFED-0E1B-4603-99B6-1B92B0FBE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//upload.wikimedia.org/wikipedia/commons/e/e0/Brno_-_panorama_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2/2b/Brno_-_Cathedral_of_Saints_Peter_and_Paul_III.jpg" TargetMode="Externa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2/22/Stara_radnice_(Brno)_8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6/6a/Brn%C4%9Bnsk%C3%BD_drak_3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2/22/Stara_radnice_(Brno)_8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0/0f/Veduta_z_obl%C3%A9h%C3%A1n%C3%AD_Brna_%C5%A0v%C3%A9dy_v_roce_1645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1/19/Brno_-_Petrovsk%C3%A1_katedr%C3%A1la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c/cd/Brn%C4%9Bnsk%C3%A9_kolo_a_drak_(02)_v%C3%BD%C5%99ez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2/2b/Portal_Br%C3%BCnner_Rathaus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tara_radnice_(Brno)_8.JPG" TargetMode="External"/><Relationship Id="rId3" Type="http://schemas.openxmlformats.org/officeDocument/2006/relationships/hyperlink" Target="http://cs.wikipedia.org/wiki/Soubor:Brn%C4%9Bnsk%C3%BD_drak_3.jpg" TargetMode="External"/><Relationship Id="rId7" Type="http://schemas.openxmlformats.org/officeDocument/2006/relationships/hyperlink" Target="http://cs.wikipedia.org/wiki/Soubor:Brno_-_panorama_I.jpg" TargetMode="External"/><Relationship Id="rId2" Type="http://schemas.openxmlformats.org/officeDocument/2006/relationships/hyperlink" Target="http://cs.wikipedia.org/wiki/Soubor:Brno_-_Petrovsk%C3%A1_katedr%C3%A1l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rn%C4%9Bnsk%C3%A9_kolo_a_drak_(02)_v%C3%BD%C5%99ez.jpg" TargetMode="External"/><Relationship Id="rId5" Type="http://schemas.openxmlformats.org/officeDocument/2006/relationships/hyperlink" Target="http://cs.wikipedia.org/wiki/Soubor:Portal_Br%C3%BCnner_Rathaus.JPG" TargetMode="External"/><Relationship Id="rId10" Type="http://schemas.openxmlformats.org/officeDocument/2006/relationships/hyperlink" Target="http://cs.wikipedia.org/wiki/Soubor:Brno_-_Cathedral_of_Saints_Peter_and_Paul_III.jpg" TargetMode="External"/><Relationship Id="rId4" Type="http://schemas.openxmlformats.org/officeDocument/2006/relationships/hyperlink" Target="http://cs.wikipedia.org/wiki/Brn%C4%9Bnsk%C3%A9_pov%C4%9Bsti" TargetMode="External"/><Relationship Id="rId9" Type="http://schemas.openxmlformats.org/officeDocument/2006/relationships/hyperlink" Target="http://cs.wikipedia.org/wiki/Soubor:Veduta_z_obl%C3%A9h%C3%A1n%C3%AD_Brna_%C5%A0v%C3%A9dy_v_roce_1645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Česká republika - Brněnské pověsti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Autor projektu: Mgr. Michaela Kerdová</a:t>
            </a:r>
            <a:endParaRPr lang="cs-CZ" dirty="0"/>
          </a:p>
        </p:txBody>
      </p:sp>
      <p:pic>
        <p:nvPicPr>
          <p:cNvPr id="4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143512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342862" y="3284984"/>
            <a:ext cx="44582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cs typeface="Arial" pitchFamily="34" charset="0"/>
              </a:rPr>
              <a:t>VY_32_INOVACE_29_brněnské_pověsti</a:t>
            </a:r>
            <a:endParaRPr lang="cs-CZ" dirty="0" smtClean="0"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09" y="4174461"/>
            <a:ext cx="8784977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Brno - panorama 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214290"/>
            <a:ext cx="8849041" cy="1028701"/>
          </a:xfrm>
          <a:prstGeom prst="rect">
            <a:avLst/>
          </a:prstGeom>
          <a:noFill/>
        </p:spPr>
      </p:pic>
      <p:pic>
        <p:nvPicPr>
          <p:cNvPr id="19460" name="Picture 4" descr="File:Stara radnice (Brno) 8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22082" y="2214554"/>
            <a:ext cx="3375446" cy="4500594"/>
          </a:xfrm>
          <a:prstGeom prst="rect">
            <a:avLst/>
          </a:prstGeom>
          <a:noFill/>
        </p:spPr>
      </p:pic>
      <p:pic>
        <p:nvPicPr>
          <p:cNvPr id="6" name="Picture 6" descr="Soubor:Brno - Cathedral of Saints Peter and Paul III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034" y="4000504"/>
            <a:ext cx="3929090" cy="254408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71472" y="2071678"/>
            <a:ext cx="45005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Brněnské pověsti</a:t>
            </a:r>
            <a:endParaRPr lang="cs-CZ" sz="4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8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800" decel="100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500" tmFilter="0,0; .5, 0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2" dur="1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5" dur="1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Pověst: O Brněnském drakovi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3929058" cy="5286412"/>
          </a:xfrm>
        </p:spPr>
        <p:txBody>
          <a:bodyPr>
            <a:normAutofit fontScale="55000" lnSpcReduction="20000"/>
          </a:bodyPr>
          <a:lstStyle/>
          <a:p>
            <a:r>
              <a:rPr lang="cs-CZ" sz="3400" dirty="0" smtClean="0"/>
              <a:t>Nejznámější legenda se týká tzv. </a:t>
            </a:r>
            <a:r>
              <a:rPr lang="cs-CZ" sz="3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Brněnského draka</a:t>
            </a:r>
            <a:r>
              <a:rPr lang="cs-CZ" sz="3400" dirty="0" smtClean="0"/>
              <a:t>, vycpaného krokodýla, který visí u stropu ve vchodu do Staré radnice. Traduje se, že kdysi v okolí Brna žil v řece zlý drak, který terorizoval široké okolí. Jeden z měšťanů dostal nápad, jak draka zabít. Zařízl ovci, vyvrhl její vnitřnosti a místo nich do ovce nasypal nehašené vápno a opět ji zašil. Ovci poté pohodil k řece, kde drak žil. Drak ovci spatřil a celou ji sežral. Když ze břehu znovu vlezl do vody, nehašené vápno se začalo hasit a draka zevnitř zabilo. Na oslavu pak byl drak pověšen do portálu Staré radnice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7410" name="Picture 2" descr="Soubor:Brněnský drak 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3571876"/>
            <a:ext cx="4567783" cy="3071834"/>
          </a:xfrm>
          <a:prstGeom prst="rect">
            <a:avLst/>
          </a:prstGeom>
          <a:noFill/>
        </p:spPr>
      </p:pic>
      <p:pic>
        <p:nvPicPr>
          <p:cNvPr id="5" name="Picture 4" descr="File:Stara radnice (Brno) 8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86446" y="1214422"/>
            <a:ext cx="1660934" cy="2214578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29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2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5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8" dur="1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Pověst: O zvonění na Petrově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500150"/>
            <a:ext cx="4214842" cy="535785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Od května do srpna 1645 obléhal generál </a:t>
            </a:r>
            <a:r>
              <a:rPr lang="cs-CZ" sz="1800" dirty="0" err="1" smtClean="0"/>
              <a:t>Lennart</a:t>
            </a:r>
            <a:r>
              <a:rPr lang="cs-CZ" sz="1800" dirty="0" smtClean="0"/>
              <a:t> </a:t>
            </a:r>
            <a:r>
              <a:rPr lang="cs-CZ" sz="1800" dirty="0" err="1" smtClean="0"/>
              <a:t>Torstenson</a:t>
            </a:r>
            <a:r>
              <a:rPr lang="cs-CZ" sz="1800" dirty="0" smtClean="0"/>
              <a:t> Brno. Jednoho dne se zařekl, že buď Brno dobude, než začnou v </a:t>
            </a:r>
            <a:r>
              <a:rPr lang="cs-CZ" sz="18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kostele sv. Petra a Pavla na Petrově </a:t>
            </a:r>
            <a:r>
              <a:rPr lang="cs-CZ" sz="1800" dirty="0" smtClean="0"/>
              <a:t>vyzvánět poledne, anebo obléhání zanechá. Když pak na město zaútočil a Brno bylo už takřka dobyto, stařičký zvoník se rozhodl, že dodá sílu obráncům tím, že jim zazvoní na zvon. Když tak učinil, </a:t>
            </a:r>
            <a:r>
              <a:rPr lang="cs-CZ" sz="1800" dirty="0" err="1" smtClean="0"/>
              <a:t>Torstenson</a:t>
            </a:r>
            <a:r>
              <a:rPr lang="cs-CZ" sz="1800" dirty="0" smtClean="0"/>
              <a:t> si myslel, že už je poledne, a od Brna odtáhl, ač bylo teprve 11 hodin. Od těch dob se v tomto kostele zvonilo poledne vždy už v 11 hodin.</a:t>
            </a:r>
            <a:endParaRPr lang="cs-CZ" sz="1800" dirty="0"/>
          </a:p>
        </p:txBody>
      </p:sp>
      <p:pic>
        <p:nvPicPr>
          <p:cNvPr id="2052" name="Picture 4" descr="Soubor:Veduta z obléhání Brna Švédy v roce 164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1285860"/>
            <a:ext cx="3028919" cy="2321011"/>
          </a:xfrm>
          <a:prstGeom prst="rect">
            <a:avLst/>
          </a:prstGeom>
          <a:noFill/>
        </p:spPr>
      </p:pic>
      <p:pic>
        <p:nvPicPr>
          <p:cNvPr id="2050" name="Picture 2" descr="Soubor:Brno - Petrovská katedrál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2066" y="3643314"/>
            <a:ext cx="1730466" cy="307183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000892" y="5214950"/>
            <a:ext cx="16430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Chrám sv. Petra a Pavla na Petrově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rot="10800000">
            <a:off x="6357950" y="5429264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1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4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7" dur="1"/>
                                        <p:tgtEl>
                                          <p:spTgt spid="20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0" dur="1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3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6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P spid="3" grpId="1" build="p"/>
      <p:bldP spid="7" grpId="0"/>
      <p:bldP spid="7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Pověst: O kole na Staré radnici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82808"/>
            <a:ext cx="4429124" cy="4760902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Následující legenda se opět týká Staré radnice. Jedná se o loukoťové kolo, které je na zdi v témže portálu jako drak. Jednou se prý v hospodě v Lednici hosté vsadili s místním </a:t>
            </a:r>
            <a:r>
              <a:rPr lang="cs-CZ" dirty="0" err="1" smtClean="0"/>
              <a:t>kolářem</a:t>
            </a:r>
            <a:r>
              <a:rPr lang="cs-CZ" dirty="0" smtClean="0"/>
              <a:t>, že nedokáže následujícího dne dokutálet z Lednice do Brna loukoťové kolo od vozu, než se zavřou městské brány. Kolář však tvrdil opak a sázku přijal. Následujícího dne se tedy vydal na dlouhou cestu s kolem do Brna. Do města dorazil večer a proběhl s kolem bránu těsně před zavřením. Získal velké uznání a peníze. Na jeho počest bylo kolo pověšeno právě do portálu Staré radnice.</a:t>
            </a:r>
            <a:endParaRPr lang="cs-CZ" dirty="0"/>
          </a:p>
        </p:txBody>
      </p:sp>
      <p:pic>
        <p:nvPicPr>
          <p:cNvPr id="16388" name="Picture 4" descr="Soubor:Brněnské kolo a drak (02) výřez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1142984"/>
            <a:ext cx="3771898" cy="53036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9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2" dur="1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5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P spid="3" grpI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Pověst: O fiálách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82808"/>
            <a:ext cx="4857752" cy="4832340"/>
          </a:xfrm>
        </p:spPr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Pověst vysvětluje, proč je jedna z fiál (věžiček) gotického portálu na Staré radnici křivá. Brněnští radní zadali schopnému staviteli Antonu  </a:t>
            </a:r>
            <a:r>
              <a:rPr lang="cs-CZ" dirty="0" err="1" smtClean="0"/>
              <a:t>Pilgramovi</a:t>
            </a:r>
            <a:r>
              <a:rPr lang="cs-CZ" dirty="0" smtClean="0"/>
              <a:t>, aby vybudoval reprezentativní portál k radnici. Dohodli se s ním i na odměně a </a:t>
            </a:r>
            <a:r>
              <a:rPr lang="cs-CZ" dirty="0" err="1" smtClean="0"/>
              <a:t>Pilgram</a:t>
            </a:r>
            <a:r>
              <a:rPr lang="cs-CZ" dirty="0" smtClean="0"/>
              <a:t> začal stavět. Když však byl portál již téměř hotov, radní se při myšlence, že budou muset platit sjednanou sumu, začali ošívat a vymlouvat. Po dobrém to s radními nešlo, a tak se </a:t>
            </a:r>
            <a:r>
              <a:rPr lang="cs-CZ" dirty="0" err="1" smtClean="0"/>
              <a:t>Pilgram</a:t>
            </a:r>
            <a:r>
              <a:rPr lang="cs-CZ" dirty="0" smtClean="0"/>
              <a:t> rozhodl za jejich drzost se pomstít po svém a poslední věžičku na portálu pokřivil, aby ukázal, jak křivé je jednání brněnských radních. Než se nadáli, byl </a:t>
            </a:r>
            <a:r>
              <a:rPr lang="cs-CZ" dirty="0" err="1" smtClean="0"/>
              <a:t>Pilgram</a:t>
            </a:r>
            <a:r>
              <a:rPr lang="cs-CZ" dirty="0" smtClean="0"/>
              <a:t> pryč a již nebyl nikdo, kdo by věžičku napravil.</a:t>
            </a:r>
            <a:endParaRPr lang="cs-CZ" dirty="0"/>
          </a:p>
        </p:txBody>
      </p:sp>
      <p:pic>
        <p:nvPicPr>
          <p:cNvPr id="4" name="Picture 2" descr="Soubor:Portal Brünner Rathau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1785926"/>
            <a:ext cx="3696899" cy="49291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9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2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5" dur="1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P spid="3" grpI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hlinkClick r:id="rId2"/>
              </a:rPr>
              <a:t>http://cs.wikipedia.org/wiki/Soubor:Brno_-_Petrovsk%C3%A1_katedr%C3%A1la.jpg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http://cs.wikipedia.org/wiki/Soubor:Brn%C4%9Bnsk%C3%BD_drak_3.jpg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http://cs.wikipedia.org/wiki/Brn%C4%9Bnsk%C3%A9_pov%C4%9Bsti#O_zvon.C4.9Bn.C3.AD_na_Petrov.C4.9B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http://cs.wikipedia.org/wiki/Soubor:Portal_Br%C3%BCnner_Rathaus.JPG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http://cs.wikipedia.org/wiki/Soubor:Brn%C4%9Bnsk%C3%A9_kolo_a_drak_(02)_v%C3%BD%C5%99ez.jpg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http://cs.wikipedia.org/wiki/Soubor:Brno_-_panorama_I.jpg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http://commons.wikimedia.org/wiki/File:Stara_radnice_(Brno)_8.JPG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http://cs.wikipedia.org/wiki/Soubor:Veduta_z_obl%C3%A9h%C3%A1n%C3%AD_Brna_%C5%A0v%C3%A9dy_v_roce_1645.jpg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http://cs.wikipedia.org/wiki/Soubor:Brno_-_Cathedral_of_Saints_Peter_and_Paul_III.jpg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811890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Vytvořeno jako DUM do předmětu vlastivěda 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na ZŠ Mladá Boleslav 17. listopadu 1325 pro čtvrtý a pátý ročník základní školy.</a:t>
            </a:r>
          </a:p>
          <a:p>
            <a:pPr algn="ctr"/>
            <a:endParaRPr lang="cs-CZ" sz="3200" dirty="0" smtClean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slouží jako doplněk učiva o městech v rámci tématu Česká republika.</a:t>
            </a:r>
          </a:p>
          <a:p>
            <a:pPr algn="ctr"/>
            <a:endParaRPr lang="cs-CZ" sz="3200" dirty="0" smtClean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3200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dataprojektoru</a:t>
            </a: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nebo na monitorech žáků.</a:t>
            </a:r>
          </a:p>
          <a:p>
            <a:pPr algn="ctr"/>
            <a:endParaRPr lang="cs-CZ" sz="3200" dirty="0" smtClean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byl vytvořen a pilotován v 1. pololetí školního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roku 2011/2012.</a:t>
            </a:r>
          </a:p>
          <a:p>
            <a:endParaRPr lang="cs-CZ" dirty="0"/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14</TotalTime>
  <Words>207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Česká republika - Brněnské pověsti</vt:lpstr>
      <vt:lpstr>Prezentace aplikace PowerPoint</vt:lpstr>
      <vt:lpstr>Pověst: O Brněnském drakovi</vt:lpstr>
      <vt:lpstr>Pověst: O zvonění na Petrově</vt:lpstr>
      <vt:lpstr>Pověst: O kole na Staré radnici</vt:lpstr>
      <vt:lpstr>Pověst: O fiálách</vt:lpstr>
      <vt:lpstr>zdroje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 - Brněnské pověsti</dc:title>
  <dc:creator>user</dc:creator>
  <cp:lastModifiedBy>kerdova</cp:lastModifiedBy>
  <cp:revision>5</cp:revision>
  <dcterms:created xsi:type="dcterms:W3CDTF">2012-01-08T20:53:55Z</dcterms:created>
  <dcterms:modified xsi:type="dcterms:W3CDTF">2012-03-21T13:28:33Z</dcterms:modified>
</cp:coreProperties>
</file>