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5" r:id="rId3"/>
    <p:sldId id="257" r:id="rId4"/>
    <p:sldId id="258" r:id="rId5"/>
    <p:sldId id="259" r:id="rId6"/>
    <p:sldId id="261" r:id="rId7"/>
    <p:sldId id="266" r:id="rId8"/>
    <p:sldId id="262" r:id="rId9"/>
    <p:sldId id="263" r:id="rId10"/>
    <p:sldId id="267" r:id="rId11"/>
    <p:sldId id="268" r:id="rId12"/>
    <p:sldId id="260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24117039-5CC6-4A3F-A706-C795BE68F48E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45BC2D61-FBB0-4ED3-8B43-F0C1EC5D3B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17039-5CC6-4A3F-A706-C795BE68F48E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C2D61-FBB0-4ED3-8B43-F0C1EC5D3B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17039-5CC6-4A3F-A706-C795BE68F48E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C2D61-FBB0-4ED3-8B43-F0C1EC5D3B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17039-5CC6-4A3F-A706-C795BE68F48E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C2D61-FBB0-4ED3-8B43-F0C1EC5D3B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17039-5CC6-4A3F-A706-C795BE68F48E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C2D61-FBB0-4ED3-8B43-F0C1EC5D3B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17039-5CC6-4A3F-A706-C795BE68F48E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C2D61-FBB0-4ED3-8B43-F0C1EC5D3B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17039-5CC6-4A3F-A706-C795BE68F48E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C2D61-FBB0-4ED3-8B43-F0C1EC5D3B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17039-5CC6-4A3F-A706-C795BE68F48E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C2D61-FBB0-4ED3-8B43-F0C1EC5D3B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17039-5CC6-4A3F-A706-C795BE68F48E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C2D61-FBB0-4ED3-8B43-F0C1EC5D3B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17039-5CC6-4A3F-A706-C795BE68F48E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C2D61-FBB0-4ED3-8B43-F0C1EC5D3B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17039-5CC6-4A3F-A706-C795BE68F48E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BC2D61-FBB0-4ED3-8B43-F0C1EC5D3B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24117039-5CC6-4A3F-A706-C795BE68F48E}" type="datetimeFigureOut">
              <a:rPr lang="cs-CZ" smtClean="0"/>
              <a:pPr/>
              <a:t>20.1.2012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45BC2D61-FBB0-4ED3-8B43-F0C1EC5D3B3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5.png"/><Relationship Id="rId2" Type="http://schemas.openxmlformats.org/officeDocument/2006/relationships/hyperlink" Target="//upload.wikimedia.org/wikipedia/commons/a/a7/Pardubice_Pernstynske_namesti_jv_stran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0/0e/Pardubice_CoA_CZ.svg" TargetMode="External"/><Relationship Id="rId5" Type="http://schemas.openxmlformats.org/officeDocument/2006/relationships/image" Target="../media/image4.png"/><Relationship Id="rId4" Type="http://schemas.openxmlformats.org/officeDocument/2006/relationships/hyperlink" Target="//upload.wikimedia.org/wikipedia/commons/0/08/Location_of_Czech_city_Pardubice.png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8.jpeg"/><Relationship Id="rId2" Type="http://schemas.openxmlformats.org/officeDocument/2006/relationships/hyperlink" Target="//upload.wikimedia.org/wikipedia/commons/f/f3/Gingerbread_hous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a/a1/Pardubice_CZ_main_square.JPG" TargetMode="External"/><Relationship Id="rId5" Type="http://schemas.openxmlformats.org/officeDocument/2006/relationships/image" Target="../media/image7.jpeg"/><Relationship Id="rId4" Type="http://schemas.openxmlformats.org/officeDocument/2006/relationships/hyperlink" Target="//upload.wikimedia.org/wikipedia/commons/b/b0/Pardubice,_M%C3%ADru_ave.jp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5/53/Paramo_Pardubice_1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7" Type="http://schemas.openxmlformats.org/officeDocument/2006/relationships/image" Target="../media/image12.jpeg"/><Relationship Id="rId2" Type="http://schemas.openxmlformats.org/officeDocument/2006/relationships/hyperlink" Target="//upload.wikimedia.org/wikipedia/commons/9/90/Vzlet_Ka%C5%A1parova_letadla_v_Pardubic%C3%ADch.gi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6/6b/Bratranci_Veverkov%C3%A9,_souso%C5%A1%C3%AD_Pardubice3.JPG" TargetMode="External"/><Relationship Id="rId5" Type="http://schemas.openxmlformats.org/officeDocument/2006/relationships/image" Target="../media/image11.jpeg"/><Relationship Id="rId4" Type="http://schemas.openxmlformats.org/officeDocument/2006/relationships/hyperlink" Target="//upload.wikimedia.org/wikipedia/commons/1/13/Ruchadlo_bratranc%C5%AF_Veverkov%C3%BDch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image" Target="../media/image15.jpeg"/><Relationship Id="rId2" Type="http://schemas.openxmlformats.org/officeDocument/2006/relationships/hyperlink" Target="//upload.wikimedia.org/wikipedia/commons/e/e0/Pardubice_zamek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5/57/Pardub_zam_od_SV_DSC01168.JPG" TargetMode="External"/><Relationship Id="rId5" Type="http://schemas.openxmlformats.org/officeDocument/2006/relationships/image" Target="../media/image14.jpeg"/><Relationship Id="rId4" Type="http://schemas.openxmlformats.org/officeDocument/2006/relationships/hyperlink" Target="//upload.wikimedia.org/wikipedia/commons/e/ea/Pardubice_Castle,_Czech_Republic.jpg" TargetMode="Externa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4/42/Pardubice_Zelena_brana,_pohled_na_Pernstynske_namesti.jpg" TargetMode="External"/><Relationship Id="rId3" Type="http://schemas.openxmlformats.org/officeDocument/2006/relationships/image" Target="../media/image16.jpeg"/><Relationship Id="rId7" Type="http://schemas.openxmlformats.org/officeDocument/2006/relationships/image" Target="../media/image18.jpeg"/><Relationship Id="rId2" Type="http://schemas.openxmlformats.org/officeDocument/2006/relationships/hyperlink" Target="//upload.wikimedia.org/wikipedia/commons/7/76/City_hall_and_plague_pillar,_Pardubice,_Czech_Republic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6/62/Pardubice_-_socha%C5%99sk%C3%A1_v%C3%BDzdoba_Morov%C3%A9ho_sloupu_na_Pern%C5%A1t%C3%BDnsk%C3%A9m_n%C3%A1m%C4%9Bst%C3%AD3.jpg" TargetMode="External"/><Relationship Id="rId11" Type="http://schemas.openxmlformats.org/officeDocument/2006/relationships/image" Target="../media/image20.jpeg"/><Relationship Id="rId5" Type="http://schemas.openxmlformats.org/officeDocument/2006/relationships/image" Target="../media/image17.jpeg"/><Relationship Id="rId10" Type="http://schemas.openxmlformats.org/officeDocument/2006/relationships/hyperlink" Target="//upload.wikimedia.org/wikipedia/commons/3/37/Pernstejn_Square_with_Green_Gate,_Pardubice,_Czech_Republic.jpg" TargetMode="External"/><Relationship Id="rId4" Type="http://schemas.openxmlformats.org/officeDocument/2006/relationships/hyperlink" Target="//upload.wikimedia.org/wikipedia/commons/3/3e/Pardubice_-_Pern%C5%A1t%C3%BDnsk%C3%A9_n%C3%A1m%C4%9Bst%C3%AD_a_Zelen%C3%A1_V%C4%9B%C5%BE.jpg" TargetMode="External"/><Relationship Id="rId9" Type="http://schemas.openxmlformats.org/officeDocument/2006/relationships/image" Target="../media/image19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2/20/Jonah_house,_Pardubice,_Czech_Republic.jpg" TargetMode="External"/><Relationship Id="rId3" Type="http://schemas.openxmlformats.org/officeDocument/2006/relationships/image" Target="../media/image21.jpeg"/><Relationship Id="rId7" Type="http://schemas.openxmlformats.org/officeDocument/2006/relationships/image" Target="../media/image23.jpeg"/><Relationship Id="rId2" Type="http://schemas.openxmlformats.org/officeDocument/2006/relationships/hyperlink" Target="//upload.wikimedia.org/wikipedia/commons/e/e3/Pardubice_CZ_Zelena_bran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4/4d/Theater,_Pardubice,_Czech_Republic.jpg" TargetMode="External"/><Relationship Id="rId5" Type="http://schemas.openxmlformats.org/officeDocument/2006/relationships/image" Target="../media/image22.jpeg"/><Relationship Id="rId4" Type="http://schemas.openxmlformats.org/officeDocument/2006/relationships/hyperlink" Target="//upload.wikimedia.org/wikipedia/commons/2/28/Zelena_brana_Pardubice.jpg" TargetMode="External"/><Relationship Id="rId9" Type="http://schemas.openxmlformats.org/officeDocument/2006/relationships/image" Target="../media/image24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4/40/Pardubice_vstup_do_Bartolom%C4%9Bjsk%C3%A9.JPG" TargetMode="External"/><Relationship Id="rId3" Type="http://schemas.openxmlformats.org/officeDocument/2006/relationships/image" Target="../media/image25.jpeg"/><Relationship Id="rId7" Type="http://schemas.openxmlformats.org/officeDocument/2006/relationships/image" Target="../media/image27.jpeg"/><Relationship Id="rId2" Type="http://schemas.openxmlformats.org/officeDocument/2006/relationships/hyperlink" Target="//upload.wikimedia.org/wikipedia/commons/5/50/Kostel_sv._Bartolom%C4%9Bj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7/70/Kostel_svat%C3%A9ho_Jana_K%C5%99titele_06.JPG" TargetMode="External"/><Relationship Id="rId5" Type="http://schemas.openxmlformats.org/officeDocument/2006/relationships/image" Target="../media/image26.jpeg"/><Relationship Id="rId4" Type="http://schemas.openxmlformats.org/officeDocument/2006/relationships/hyperlink" Target="//upload.wikimedia.org/wikipedia/commons/a/a0/Annunciation_Church,_Pardubice,_Czech_Republic.jpg" TargetMode="External"/><Relationship Id="rId9" Type="http://schemas.openxmlformats.org/officeDocument/2006/relationships/image" Target="../media/image2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hyperlink" Target="//upload.wikimedia.org/wikipedia/commons/8/83/Pardubice,_Golden_helmet_stadium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0.jpeg"/><Relationship Id="rId4" Type="http://schemas.openxmlformats.org/officeDocument/2006/relationships/hyperlink" Target="//upload.wikimedia.org/wikipedia/commons/d/d1/Antonin_Kasper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Pardub_zam_od_SV_DSC01168.JPG" TargetMode="External"/><Relationship Id="rId13" Type="http://schemas.openxmlformats.org/officeDocument/2006/relationships/hyperlink" Target="http://cs.wikipedia.org/wiki/Soubor:Annunciation_Church,_Pardubice,_Czech_Republic.jpg" TargetMode="External"/><Relationship Id="rId18" Type="http://schemas.openxmlformats.org/officeDocument/2006/relationships/hyperlink" Target="http://commons.wikimedia.org/wiki/File:City_hall_and_plague_pillar,_Pardubice,_Czech_Republic.jpg" TargetMode="External"/><Relationship Id="rId26" Type="http://schemas.openxmlformats.org/officeDocument/2006/relationships/hyperlink" Target="http://cs.wikipedia.org/wiki/Soubor:Ruchadlo_bratranc%C5%AF_Veverkov%C3%BDch.jpg" TargetMode="External"/><Relationship Id="rId3" Type="http://schemas.openxmlformats.org/officeDocument/2006/relationships/hyperlink" Target="http://cs.wikipedia.org/wiki/Soubor:Pardubice,_M%C3%ADru_ave.jpg" TargetMode="External"/><Relationship Id="rId21" Type="http://schemas.openxmlformats.org/officeDocument/2006/relationships/hyperlink" Target="http://commons.wikimedia.org/wiki/File:Pardubice_-_socha%C5%99sk%C3%A1_v%C3%BDzdoba_Morov%C3%A9ho_sloupu_na_Pern%C5%A1t%C3%BDnsk%C3%A9m_n%C3%A1m%C4%9Bst%C3%AD3.jpg" TargetMode="External"/><Relationship Id="rId7" Type="http://schemas.openxmlformats.org/officeDocument/2006/relationships/hyperlink" Target="http://cs.wikipedia.org/wiki/Soubor:Pardubice_Castle,_Czech_Republic.jpg" TargetMode="External"/><Relationship Id="rId12" Type="http://schemas.openxmlformats.org/officeDocument/2006/relationships/hyperlink" Target="http://cs.wikipedia.org/wiki/Soubor:Kostel_sv._Bartolom%C4%9Bje.jpg" TargetMode="External"/><Relationship Id="rId17" Type="http://schemas.openxmlformats.org/officeDocument/2006/relationships/hyperlink" Target="http://commons.wikimedia.org/wiki/File:Pernstejn_Square_with_Green_Gate,_Pardubice,_Czech_Republic.jpg" TargetMode="External"/><Relationship Id="rId25" Type="http://schemas.openxmlformats.org/officeDocument/2006/relationships/hyperlink" Target="http://commons.wikimedia.org/wiki/File:Pardubice_CZ_main_square.JPG" TargetMode="External"/><Relationship Id="rId2" Type="http://schemas.openxmlformats.org/officeDocument/2006/relationships/hyperlink" Target="http://cs.wikipedia.org/wiki/Soubor:Gingerbread_house.jpg" TargetMode="External"/><Relationship Id="rId16" Type="http://schemas.openxmlformats.org/officeDocument/2006/relationships/hyperlink" Target="http://commons.wikimedia.org/wiki/File:Theater,_Pardubice,_Czech_Republic.jpg" TargetMode="External"/><Relationship Id="rId20" Type="http://schemas.openxmlformats.org/officeDocument/2006/relationships/hyperlink" Target="http://commons.wikimedia.org/wiki/File:Pardubice_-_Pern%C5%A1t%C3%BDnsk%C3%A9_n%C3%A1m%C4%9Bst%C3%AD_a_Zelen%C3%A1_V%C4%9B%C5%BE.jpg" TargetMode="External"/><Relationship Id="rId29" Type="http://schemas.openxmlformats.org/officeDocument/2006/relationships/hyperlink" Target="http://cs.wikipedia.org/wiki/Soubor:Antonin_Kasper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Pardubice_zamek.png" TargetMode="External"/><Relationship Id="rId11" Type="http://schemas.openxmlformats.org/officeDocument/2006/relationships/hyperlink" Target="http://cs.wikipedia.org/wiki/Soubor:Zelena_brana_Pardubice.jpg" TargetMode="External"/><Relationship Id="rId24" Type="http://schemas.openxmlformats.org/officeDocument/2006/relationships/hyperlink" Target="http://commons.wikimedia.org/wiki/File:Jonah_house,_Pardubice,_Czech_Republic.jpg" TargetMode="External"/><Relationship Id="rId5" Type="http://schemas.openxmlformats.org/officeDocument/2006/relationships/hyperlink" Target="http://cs.wikipedia.org/wiki/Soubor:Vzlet_Ka%C5%A1parova_letadla_v_Pardubic%C3%ADch.gif" TargetMode="External"/><Relationship Id="rId15" Type="http://schemas.openxmlformats.org/officeDocument/2006/relationships/hyperlink" Target="http://cs.wikipedia.org/wiki/Soubor:Pardubice_vstup_do_Bartolom%C4%9Bjsk%C3%A9.JPG" TargetMode="External"/><Relationship Id="rId23" Type="http://schemas.openxmlformats.org/officeDocument/2006/relationships/hyperlink" Target="http://commons.wikimedia.org/wiki/File:Pardubice_CoA_CZ.svg" TargetMode="External"/><Relationship Id="rId28" Type="http://schemas.openxmlformats.org/officeDocument/2006/relationships/hyperlink" Target="http://cs.wikipedia.org/wiki/Soubor:Pardubice,_Golden_helmet_stadium.jpg" TargetMode="External"/><Relationship Id="rId10" Type="http://schemas.openxmlformats.org/officeDocument/2006/relationships/hyperlink" Target="http://cs.wikipedia.org/wiki/Soubor:Pardubice_CZ_Zelena_brana.JPG" TargetMode="External"/><Relationship Id="rId19" Type="http://schemas.openxmlformats.org/officeDocument/2006/relationships/hyperlink" Target="http://commons.wikimedia.org/wiki/File:Pardubice_Pernstynske_namesti_jv_strana.jpg" TargetMode="External"/><Relationship Id="rId31" Type="http://schemas.openxmlformats.org/officeDocument/2006/relationships/hyperlink" Target="http://cs.wikipedia.org/wiki/Pardubice" TargetMode="External"/><Relationship Id="rId4" Type="http://schemas.openxmlformats.org/officeDocument/2006/relationships/hyperlink" Target="http://cs.wikipedia.org/wiki/Soubor:Paramo_Pardubice_1.JPG" TargetMode="External"/><Relationship Id="rId9" Type="http://schemas.openxmlformats.org/officeDocument/2006/relationships/hyperlink" Target="http://cs.wikipedia.org/wiki/Soubor:Pardubice_Zelena_brana,_pohled_na_Pernstynske_namesti.jpg" TargetMode="External"/><Relationship Id="rId14" Type="http://schemas.openxmlformats.org/officeDocument/2006/relationships/hyperlink" Target="http://cs.wikipedia.org/wiki/Soubor:Kostel_svat%C3%A9ho_Jana_K%C5%99titele_06.JPG" TargetMode="External"/><Relationship Id="rId22" Type="http://schemas.openxmlformats.org/officeDocument/2006/relationships/hyperlink" Target="http://commons.wikimedia.org/wiki/File:Location_of_Czech_city_Pardubice.png" TargetMode="External"/><Relationship Id="rId27" Type="http://schemas.openxmlformats.org/officeDocument/2006/relationships/hyperlink" Target="http://cs.wikipedia.org/wiki/Soubor:Bratranci_Veverkov%C3%A9,_souso%C5%A1%C3%AD_Pardubice3.JPG" TargetMode="External"/><Relationship Id="rId30" Type="http://schemas.openxmlformats.org/officeDocument/2006/relationships/hyperlink" Target="http://www.vpcp.cz/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Česká republika - Pardubice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295019" cy="1260629"/>
          </a:xfrm>
        </p:spPr>
        <p:txBody>
          <a:bodyPr/>
          <a:lstStyle/>
          <a:p>
            <a:r>
              <a:rPr lang="cs-CZ" b="1" dirty="0" smtClean="0"/>
              <a:t>Autor projektu: </a:t>
            </a:r>
          </a:p>
          <a:p>
            <a:r>
              <a:rPr lang="cs-CZ" b="1" dirty="0" smtClean="0"/>
              <a:t>Mgr. Michaela </a:t>
            </a:r>
            <a:r>
              <a:rPr lang="cs-CZ" b="1" dirty="0" err="1" smtClean="0"/>
              <a:t>Kerdová</a:t>
            </a:r>
            <a:endParaRPr lang="cs-CZ" b="1" dirty="0"/>
          </a:p>
        </p:txBody>
      </p:sp>
      <p:pic>
        <p:nvPicPr>
          <p:cNvPr id="4" name="Picture 2" descr="C:\Users\student\AppData\Local\Microsoft\Windows\Temporary Internet Files\Content.IE5\KZ6RFGHV\opvk_hor_zakladni_logolink_bar_cz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1604" y="5500702"/>
            <a:ext cx="5918266" cy="1144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05054" y="4572008"/>
            <a:ext cx="368241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b="1" smtClean="0">
                <a:solidFill>
                  <a:schemeClr val="tx1">
                    <a:lumMod val="65000"/>
                    <a:lumOff val="35000"/>
                  </a:schemeClr>
                </a:solidFill>
                <a:cs typeface="Arial" pitchFamily="34" charset="0"/>
              </a:rPr>
              <a:t>VY_32_INOVACE_30_Pardubice</a:t>
            </a:r>
            <a:endParaRPr lang="cs-CZ" b="1" dirty="0" smtClean="0">
              <a:solidFill>
                <a:schemeClr val="tx1">
                  <a:lumMod val="65000"/>
                  <a:lumOff val="35000"/>
                </a:schemeClr>
              </a:solidFill>
              <a:cs typeface="Arial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620688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dirty="0"/>
              <a:t>Vytvořeno v rámci projektu „EU peníze školám“.</a:t>
            </a:r>
          </a:p>
          <a:p>
            <a:pPr algn="ctr"/>
            <a:r>
              <a:rPr lang="cs-CZ" dirty="0"/>
              <a:t>OP VK oblast podpory 1.4 s názvem Zlepšení podmínek pro vzdělávání na základních školách.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8054594"/>
      </p:ext>
    </p:extLst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File:Pardubice Pernstynske namesti jv stran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5786" y="785794"/>
            <a:ext cx="7620000" cy="1657351"/>
          </a:xfrm>
          <a:prstGeom prst="rect">
            <a:avLst/>
          </a:prstGeom>
          <a:noFill/>
        </p:spPr>
      </p:pic>
      <p:pic>
        <p:nvPicPr>
          <p:cNvPr id="22532" name="Picture 4" descr="File:Location of Czech city Pardubice.pn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57224" y="3357562"/>
            <a:ext cx="3779546" cy="2214578"/>
          </a:xfrm>
          <a:prstGeom prst="rect">
            <a:avLst/>
          </a:prstGeom>
          <a:noFill/>
        </p:spPr>
      </p:pic>
      <p:pic>
        <p:nvPicPr>
          <p:cNvPr id="22534" name="Picture 6" descr="File:Pardubice CoA CZ.sv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643570" y="4214818"/>
            <a:ext cx="2232396" cy="214310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857620" y="2786058"/>
            <a:ext cx="450059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Pardubice</a:t>
            </a:r>
            <a:endParaRPr lang="cs-CZ" sz="6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6" dur="8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7" dur="80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80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400"/>
                            </p:stCondLst>
                            <p:childTnLst>
                              <p:par>
                                <p:cTn id="20" presetID="50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25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25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25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400"/>
                            </p:stCondLst>
                            <p:childTnLst>
                              <p:par>
                                <p:cTn id="26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25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25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25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25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4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35" dur="1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38" dur="1"/>
                                        <p:tgtEl>
                                          <p:spTgt spid="2253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1" dur="1"/>
                                        <p:tgtEl>
                                          <p:spTgt spid="2253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anim to="" calcmode="lin" valueType="num">
                                      <p:cBhvr>
                                        <p:cTn id="44" dur="1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7" grpId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785794"/>
            <a:ext cx="7024744" cy="928694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Pardubice</a:t>
            </a:r>
            <a:endParaRPr lang="cs-CZ" sz="5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857364"/>
            <a:ext cx="6777317" cy="3975265"/>
          </a:xfrm>
        </p:spPr>
        <p:txBody>
          <a:bodyPr/>
          <a:lstStyle/>
          <a:p>
            <a:r>
              <a:rPr lang="cs-CZ" sz="2000" dirty="0" smtClean="0"/>
              <a:t>Leží na soutoku Labe a Chrudimky.</a:t>
            </a:r>
          </a:p>
          <a:p>
            <a:r>
              <a:rPr lang="cs-CZ" sz="2000" dirty="0" smtClean="0"/>
              <a:t>Město perníku.</a:t>
            </a:r>
          </a:p>
          <a:p>
            <a:r>
              <a:rPr lang="cs-CZ" sz="2000" dirty="0" smtClean="0"/>
              <a:t>Rozkládá se v Polabské nížině.</a:t>
            </a:r>
          </a:p>
          <a:p>
            <a:endParaRPr lang="cs-CZ" dirty="0"/>
          </a:p>
        </p:txBody>
      </p:sp>
      <p:pic>
        <p:nvPicPr>
          <p:cNvPr id="1026" name="Picture 2" descr="Soubor:Gingerbread hous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7224" y="3286124"/>
            <a:ext cx="3173589" cy="2857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oubor:Pardubice, Míru ave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5007" y="285728"/>
            <a:ext cx="3195031" cy="2714644"/>
          </a:xfrm>
          <a:prstGeom prst="heart">
            <a:avLst/>
          </a:prstGeom>
          <a:noFill/>
          <a:ln w="57150">
            <a:solidFill>
              <a:schemeClr val="accent1">
                <a:lumMod val="60000"/>
                <a:lumOff val="4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File:Pardubice CZ main square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572000" y="3286124"/>
            <a:ext cx="3810027" cy="285752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152023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4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5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0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31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3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53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54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5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5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9" presetClass="exit" presetSubtype="0" accel="10000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60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49" presetClass="exit" presetSubtype="0" ac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49" presetClass="exit" presetSubtype="0" ac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49" presetClass="exit" presetSubtype="0" ac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49" presetClass="exit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4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49" presetClass="exit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0" dur="5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3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49" presetClass="exit" presetSubtype="0" ac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6" dur="500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9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642918"/>
            <a:ext cx="7024744" cy="1143008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Pardubice</a:t>
            </a:r>
            <a:endParaRPr lang="cs-CZ" sz="5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3" y="2000240"/>
            <a:ext cx="3384492" cy="3832389"/>
          </a:xfrm>
        </p:spPr>
        <p:txBody>
          <a:bodyPr/>
          <a:lstStyle/>
          <a:p>
            <a:r>
              <a:rPr lang="cs-CZ" dirty="0" smtClean="0"/>
              <a:t>Pardubice jsou městem s tradicí chemické výroby.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V chemických závodech v Pardubicích byla vyvinuta plastická trhavina Semtex.</a:t>
            </a:r>
            <a:endParaRPr lang="cs-CZ" dirty="0"/>
          </a:p>
        </p:txBody>
      </p:sp>
      <p:pic>
        <p:nvPicPr>
          <p:cNvPr id="2050" name="Picture 2" descr="Soubor:Paramo Pardubice 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6248" y="2357430"/>
            <a:ext cx="4128458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3935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8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9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7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7" presetClass="exit" presetSubtype="1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7" presetClass="exit" presetSubtype="1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7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5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620688"/>
            <a:ext cx="7024744" cy="1008112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Něco z historie</a:t>
            </a:r>
            <a:endParaRPr lang="cs-CZ" sz="5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57224" y="1857364"/>
            <a:ext cx="3210721" cy="4536503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Nedaleko Pardubic žili bratranci Veverkové, kteří vynalezli ruchadlo (pluh).</a:t>
            </a:r>
          </a:p>
          <a:p>
            <a:endParaRPr lang="cs-CZ" dirty="0" smtClean="0"/>
          </a:p>
          <a:p>
            <a:r>
              <a:rPr lang="cs-CZ" dirty="0" smtClean="0"/>
              <a:t>Pardubice se staly kolébkou českého letectví – roku 1910 uskutečnil inženýr Jan Kašpar první dálkový let z Pardubic do Prahy.</a:t>
            </a:r>
            <a:endParaRPr lang="cs-CZ" dirty="0"/>
          </a:p>
        </p:txBody>
      </p:sp>
      <p:pic>
        <p:nvPicPr>
          <p:cNvPr id="3074" name="Picture 2" descr="Soubor:Vzlet Kašparova letadla v Pardubicích.gif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3372" y="3857628"/>
            <a:ext cx="4303078" cy="2194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Soubor:Ruchadlo bratranců Veverkových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143372" y="1571612"/>
            <a:ext cx="2952285" cy="1928826"/>
          </a:xfrm>
          <a:prstGeom prst="rect">
            <a:avLst/>
          </a:prstGeom>
          <a:noFill/>
        </p:spPr>
      </p:pic>
      <p:pic>
        <p:nvPicPr>
          <p:cNvPr id="3076" name="Picture 4" descr="Soubor:Bratranci Veverkové, sousoší Pardubice3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215206" y="785794"/>
            <a:ext cx="1393041" cy="185738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2527269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350"/>
                            </p:stCondLst>
                            <p:childTnLst>
                              <p:par>
                                <p:cTn id="20" presetID="3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350"/>
                            </p:stCondLst>
                            <p:childTnLst>
                              <p:par>
                                <p:cTn id="27" presetID="3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6250"/>
                            </p:stCondLst>
                            <p:childTnLst>
                              <p:par>
                                <p:cTn id="42" presetID="3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5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55" presetClass="exit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55" presetClass="exit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5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8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5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5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6" dur="1000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857232"/>
            <a:ext cx="7024744" cy="928694"/>
          </a:xfrm>
        </p:spPr>
        <p:txBody>
          <a:bodyPr>
            <a:normAutofit/>
          </a:bodyPr>
          <a:lstStyle/>
          <a:p>
            <a:r>
              <a:rPr lang="cs-CZ" sz="4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Památky v Pardubicích</a:t>
            </a:r>
            <a:endParaRPr lang="cs-CZ" sz="4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6" name="Picture 2" descr="Soubor:Pardubice zamek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5786" y="2000240"/>
            <a:ext cx="4048100" cy="2762829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071538" y="5072074"/>
            <a:ext cx="264320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Pardubický zámek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8" name="Picture 4" descr="Soubor:Pardubice Castle, Czech Republic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57818" y="4070156"/>
            <a:ext cx="3071834" cy="2221091"/>
          </a:xfrm>
          <a:prstGeom prst="rect">
            <a:avLst/>
          </a:prstGeom>
          <a:noFill/>
        </p:spPr>
      </p:pic>
      <p:pic>
        <p:nvPicPr>
          <p:cNvPr id="1030" name="Picture 6" descr="Soubor:Pardub zam od SV DSC01168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357818" y="1714488"/>
            <a:ext cx="3047968" cy="223239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4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5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1" dur="8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2" dur="80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80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640"/>
                            </p:stCondLst>
                            <p:childTnLst>
                              <p:par>
                                <p:cTn id="25" presetID="3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640"/>
                            </p:stCondLst>
                            <p:childTnLst>
                              <p:par>
                                <p:cTn id="32" presetID="3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4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35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3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4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checkerboard(across)">
                                      <p:cBhvr>
                                        <p:cTn id="4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0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3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5" grpId="0"/>
      <p:bldP spid="5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714356"/>
            <a:ext cx="7024744" cy="785818"/>
          </a:xfrm>
        </p:spPr>
        <p:txBody>
          <a:bodyPr>
            <a:normAutofit/>
          </a:bodyPr>
          <a:lstStyle/>
          <a:p>
            <a:r>
              <a:rPr lang="cs-CZ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Pernštýnské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náměstí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" name="Picture 10" descr="File:City hall and plague pillar, Pardubice, Czech Republic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29190" y="4214818"/>
            <a:ext cx="3405158" cy="2268687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572132" y="4286256"/>
            <a:ext cx="25003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Budova radnice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3558" name="Picture 6" descr="File:Pardubice - Pernštýnské náměstí a Zelená Věž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57224" y="4190976"/>
            <a:ext cx="3357586" cy="2236992"/>
          </a:xfrm>
          <a:prstGeom prst="rect">
            <a:avLst/>
          </a:prstGeom>
          <a:noFill/>
        </p:spPr>
      </p:pic>
      <p:pic>
        <p:nvPicPr>
          <p:cNvPr id="23560" name="Picture 8" descr="File:Pardubice - sochařská výzdoba Morového sloupu na Pernštýnském náměstí3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786578" y="1285860"/>
            <a:ext cx="1857361" cy="2786042"/>
          </a:xfrm>
          <a:prstGeom prst="rect">
            <a:avLst/>
          </a:prstGeom>
          <a:noFill/>
        </p:spPr>
      </p:pic>
      <p:pic>
        <p:nvPicPr>
          <p:cNvPr id="10" name="Picture 2" descr="Soubor:Pardubice Zelena brana, pohled na Pernstynske namesti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857224" y="1500174"/>
            <a:ext cx="3333773" cy="2500331"/>
          </a:xfrm>
          <a:prstGeom prst="rect">
            <a:avLst/>
          </a:prstGeom>
          <a:noFill/>
        </p:spPr>
      </p:pic>
      <p:pic>
        <p:nvPicPr>
          <p:cNvPr id="23562" name="Picture 10" descr="File:Pernstejn Square with Green Gate, Pardubice, Czech Republic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4286248" y="2000240"/>
            <a:ext cx="2404892" cy="1602260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4357686" y="1643050"/>
            <a:ext cx="23574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Renesanční domy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50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50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35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35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35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3000"/>
                            </p:stCondLst>
                            <p:childTnLst>
                              <p:par>
                                <p:cTn id="24" presetID="50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35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35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35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000"/>
                            </p:stCondLst>
                            <p:childTnLst>
                              <p:par>
                                <p:cTn id="30" presetID="3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2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33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3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0"/>
                            </p:stCondLst>
                            <p:childTnLst>
                              <p:par>
                                <p:cTn id="37" presetID="50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35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35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235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6000"/>
                            </p:stCondLst>
                            <p:childTnLst>
                              <p:par>
                                <p:cTn id="43" presetID="50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7000"/>
                            </p:stCondLst>
                            <p:childTnLst>
                              <p:par>
                                <p:cTn id="49" presetID="3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51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52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5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5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6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26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26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1" presetID="26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9" presetID="26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1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8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9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7" presetID="26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5" presetID="26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35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35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5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5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5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35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356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35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56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5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56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5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56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56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3" presetID="26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5" grpId="0"/>
      <p:bldP spid="5" grpId="1"/>
      <p:bldP spid="12" grpId="0"/>
      <p:bldP spid="12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60" name="Picture 4" descr="Soubor:Pardubice CZ Zelena bran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29256" y="928670"/>
            <a:ext cx="3161102" cy="4214802"/>
          </a:xfrm>
          <a:prstGeom prst="rect">
            <a:avLst/>
          </a:prstGeom>
          <a:noFill/>
        </p:spPr>
      </p:pic>
      <p:pic>
        <p:nvPicPr>
          <p:cNvPr id="19462" name="Picture 6" descr="Soubor:Zelena brana Pardubice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64710" y="3857628"/>
            <a:ext cx="1893107" cy="2524143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5715008" y="5286388"/>
            <a:ext cx="278608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Dominantou Pardubic je  Zelená brána – zbytek městského opevnění.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cxnSp>
        <p:nvCxnSpPr>
          <p:cNvPr id="17" name="Přímá spojovací šipka 16"/>
          <p:cNvCxnSpPr/>
          <p:nvPr/>
        </p:nvCxnSpPr>
        <p:spPr>
          <a:xfrm rot="10800000">
            <a:off x="5000628" y="5572140"/>
            <a:ext cx="785818" cy="1588"/>
          </a:xfrm>
          <a:prstGeom prst="straightConnector1">
            <a:avLst/>
          </a:prstGeom>
          <a:ln w="38100"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rot="5400000" flipH="1" flipV="1">
            <a:off x="6465107" y="4893479"/>
            <a:ext cx="500066" cy="285752"/>
          </a:xfrm>
          <a:prstGeom prst="straightConnector1">
            <a:avLst/>
          </a:prstGeom>
          <a:ln w="38100"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785786" y="714356"/>
            <a:ext cx="442915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Další významné budovy v Pardubicích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2" name="Picture 6" descr="File:Theater, Pardubice, Czech Republic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14348" y="1928802"/>
            <a:ext cx="3262282" cy="2173496"/>
          </a:xfrm>
          <a:prstGeom prst="rect">
            <a:avLst/>
          </a:prstGeom>
          <a:noFill/>
        </p:spPr>
      </p:pic>
      <p:sp>
        <p:nvSpPr>
          <p:cNvPr id="23" name="TextovéPole 22"/>
          <p:cNvSpPr txBox="1"/>
          <p:nvPr/>
        </p:nvSpPr>
        <p:spPr>
          <a:xfrm>
            <a:off x="1285852" y="3643314"/>
            <a:ext cx="22145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Městské divadlo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9468" name="Picture 12" descr="File:Jonah house, Pardubice, Czech Republic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14348" y="4214818"/>
            <a:ext cx="1428760" cy="2143140"/>
          </a:xfrm>
          <a:prstGeom prst="rect">
            <a:avLst/>
          </a:prstGeom>
          <a:noFill/>
        </p:spPr>
      </p:pic>
      <p:sp>
        <p:nvSpPr>
          <p:cNvPr id="25" name="TextovéPole 24"/>
          <p:cNvSpPr txBox="1"/>
          <p:nvPr/>
        </p:nvSpPr>
        <p:spPr>
          <a:xfrm>
            <a:off x="2143108" y="5286388"/>
            <a:ext cx="10001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Dům U Jonáše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cxnSp>
        <p:nvCxnSpPr>
          <p:cNvPr id="28" name="Přímá spojovací šipka 27"/>
          <p:cNvCxnSpPr/>
          <p:nvPr/>
        </p:nvCxnSpPr>
        <p:spPr>
          <a:xfrm rot="10800000">
            <a:off x="2000232" y="5214950"/>
            <a:ext cx="571504" cy="1588"/>
          </a:xfrm>
          <a:prstGeom prst="straightConnector1">
            <a:avLst/>
          </a:prstGeom>
          <a:ln w="38100"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3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2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3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0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94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94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94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000"/>
                            </p:stCondLst>
                            <p:childTnLst>
                              <p:par>
                                <p:cTn id="33" presetID="3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0"/>
                            </p:stCondLst>
                            <p:childTnLst>
                              <p:par>
                                <p:cTn id="40" presetID="3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42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43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4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4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6000"/>
                            </p:stCondLst>
                            <p:childTnLst>
                              <p:par>
                                <p:cTn id="47" presetID="50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7000"/>
                            </p:stCondLst>
                            <p:childTnLst>
                              <p:par>
                                <p:cTn id="53" presetID="3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9000"/>
                            </p:stCondLst>
                            <p:childTnLst>
                              <p:par>
                                <p:cTn id="60" presetID="3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62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63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6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6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10000"/>
                            </p:stCondLst>
                            <p:childTnLst>
                              <p:par>
                                <p:cTn id="67" presetID="50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94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11000"/>
                            </p:stCondLst>
                            <p:childTnLst>
                              <p:par>
                                <p:cTn id="73" presetID="3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7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2" dur="500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7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6" dur="500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7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0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7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4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17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8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17" presetClass="exit" presetSubtype="1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102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17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6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17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0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17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4" dur="500"/>
                                        <p:tgtEl>
                                          <p:spTgt spid="194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/>
                                        <p:tgtEl>
                                          <p:spTgt spid="194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7" presetID="17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8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1" presetID="17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2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8" grpId="1"/>
      <p:bldP spid="21" grpId="0"/>
      <p:bldP spid="21" grpId="1"/>
      <p:bldP spid="23" grpId="0"/>
      <p:bldP spid="23" grpId="1"/>
      <p:bldP spid="25" grpId="0"/>
      <p:bldP spid="25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Soubor:Kostel sv. Bartoloměj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910" y="714356"/>
            <a:ext cx="3143272" cy="235745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857224" y="714356"/>
            <a:ext cx="27146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Kostel sv. Bartoloměje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0484" name="Picture 4" descr="Soubor:Annunciation Church, Pardubice, Czech Republic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86314" y="3929066"/>
            <a:ext cx="3548168" cy="2363968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4857752" y="3357562"/>
            <a:ext cx="350046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Kostel Zvěstování Panny Marie – založen 1. pražským arcibiskupem Arnoštem z Pardubic a jeho bratry.</a:t>
            </a:r>
            <a:endParaRPr lang="cs-CZ" sz="1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0486" name="Picture 6" descr="Soubor:Kostel svatého Jana Křtitele 06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42910" y="3929066"/>
            <a:ext cx="3545488" cy="2362182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1000100" y="3429000"/>
            <a:ext cx="29289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Kostel sv. Jana Křtitele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0488" name="Picture 8" descr="Soubor:Pardubice vstup do Bartolomějské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929190" y="785794"/>
            <a:ext cx="3047968" cy="2285976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3857620" y="1428736"/>
            <a:ext cx="214314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Renesanční Wernerův dům – v 16. stol. zde byla první radnice Pardubic.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cxnSp>
        <p:nvCxnSpPr>
          <p:cNvPr id="13" name="Přímá spojovací šipka 12"/>
          <p:cNvCxnSpPr/>
          <p:nvPr/>
        </p:nvCxnSpPr>
        <p:spPr>
          <a:xfrm>
            <a:off x="5357818" y="2500306"/>
            <a:ext cx="785818" cy="1588"/>
          </a:xfrm>
          <a:prstGeom prst="straightConnector1">
            <a:avLst/>
          </a:prstGeom>
          <a:ln w="38100"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rot="5400000">
            <a:off x="2857488" y="4071942"/>
            <a:ext cx="428628" cy="1588"/>
          </a:xfrm>
          <a:prstGeom prst="straightConnector1">
            <a:avLst/>
          </a:prstGeom>
          <a:ln w="38100"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rot="5400000">
            <a:off x="7250925" y="4250537"/>
            <a:ext cx="785818" cy="1588"/>
          </a:xfrm>
          <a:prstGeom prst="straightConnector1">
            <a:avLst/>
          </a:prstGeom>
          <a:ln w="38100"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1928794" y="6488668"/>
            <a:ext cx="55721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virtualtravel.cz</a:t>
            </a:r>
            <a:r>
              <a:rPr lang="cs-CZ" dirty="0" smtClean="0"/>
              <a:t>/</a:t>
            </a:r>
            <a:r>
              <a:rPr lang="cs-CZ" dirty="0" err="1" smtClean="0"/>
              <a:t>pardubice.html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3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3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4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2" dur="1000"/>
                                        <p:tgtEl>
                                          <p:spTgt spid="204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3000"/>
                            </p:stCondLst>
                            <p:childTnLst>
                              <p:par>
                                <p:cTn id="24" presetID="3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800" decel="100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800" decel="100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800" decel="100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800" decel="100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5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36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3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0"/>
                            </p:stCondLst>
                            <p:childTnLst>
                              <p:par>
                                <p:cTn id="40" presetID="2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04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04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44" dur="1000"/>
                                        <p:tgtEl>
                                          <p:spTgt spid="204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6000"/>
                            </p:stCondLst>
                            <p:childTnLst>
                              <p:par>
                                <p:cTn id="46" presetID="3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800" decel="100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800" decel="100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800" decel="100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800" decel="100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7000"/>
                            </p:stCondLst>
                            <p:childTnLst>
                              <p:par>
                                <p:cTn id="55" presetID="3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5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5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5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6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8000"/>
                            </p:stCondLst>
                            <p:childTnLst>
                              <p:par>
                                <p:cTn id="62" presetID="2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66" dur="1000"/>
                                        <p:tgtEl>
                                          <p:spTgt spid="20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9000"/>
                            </p:stCondLst>
                            <p:childTnLst>
                              <p:par>
                                <p:cTn id="68" presetID="3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800" decel="100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800" decel="100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800" decel="100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800" decel="100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0000"/>
                            </p:stCondLst>
                            <p:childTnLst>
                              <p:par>
                                <p:cTn id="77" presetID="3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0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8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8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4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8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8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9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1000"/>
                            </p:stCondLst>
                            <p:childTnLst>
                              <p:par>
                                <p:cTn id="92" presetID="34" presetClass="emph" presetSubtype="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9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9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9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9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1" dur="5000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0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4" presetID="19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5" dur="5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8" presetID="19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9" dur="5000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0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2" presetID="19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3" dur="5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6" presetID="19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7" dur="5000"/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0"/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0" presetID="19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1" dur="5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4" presetID="19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5" dur="5000"/>
                                        <p:tgtEl>
                                          <p:spTgt spid="204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5000"/>
                                        <p:tgtEl>
                                          <p:spTgt spid="204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04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8" presetID="19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9" dur="5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5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2" presetID="19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3" dur="5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6" presetID="19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7" dur="5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5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0" presetID="19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1" dur="5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5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4" presetID="19" presetClass="exit" presetSubtype="1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145" dur="5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5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7" grpId="0"/>
      <p:bldP spid="7" grpId="1"/>
      <p:bldP spid="9" grpId="0"/>
      <p:bldP spid="9" grpId="1"/>
      <p:bldP spid="11" grpId="0"/>
      <p:bldP spid="11" grpId="1"/>
      <p:bldP spid="14" grpId="0"/>
      <p:bldP spid="14" grpId="1"/>
      <p:bldP spid="14" grpId="2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642918"/>
            <a:ext cx="7024744" cy="1071570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Zlatá přilba</a:t>
            </a:r>
            <a:endParaRPr lang="cs-CZ" sz="4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785926"/>
            <a:ext cx="6777317" cy="3714777"/>
          </a:xfrm>
        </p:spPr>
        <p:txBody>
          <a:bodyPr>
            <a:normAutofit/>
          </a:bodyPr>
          <a:lstStyle/>
          <a:p>
            <a:r>
              <a:rPr lang="cs-CZ" sz="2000" dirty="0" smtClean="0"/>
              <a:t>V Pardubicích se každoročně koná tradiční závod motocyklů na ploché dráze – Zlatá přilba.</a:t>
            </a:r>
          </a:p>
          <a:p>
            <a:r>
              <a:rPr lang="cs-CZ" sz="2000" dirty="0" smtClean="0"/>
              <a:t>Jedná se o nejstarší závod na ploché dráze na světě.</a:t>
            </a:r>
          </a:p>
          <a:p>
            <a:r>
              <a:rPr lang="cs-CZ" sz="2000" dirty="0" smtClean="0"/>
              <a:t>Závody se zde jezdí od roku 1929.</a:t>
            </a:r>
            <a:endParaRPr lang="cs-CZ" sz="2000" dirty="0"/>
          </a:p>
        </p:txBody>
      </p:sp>
      <p:pic>
        <p:nvPicPr>
          <p:cNvPr id="24578" name="Picture 2" descr="Soubor:Pardubice, Golden helmet stadium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14480" y="3786190"/>
            <a:ext cx="3500462" cy="2635229"/>
          </a:xfrm>
          <a:prstGeom prst="rect">
            <a:avLst/>
          </a:prstGeom>
          <a:noFill/>
        </p:spPr>
      </p:pic>
      <p:pic>
        <p:nvPicPr>
          <p:cNvPr id="24580" name="Picture 4" descr="Soubor:Antonin Kasper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72198" y="3357562"/>
            <a:ext cx="2116494" cy="306227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5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6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080"/>
                            </p:stCondLst>
                            <p:childTnLst>
                              <p:par>
                                <p:cTn id="19" presetID="27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1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2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840"/>
                            </p:stCondLst>
                            <p:childTnLst>
                              <p:par>
                                <p:cTn id="25" presetID="27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7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8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4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35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3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"/>
                            </p:stCondLst>
                            <p:childTnLst>
                              <p:par>
                                <p:cTn id="39" presetID="3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41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42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4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4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4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48" dur="1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24" presetClass="exit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anim to="" calcmode="lin" valueType="num">
                                      <p:cBhvr>
                                        <p:cTn id="51" dur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24" presetClass="exit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anim to="" calcmode="lin" valueType="num">
                                      <p:cBhvr>
                                        <p:cTn id="54" dur="1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24" presetClass="exit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anim to="" calcmode="lin" valueType="num">
                                      <p:cBhvr>
                                        <p:cTn id="57" dur="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0" dur="1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3" dur="1"/>
                                        <p:tgtEl>
                                          <p:spTgt spid="2458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785794"/>
            <a:ext cx="7024744" cy="1000132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Velká pardubická</a:t>
            </a:r>
            <a:endParaRPr lang="cs-CZ" sz="5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857364"/>
            <a:ext cx="6777317" cy="3975265"/>
          </a:xfrm>
        </p:spPr>
        <p:txBody>
          <a:bodyPr>
            <a:normAutofit/>
          </a:bodyPr>
          <a:lstStyle/>
          <a:p>
            <a:r>
              <a:rPr lang="cs-CZ" sz="1800" dirty="0" smtClean="0"/>
              <a:t>Světoznámý dostih se koná v Pardubicích od roku1874.</a:t>
            </a:r>
          </a:p>
          <a:p>
            <a:r>
              <a:rPr lang="cs-CZ" sz="1800" dirty="0" smtClean="0"/>
              <a:t>Je považován za nejtěžší dostih na evropském kontinentu.</a:t>
            </a:r>
          </a:p>
          <a:p>
            <a:r>
              <a:rPr lang="cs-CZ" sz="1800" dirty="0" smtClean="0"/>
              <a:t>Nejúspěšnějším účastníkem je žokej Josef Váňa.</a:t>
            </a:r>
            <a:endParaRPr lang="cs-CZ" sz="1800" dirty="0"/>
          </a:p>
        </p:txBody>
      </p:sp>
      <p:pic>
        <p:nvPicPr>
          <p:cNvPr id="25602" name="Picture 2" descr="http://www.vpcp.cz/components/com_gk3_photoslide/thumbs_big/185808header_pict_03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1" y="4786322"/>
            <a:ext cx="4000529" cy="1523993"/>
          </a:xfrm>
          <a:prstGeom prst="rect">
            <a:avLst/>
          </a:prstGeom>
          <a:noFill/>
        </p:spPr>
      </p:pic>
      <p:pic>
        <p:nvPicPr>
          <p:cNvPr id="25604" name="Picture 4" descr="http://www.vpcp.cz/components/com_gk3_photoslide/thumbs_big/212466header_pict_06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3438" y="4786322"/>
            <a:ext cx="3929090" cy="1515853"/>
          </a:xfrm>
          <a:prstGeom prst="rect">
            <a:avLst/>
          </a:prstGeom>
          <a:noFill/>
        </p:spPr>
      </p:pic>
      <p:pic>
        <p:nvPicPr>
          <p:cNvPr id="25606" name="Picture 6" descr="http://www.vpcp.cz/components/com_gk3_photoslide/thumbs_big/753531header_pict_01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3438" y="3214686"/>
            <a:ext cx="3929090" cy="1515853"/>
          </a:xfrm>
          <a:prstGeom prst="rect">
            <a:avLst/>
          </a:prstGeom>
          <a:noFill/>
        </p:spPr>
      </p:pic>
      <p:pic>
        <p:nvPicPr>
          <p:cNvPr id="25608" name="Picture 8" descr="http://www.vpcp.cz/components/com_gk3_photoslide/thumbs_big/580794header_pict_02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1471" y="3198132"/>
            <a:ext cx="4000529" cy="15167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5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6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2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3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9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0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2560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2560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256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256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000"/>
                            </p:stCondLst>
                            <p:childTnLst>
                              <p:par>
                                <p:cTn id="41" presetID="3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256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4000"/>
                            </p:stCondLst>
                            <p:childTnLst>
                              <p:par>
                                <p:cTn id="48" presetID="3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256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2560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256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256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6000"/>
                            </p:stCondLst>
                            <p:childTnLst>
                              <p:par>
                                <p:cTn id="55" presetID="3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256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2560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256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256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6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26" presetClass="exit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down)">
                                      <p:cBhvr>
                                        <p:cTn id="8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26" presetClass="exit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down)">
                                      <p:cBhvr>
                                        <p:cTn id="10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7" presetID="26" presetClass="exit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wipe(down)">
                                      <p:cBhvr>
                                        <p:cTn id="11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5" presetID="26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3" presetID="26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1" presetID="26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3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0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1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9" presetID="26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560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1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56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6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6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6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56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8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560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9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560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60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60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60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60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60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60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1538" y="857232"/>
            <a:ext cx="6777317" cy="5643602"/>
          </a:xfrm>
        </p:spPr>
        <p:txBody>
          <a:bodyPr>
            <a:normAutofit fontScale="92500" lnSpcReduction="20000"/>
          </a:bodyPr>
          <a:lstStyle/>
          <a:p>
            <a:r>
              <a:rPr lang="cs-CZ" sz="1100" dirty="0">
                <a:hlinkClick r:id="rId2"/>
              </a:rPr>
              <a:t>http://</a:t>
            </a:r>
            <a:r>
              <a:rPr lang="cs-CZ" sz="1100" dirty="0" smtClean="0">
                <a:hlinkClick r:id="rId2"/>
              </a:rPr>
              <a:t>cs.wikipedia.org/wiki/Soubor:Gingerbread_house.jpg</a:t>
            </a:r>
            <a:endParaRPr lang="cs-CZ" sz="1100" dirty="0"/>
          </a:p>
          <a:p>
            <a:r>
              <a:rPr lang="cs-CZ" sz="1100" dirty="0">
                <a:hlinkClick r:id="rId3"/>
              </a:rPr>
              <a:t>http://cs.wikipedia.org/wiki/Soubor:Pardubice,_</a:t>
            </a:r>
            <a:r>
              <a:rPr lang="cs-CZ" sz="1100" dirty="0" smtClean="0">
                <a:hlinkClick r:id="rId3"/>
              </a:rPr>
              <a:t>M%C3%ADru_ave.jpg</a:t>
            </a:r>
            <a:endParaRPr lang="cs-CZ" sz="1100" dirty="0" smtClean="0"/>
          </a:p>
          <a:p>
            <a:r>
              <a:rPr lang="cs-CZ" sz="1100" dirty="0">
                <a:hlinkClick r:id="rId4"/>
              </a:rPr>
              <a:t>http://</a:t>
            </a:r>
            <a:r>
              <a:rPr lang="cs-CZ" sz="1100" dirty="0" smtClean="0">
                <a:hlinkClick r:id="rId4"/>
              </a:rPr>
              <a:t>cs.wikipedia.org/wiki/Soubor:Paramo_Pardubice_1.JPG</a:t>
            </a:r>
            <a:endParaRPr lang="cs-CZ" sz="1100" dirty="0" smtClean="0"/>
          </a:p>
          <a:p>
            <a:r>
              <a:rPr lang="cs-CZ" sz="1100" dirty="0">
                <a:hlinkClick r:id="rId5"/>
              </a:rPr>
              <a:t>http://</a:t>
            </a:r>
            <a:r>
              <a:rPr lang="cs-CZ" sz="1100" dirty="0" smtClean="0">
                <a:hlinkClick r:id="rId5"/>
              </a:rPr>
              <a:t>cs.wikipedia.org/wiki/Soubor:Vzlet_Ka%C5%A1parova_letadla_v_Pardubic%C3%ADch.gif</a:t>
            </a:r>
            <a:endParaRPr lang="cs-CZ" sz="1100" dirty="0" smtClean="0"/>
          </a:p>
          <a:p>
            <a:r>
              <a:rPr lang="cs-CZ" sz="1100" dirty="0" smtClean="0">
                <a:hlinkClick r:id="rId6"/>
              </a:rPr>
              <a:t>http://cs.wikipedia.org/wiki/Soubor:Pardubice_zamek.png</a:t>
            </a:r>
            <a:endParaRPr lang="cs-CZ" sz="1100" dirty="0" smtClean="0"/>
          </a:p>
          <a:p>
            <a:r>
              <a:rPr lang="cs-CZ" sz="1100" dirty="0" smtClean="0">
                <a:hlinkClick r:id="rId7"/>
              </a:rPr>
              <a:t>http://cs.wikipedia.org/wiki/Soubor:Pardubice_Castle,_Czech_Republic.jpg</a:t>
            </a:r>
            <a:endParaRPr lang="cs-CZ" sz="1100" dirty="0" smtClean="0"/>
          </a:p>
          <a:p>
            <a:r>
              <a:rPr lang="cs-CZ" sz="1100" dirty="0" smtClean="0">
                <a:hlinkClick r:id="rId8"/>
              </a:rPr>
              <a:t>http://cs.wikipedia.org/wiki/Soubor:Pardub_zam_od_SV_DSC01168.JPG</a:t>
            </a:r>
            <a:endParaRPr lang="cs-CZ" sz="1100" dirty="0" smtClean="0"/>
          </a:p>
          <a:p>
            <a:r>
              <a:rPr lang="cs-CZ" sz="1100" dirty="0" smtClean="0">
                <a:hlinkClick r:id="rId9"/>
              </a:rPr>
              <a:t>http://cs.wikipedia.org/wiki/Soubor:Pardubice_Zelena_brana,_pohled_na_Pernstynske_namesti.jpg</a:t>
            </a:r>
            <a:endParaRPr lang="cs-CZ" sz="1100" dirty="0" smtClean="0"/>
          </a:p>
          <a:p>
            <a:r>
              <a:rPr lang="cs-CZ" sz="1100" dirty="0" smtClean="0">
                <a:hlinkClick r:id="rId10"/>
              </a:rPr>
              <a:t>http://cs.wikipedia.org/wiki/Soubor:Pardubice_CZ_Zelena_brana.JPG</a:t>
            </a:r>
            <a:endParaRPr lang="cs-CZ" sz="1100" dirty="0" smtClean="0"/>
          </a:p>
          <a:p>
            <a:r>
              <a:rPr lang="cs-CZ" sz="1100" dirty="0" smtClean="0">
                <a:hlinkClick r:id="rId11"/>
              </a:rPr>
              <a:t>http://cs.wikipedia.org/wiki/Soubor:Zelena_brana_Pardubice.jpg</a:t>
            </a:r>
            <a:endParaRPr lang="cs-CZ" sz="1100" dirty="0" smtClean="0"/>
          </a:p>
          <a:p>
            <a:r>
              <a:rPr lang="cs-CZ" sz="1100" dirty="0" smtClean="0">
                <a:hlinkClick r:id="rId12"/>
              </a:rPr>
              <a:t>http://cs.wikipedia.org/wiki/Soubor:Kostel_sv._Bartolom%C4%9Bje.jpg</a:t>
            </a:r>
            <a:endParaRPr lang="cs-CZ" sz="1100" dirty="0" smtClean="0"/>
          </a:p>
          <a:p>
            <a:r>
              <a:rPr lang="cs-CZ" sz="1100" dirty="0" smtClean="0">
                <a:hlinkClick r:id="rId13"/>
              </a:rPr>
              <a:t>http://cs.wikipedia.org/wiki/Soubor:Annunciation_Church,_Pardubice,_Czech_Republic.jpg</a:t>
            </a:r>
            <a:endParaRPr lang="cs-CZ" sz="1100" dirty="0" smtClean="0"/>
          </a:p>
          <a:p>
            <a:r>
              <a:rPr lang="cs-CZ" sz="1100" dirty="0" smtClean="0">
                <a:hlinkClick r:id="rId14"/>
              </a:rPr>
              <a:t>http://cs.wikipedia.org/wiki/Soubor:Kostel_svat%C3%A9ho_Jana_K%C5%99titele_06.JPG</a:t>
            </a:r>
            <a:endParaRPr lang="cs-CZ" sz="1100" dirty="0" smtClean="0"/>
          </a:p>
          <a:p>
            <a:r>
              <a:rPr lang="cs-CZ" sz="1100" dirty="0" smtClean="0">
                <a:hlinkClick r:id="rId15"/>
              </a:rPr>
              <a:t>http://cs.wikipedia.org/wiki/Soubor:Pardubice_vstup_do_Bartolom%C4%9Bjsk%C3%A9.JPG</a:t>
            </a:r>
            <a:endParaRPr lang="cs-CZ" sz="1100" dirty="0" smtClean="0"/>
          </a:p>
          <a:p>
            <a:r>
              <a:rPr lang="cs-CZ" sz="1100" dirty="0" smtClean="0">
                <a:hlinkClick r:id="rId16"/>
              </a:rPr>
              <a:t>http://commons.wikimedia.org/wiki/File:Theater,_Pardubice,_Czech_Republic.jpg</a:t>
            </a:r>
            <a:endParaRPr lang="cs-CZ" sz="1100" dirty="0" smtClean="0"/>
          </a:p>
          <a:p>
            <a:r>
              <a:rPr lang="cs-CZ" sz="1100" dirty="0" smtClean="0">
                <a:hlinkClick r:id="rId17"/>
              </a:rPr>
              <a:t>http://commons.wikimedia.org/wiki/File:Pernstejn_Square_with_Green_Gate,_Pardubice,_Czech_Republic.jpg</a:t>
            </a:r>
            <a:endParaRPr lang="cs-CZ" sz="1100" dirty="0" smtClean="0"/>
          </a:p>
          <a:p>
            <a:r>
              <a:rPr lang="cs-CZ" sz="1100" dirty="0" smtClean="0">
                <a:hlinkClick r:id="rId18"/>
              </a:rPr>
              <a:t>http://commons.wikimedia.org/wiki/File:City_hall_and_plague_pillar,_Pardubice,_Czech_Republic.jpg</a:t>
            </a:r>
            <a:endParaRPr lang="cs-CZ" sz="1100" dirty="0" smtClean="0"/>
          </a:p>
          <a:p>
            <a:r>
              <a:rPr lang="cs-CZ" sz="1100" dirty="0" smtClean="0">
                <a:hlinkClick r:id="rId19"/>
              </a:rPr>
              <a:t>http://commons.wikimedia.org/wiki/File:Pardubice_Pernstynske_namesti_jv_strana.jpg</a:t>
            </a:r>
            <a:endParaRPr lang="cs-CZ" sz="1100" dirty="0" smtClean="0"/>
          </a:p>
          <a:p>
            <a:r>
              <a:rPr lang="cs-CZ" sz="1100" dirty="0" smtClean="0">
                <a:hlinkClick r:id="rId20"/>
              </a:rPr>
              <a:t>http://commons.wikimedia.org/wiki/File:Pardubice_-_Pern%C5%A1t%C3%BDnsk%C3%A9_n%C3%A1m%C4%9Bst%C3%AD_a_Zelen%C3%A1_V%C4%9B%C5%BE.jpg</a:t>
            </a:r>
            <a:endParaRPr lang="cs-CZ" sz="1100" dirty="0" smtClean="0"/>
          </a:p>
          <a:p>
            <a:r>
              <a:rPr lang="cs-CZ" sz="1100" dirty="0" smtClean="0">
                <a:hlinkClick r:id="rId21"/>
              </a:rPr>
              <a:t>http://commons.wikimedia.org/wiki/File:Pardubice_-_socha%C5%99sk%C3%A1_v%C3%BDzdoba_Morov%C3%A9ho_sloupu_na_Pern%C5%A1t%C3%BDnsk%C3%A9m_n%C3%A1m%C4%9Bst%C3%AD3.jpg</a:t>
            </a:r>
            <a:endParaRPr lang="cs-CZ" sz="1100" dirty="0" smtClean="0"/>
          </a:p>
          <a:p>
            <a:r>
              <a:rPr lang="cs-CZ" sz="1100" dirty="0" smtClean="0">
                <a:hlinkClick r:id="rId22"/>
              </a:rPr>
              <a:t>http://commons.wikimedia.org/wiki/File:Location_of_Czech_city_Pardubice.png</a:t>
            </a:r>
            <a:endParaRPr lang="cs-CZ" sz="1100" dirty="0" smtClean="0"/>
          </a:p>
          <a:p>
            <a:r>
              <a:rPr lang="cs-CZ" sz="1100" dirty="0" smtClean="0">
                <a:hlinkClick r:id="rId23"/>
              </a:rPr>
              <a:t>http://commons.wikimedia.org/wiki/File:Pardubice_CoA_CZ.svg</a:t>
            </a:r>
            <a:endParaRPr lang="cs-CZ" sz="1100" dirty="0" smtClean="0"/>
          </a:p>
          <a:p>
            <a:r>
              <a:rPr lang="cs-CZ" sz="1100" dirty="0" smtClean="0">
                <a:hlinkClick r:id="rId24"/>
              </a:rPr>
              <a:t>http://commons.wikimedia.org/wiki/File:Jonah_house,_Pardubice,_Czech_Republic.jpg</a:t>
            </a:r>
            <a:endParaRPr lang="cs-CZ" sz="1100" dirty="0" smtClean="0"/>
          </a:p>
          <a:p>
            <a:r>
              <a:rPr lang="cs-CZ" sz="1100" dirty="0" smtClean="0">
                <a:hlinkClick r:id="rId25"/>
              </a:rPr>
              <a:t>http://commons.wikimedia.org/wiki/File:Pardubice_CZ_main_square.JPG</a:t>
            </a:r>
            <a:endParaRPr lang="cs-CZ" sz="1100" dirty="0" smtClean="0"/>
          </a:p>
          <a:p>
            <a:r>
              <a:rPr lang="cs-CZ" sz="1100" dirty="0" smtClean="0">
                <a:hlinkClick r:id="rId26"/>
              </a:rPr>
              <a:t>http://cs.wikipedia.org/wiki/Soubor:Ruchadlo_bratranc%C5%AF_Veverkov%C3%BDch.jpg</a:t>
            </a:r>
            <a:endParaRPr lang="cs-CZ" sz="1100" dirty="0" smtClean="0"/>
          </a:p>
          <a:p>
            <a:r>
              <a:rPr lang="cs-CZ" sz="1100" dirty="0" smtClean="0">
                <a:hlinkClick r:id="rId27"/>
              </a:rPr>
              <a:t>http://cs.wikipedia.org/wiki/Soubor:Bratranci_Veverkov%C3%A9,_souso%C5%A1%C3%AD_Pardubice3.JPG</a:t>
            </a:r>
            <a:endParaRPr lang="cs-CZ" sz="1100" dirty="0" smtClean="0"/>
          </a:p>
          <a:p>
            <a:r>
              <a:rPr lang="cs-CZ" sz="1100" dirty="0" smtClean="0">
                <a:hlinkClick r:id="rId28"/>
              </a:rPr>
              <a:t>http://cs.wikipedia.org/wiki/Soubor:Pardubice,_Golden_helmet_stadium.jpg</a:t>
            </a:r>
            <a:endParaRPr lang="cs-CZ" sz="1100" dirty="0" smtClean="0"/>
          </a:p>
          <a:p>
            <a:r>
              <a:rPr lang="cs-CZ" sz="1100" dirty="0" smtClean="0">
                <a:hlinkClick r:id="rId29"/>
              </a:rPr>
              <a:t>http://cs.wikipedia.org/wiki/Soubor:Antonin_Kasper.jpg</a:t>
            </a:r>
            <a:endParaRPr lang="cs-CZ" sz="1100" dirty="0" smtClean="0"/>
          </a:p>
          <a:p>
            <a:r>
              <a:rPr lang="cs-CZ" sz="1100" dirty="0" smtClean="0">
                <a:hlinkClick r:id="rId30"/>
              </a:rPr>
              <a:t>http://www.</a:t>
            </a:r>
            <a:r>
              <a:rPr lang="cs-CZ" sz="1100" dirty="0" err="1" smtClean="0">
                <a:hlinkClick r:id="rId30"/>
              </a:rPr>
              <a:t>vpcp.cz</a:t>
            </a:r>
            <a:r>
              <a:rPr lang="cs-CZ" sz="1100" dirty="0" smtClean="0">
                <a:hlinkClick r:id="rId30"/>
              </a:rPr>
              <a:t>/</a:t>
            </a:r>
            <a:endParaRPr lang="cs-CZ" sz="1100" dirty="0" smtClean="0"/>
          </a:p>
          <a:p>
            <a:r>
              <a:rPr lang="cs-CZ" sz="1100" dirty="0" smtClean="0">
                <a:hlinkClick r:id="rId31"/>
              </a:rPr>
              <a:t>http://cs.wikipedia.org/wiki/Pardubice</a:t>
            </a:r>
            <a:endParaRPr lang="cs-CZ" sz="1100" dirty="0" smtClean="0"/>
          </a:p>
          <a:p>
            <a:endParaRPr lang="cs-CZ" sz="1100" dirty="0" smtClean="0"/>
          </a:p>
          <a:p>
            <a:endParaRPr lang="cs-CZ" sz="1200" dirty="0" smtClean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4130788007"/>
      </p:ext>
    </p:extLst>
  </p:cSld>
  <p:clrMapOvr>
    <a:masterClrMapping/>
  </p:clrMapOvr>
  <p:transition>
    <p:plus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00034" y="1142984"/>
            <a:ext cx="8143932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cs typeface="Arial" pitchFamily="34" charset="0"/>
              </a:rPr>
              <a:t>Vytvořeno jako DUM do předmětu vlastivěda 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cs typeface="Arial" pitchFamily="34" charset="0"/>
              </a:rPr>
              <a:t>    na ZŠ Mladá Boleslav 17. listopadu 1325 pro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cs typeface="Arial" pitchFamily="34" charset="0"/>
              </a:rPr>
              <a:t> čtvrtý a pátý ročník základní školy.</a:t>
            </a:r>
          </a:p>
          <a:p>
            <a:pPr algn="ctr"/>
            <a:endParaRPr lang="cs-CZ" sz="2400" dirty="0" smtClean="0">
              <a:solidFill>
                <a:schemeClr val="tx1">
                  <a:lumMod val="65000"/>
                  <a:lumOff val="3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24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cs typeface="Arial" pitchFamily="34" charset="0"/>
              </a:rPr>
              <a:t>Materiál slouží jako doplněk učiva o městech v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cs typeface="Arial" pitchFamily="34" charset="0"/>
              </a:rPr>
              <a:t> rámci tématu Česká republika.</a:t>
            </a:r>
          </a:p>
          <a:p>
            <a:pPr algn="ctr"/>
            <a:endParaRPr lang="cs-CZ" sz="2400" dirty="0" smtClean="0">
              <a:solidFill>
                <a:schemeClr val="tx1">
                  <a:lumMod val="65000"/>
                  <a:lumOff val="3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24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cs typeface="Arial" pitchFamily="34" charset="0"/>
              </a:rPr>
              <a:t>Materiál doporučuji prezentovat pomocí 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cs typeface="Arial" pitchFamily="34" charset="0"/>
              </a:rPr>
              <a:t>    </a:t>
            </a:r>
            <a:r>
              <a:rPr lang="cs-CZ" sz="2400" dirty="0" err="1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cs typeface="Arial" pitchFamily="34" charset="0"/>
              </a:rPr>
              <a:t>dataprojektoru</a:t>
            </a:r>
            <a:r>
              <a:rPr lang="cs-CZ" sz="24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cs typeface="Arial" pitchFamily="34" charset="0"/>
              </a:rPr>
              <a:t> nebo na monitorech žáků.</a:t>
            </a:r>
          </a:p>
          <a:p>
            <a:pPr algn="ctr"/>
            <a:endParaRPr lang="cs-CZ" sz="2400" dirty="0" smtClean="0">
              <a:solidFill>
                <a:schemeClr val="tx1">
                  <a:lumMod val="65000"/>
                  <a:lumOff val="3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24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cs typeface="Arial" pitchFamily="34" charset="0"/>
              </a:rPr>
              <a:t>Materiál byl vytvořen a pilotován v 1. pololetí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cs typeface="Arial" pitchFamily="34" charset="0"/>
              </a:rPr>
              <a:t>  školního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cs typeface="Arial" pitchFamily="34" charset="0"/>
              </a:rPr>
              <a:t>    roku 2011/2012.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393</TotalTime>
  <Words>439</Words>
  <Application>Microsoft Office PowerPoint</Application>
  <PresentationFormat>Předvádění na obrazovce (4:3)</PresentationFormat>
  <Paragraphs>85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Austin</vt:lpstr>
      <vt:lpstr>Česká republika - Pardubice</vt:lpstr>
      <vt:lpstr>Prezentace aplikace PowerPoint</vt:lpstr>
      <vt:lpstr>Pardubice</vt:lpstr>
      <vt:lpstr>Pardubice</vt:lpstr>
      <vt:lpstr>Něco z historie</vt:lpstr>
      <vt:lpstr>Památky v Pardubicích</vt:lpstr>
      <vt:lpstr>Pernštýnské náměstí</vt:lpstr>
      <vt:lpstr>Prezentace aplikace PowerPoint</vt:lpstr>
      <vt:lpstr>Prezentace aplikace PowerPoint</vt:lpstr>
      <vt:lpstr>Zlatá přilba</vt:lpstr>
      <vt:lpstr>Velká pardubická</vt:lpstr>
      <vt:lpstr>Prezentace aplikace PowerPoint</vt:lpstr>
      <vt:lpstr>Prezentace aplikace PowerPoint</vt:lpstr>
    </vt:vector>
  </TitlesOfParts>
  <Company>ZŠ Patelka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Česká republika - Pardubice</dc:title>
  <dc:creator>kerdova</dc:creator>
  <cp:lastModifiedBy>kerdova</cp:lastModifiedBy>
  <cp:revision>31</cp:revision>
  <dcterms:created xsi:type="dcterms:W3CDTF">2012-01-10T13:39:27Z</dcterms:created>
  <dcterms:modified xsi:type="dcterms:W3CDTF">2012-01-20T15:57:19Z</dcterms:modified>
</cp:coreProperties>
</file>