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4" r:id="rId3"/>
    <p:sldId id="268" r:id="rId4"/>
    <p:sldId id="265" r:id="rId5"/>
    <p:sldId id="266" r:id="rId6"/>
    <p:sldId id="257" r:id="rId7"/>
    <p:sldId id="258" r:id="rId8"/>
    <p:sldId id="259" r:id="rId9"/>
    <p:sldId id="260" r:id="rId10"/>
    <p:sldId id="263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3220" autoAdjust="0"/>
  </p:normalViewPr>
  <p:slideViewPr>
    <p:cSldViewPr>
      <p:cViewPr varScale="1">
        <p:scale>
          <a:sx n="51" d="100"/>
          <a:sy n="51" d="100"/>
        </p:scale>
        <p:origin x="-46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11AB66-FDB5-4A24-8658-79E2B97516B5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A41A1A-7988-45DA-91F3-99AC184536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2410B7-82E6-4DE1-A2F1-C5B7A488CBB0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9AD24B-AB86-4D14-A8F3-92822B1E33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789D8C-D3E9-4BA0-AEAE-605CBFA73258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CD4646-B8A2-4F5C-A92C-B037888B1E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FEA3B3-D9EF-41AF-B022-18B5BE397C1F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B18D58-6D0C-4408-A4CF-5C58CE909C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AFCEAD-B0CD-4C7F-B1F7-195DA54AF624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EA5140-ADBE-42E9-A7E3-FB71EDCA37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E3FF96-5A24-43FC-B972-CF712C592433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C62052-FBAF-4B99-9AE8-1EEE8B0C23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D4EAF6-5A4A-452A-A4F1-A28332895835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70E485-D01A-4C18-B558-ED3D56882F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E675D6-D955-44E8-8B7A-52846BB7EEFB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77791B-03FB-4777-A5B3-57337D33A6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83F9E3-E7B5-40BC-9B2D-31690AD2CECD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9C2EEB-144A-4320-9074-F93B17A8F9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A3E781-7DBE-4EF8-B7C5-DB54F09512B0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DBB155-1D58-4F53-8CF8-03F34ADA1B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8420AA-DB12-4F96-B37F-44829E2F2E0E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1D815D-281E-4230-9442-7549A6D9E9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019B98C-358B-41A6-A19E-8B3445373848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1D96C796-F131-4B8F-BF43-FD9034A464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 descr="plocha prez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24579" name="Rectangle 3"/>
          <p:cNvSpPr>
            <a:spLocks noChangeArrowheads="1"/>
          </p:cNvSpPr>
          <p:nvPr/>
        </p:nvSpPr>
        <p:spPr bwMode="auto">
          <a:xfrm>
            <a:off x="228600" y="228600"/>
            <a:ext cx="6705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3600">
                <a:latin typeface="Calibri" pitchFamily="34" charset="0"/>
              </a:rPr>
              <a:t>Liga arabských států /LAS/</a:t>
            </a:r>
          </a:p>
        </p:txBody>
      </p:sp>
      <p:graphicFrame>
        <p:nvGraphicFramePr>
          <p:cNvPr id="24580" name="Group 4"/>
          <p:cNvGraphicFramePr>
            <a:graphicFrameLocks noGrp="1"/>
          </p:cNvGraphicFramePr>
          <p:nvPr/>
        </p:nvGraphicFramePr>
        <p:xfrm>
          <a:off x="1143000" y="1795463"/>
          <a:ext cx="6497638" cy="1712912"/>
        </p:xfrm>
        <a:graphic>
          <a:graphicData uri="http://schemas.openxmlformats.org/drawingml/2006/table">
            <a:tbl>
              <a:tblPr/>
              <a:tblGrid>
                <a:gridCol w="1797050"/>
                <a:gridCol w="4700588"/>
              </a:tblGrid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Calibri" pitchFamily="34" charset="0"/>
                        </a:rPr>
                        <a:t>Ročník: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accent2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 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1.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Calibri" pitchFamily="34" charset="0"/>
                        </a:rPr>
                        <a:t>Vzdělávací obor: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accent2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 Zeměpis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Calibri" pitchFamily="34" charset="0"/>
                        </a:rPr>
                        <a:t>Tematický okruh: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accent2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Regionální geografie světa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Calibri" pitchFamily="34" charset="0"/>
                        </a:rPr>
                        <a:t>Téma: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accent2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 Mezinárodní integrace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2238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Calibri" pitchFamily="34" charset="0"/>
                        </a:rPr>
                        <a:t>Jméno autora: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accent2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 Mgr. Tomáš Vacek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177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Calibri" pitchFamily="34" charset="0"/>
                        </a:rPr>
                        <a:t>Vytvořeno dne: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accent2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 30. dubna 2012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Calibri" pitchFamily="34" charset="0"/>
                        </a:rPr>
                        <a:t>Metodický popis,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accent2"/>
                        </a:solidFill>
                        <a:effectLst/>
                        <a:latin typeface="Calibri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Calibri" pitchFamily="34" charset="0"/>
                        </a:rPr>
                        <a:t>(anotace):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accent2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 Podpora hodiny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Mezinárodní integrace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</a:tbl>
          </a:graphicData>
        </a:graphic>
      </p:graphicFrame>
      <p:pic>
        <p:nvPicPr>
          <p:cNvPr id="2460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76400" y="4800600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8" name="Picture 6" descr="plocha prez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pic>
        <p:nvPicPr>
          <p:cNvPr id="23555" name="Picture 3" descr="Soubor:Flag of the Arab League.sv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8313" y="1700213"/>
            <a:ext cx="5610225" cy="3738562"/>
          </a:xfrm>
          <a:prstGeom prst="rect">
            <a:avLst/>
          </a:prstGeom>
          <a:noFill/>
        </p:spPr>
      </p:pic>
      <p:sp>
        <p:nvSpPr>
          <p:cNvPr id="23556" name="Rectangle 4"/>
          <p:cNvSpPr>
            <a:spLocks noChangeArrowheads="1"/>
          </p:cNvSpPr>
          <p:nvPr/>
        </p:nvSpPr>
        <p:spPr bwMode="auto">
          <a:xfrm>
            <a:off x="611188" y="5949950"/>
            <a:ext cx="68135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http://cs.wikipedia.org/wiki/Soubor:Flag_of_the_Arab_League.svg</a:t>
            </a:r>
          </a:p>
        </p:txBody>
      </p:sp>
      <p:sp>
        <p:nvSpPr>
          <p:cNvPr id="23557" name="Text Box 5"/>
          <p:cNvSpPr txBox="1">
            <a:spLocks noChangeArrowheads="1"/>
          </p:cNvSpPr>
          <p:nvPr/>
        </p:nvSpPr>
        <p:spPr bwMode="auto">
          <a:xfrm>
            <a:off x="6424613" y="5032375"/>
            <a:ext cx="13652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/>
              <a:t>Vlajka LAS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 descr="plocha prez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25605" name="Text Box 5"/>
          <p:cNvSpPr txBox="1">
            <a:spLocks noChangeArrowheads="1"/>
          </p:cNvSpPr>
          <p:nvPr/>
        </p:nvSpPr>
        <p:spPr bwMode="auto">
          <a:xfrm>
            <a:off x="6424613" y="5032375"/>
            <a:ext cx="12382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/>
              <a:t>Znak LAS</a:t>
            </a:r>
          </a:p>
        </p:txBody>
      </p:sp>
      <p:pic>
        <p:nvPicPr>
          <p:cNvPr id="25607" name="Picture 7" descr="Logo Ligy arabských stát&amp;uring;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92275" y="1773238"/>
            <a:ext cx="2987675" cy="3384550"/>
          </a:xfrm>
          <a:prstGeom prst="rect">
            <a:avLst/>
          </a:prstGeom>
          <a:noFill/>
        </p:spPr>
      </p:pic>
      <p:sp>
        <p:nvSpPr>
          <p:cNvPr id="25608" name="Rectangle 8"/>
          <p:cNvSpPr>
            <a:spLocks noChangeArrowheads="1"/>
          </p:cNvSpPr>
          <p:nvPr/>
        </p:nvSpPr>
        <p:spPr bwMode="auto">
          <a:xfrm>
            <a:off x="1476375" y="6021388"/>
            <a:ext cx="54673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http://www.babylon90.com/liga-arabskych-statu.html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4" name="Picture 6" descr="plocha prez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pic>
        <p:nvPicPr>
          <p:cNvPr id="22531" name="Picture 3" descr="Soubor:Arab League (orthographic projection).sv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4213" y="908050"/>
            <a:ext cx="5040312" cy="5040313"/>
          </a:xfrm>
          <a:prstGeom prst="rect">
            <a:avLst/>
          </a:prstGeom>
          <a:noFill/>
        </p:spPr>
      </p:pic>
      <p:sp>
        <p:nvSpPr>
          <p:cNvPr id="22532" name="Rectangle 4"/>
          <p:cNvSpPr>
            <a:spLocks noChangeArrowheads="1"/>
          </p:cNvSpPr>
          <p:nvPr/>
        </p:nvSpPr>
        <p:spPr bwMode="auto">
          <a:xfrm>
            <a:off x="234950" y="6165850"/>
            <a:ext cx="89090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http://cs.wikipedia.org/wiki/Soubor:Arab_League_%28orthographic_projection%29.svg</a:t>
            </a:r>
          </a:p>
        </p:txBody>
      </p:sp>
      <p:sp>
        <p:nvSpPr>
          <p:cNvPr id="22533" name="Text Box 5"/>
          <p:cNvSpPr txBox="1">
            <a:spLocks noChangeArrowheads="1"/>
          </p:cNvSpPr>
          <p:nvPr/>
        </p:nvSpPr>
        <p:spPr bwMode="auto">
          <a:xfrm>
            <a:off x="5580063" y="5300663"/>
            <a:ext cx="12890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/>
              <a:t>Mapa LAS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plocha prez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pic>
        <p:nvPicPr>
          <p:cNvPr id="21508" name="Picture 4" descr="Soubor:Arab League History.sv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4213" y="1196975"/>
            <a:ext cx="6337300" cy="4473575"/>
          </a:xfrm>
          <a:prstGeom prst="rect">
            <a:avLst/>
          </a:prstGeom>
          <a:noFill/>
        </p:spPr>
      </p:pic>
      <p:sp>
        <p:nvSpPr>
          <p:cNvPr id="21509" name="Rectangle 5"/>
          <p:cNvSpPr>
            <a:spLocks noChangeArrowheads="1"/>
          </p:cNvSpPr>
          <p:nvPr/>
        </p:nvSpPr>
        <p:spPr bwMode="auto">
          <a:xfrm>
            <a:off x="1042988" y="6165850"/>
            <a:ext cx="63182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http://cs.wikipedia.org/wiki/Soubor:Arab_League_History.svg</a:t>
            </a:r>
          </a:p>
        </p:txBody>
      </p:sp>
      <p:sp>
        <p:nvSpPr>
          <p:cNvPr id="21510" name="Text Box 6"/>
          <p:cNvSpPr txBox="1">
            <a:spLocks noChangeArrowheads="1"/>
          </p:cNvSpPr>
          <p:nvPr/>
        </p:nvSpPr>
        <p:spPr bwMode="auto">
          <a:xfrm>
            <a:off x="7143750" y="5300663"/>
            <a:ext cx="20002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/>
              <a:t>Rozšiřování LAS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9" name="Picture 3" descr="plocha prez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14337" name="Obdélník 1"/>
          <p:cNvSpPr>
            <a:spLocks noChangeArrowheads="1"/>
          </p:cNvSpPr>
          <p:nvPr/>
        </p:nvSpPr>
        <p:spPr bwMode="auto">
          <a:xfrm>
            <a:off x="250825" y="1052513"/>
            <a:ext cx="8643938" cy="6497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Char char="•"/>
            </a:pPr>
            <a:r>
              <a:rPr lang="cs-CZ" sz="2800">
                <a:latin typeface="Times New Roman" pitchFamily="18" charset="0"/>
              </a:rPr>
              <a:t> Liga arabských států (League of Arab States, Džámi‘at ad-duwal al-‘arabíja </a:t>
            </a:r>
            <a:r>
              <a:rPr lang="ar-SA" sz="2800" b="1">
                <a:latin typeface="Times New Roman" pitchFamily="18" charset="0"/>
              </a:rPr>
              <a:t>جامعة الدول العربية</a:t>
            </a:r>
            <a:r>
              <a:rPr lang="cs-CZ" sz="2800">
                <a:latin typeface="Times New Roman" pitchFamily="18" charset="0"/>
              </a:rPr>
              <a:t>), zkráceně Arabská liga (Arab League) </a:t>
            </a:r>
          </a:p>
          <a:p>
            <a:endParaRPr lang="cs-CZ" sz="2800">
              <a:latin typeface="Times New Roman" pitchFamily="18" charset="0"/>
            </a:endParaRPr>
          </a:p>
          <a:p>
            <a:pPr>
              <a:buFontTx/>
              <a:buChar char="•"/>
            </a:pPr>
            <a:r>
              <a:rPr lang="cs-CZ" sz="2800">
                <a:latin typeface="Times New Roman" pitchFamily="18" charset="0"/>
              </a:rPr>
              <a:t> LAS  je regionální organizace arabských států, založená v roce 1945. </a:t>
            </a:r>
          </a:p>
          <a:p>
            <a:pPr>
              <a:buFontTx/>
              <a:buChar char="•"/>
            </a:pPr>
            <a:endParaRPr lang="cs-CZ" sz="2800">
              <a:latin typeface="Times New Roman" pitchFamily="18" charset="0"/>
            </a:endParaRPr>
          </a:p>
          <a:p>
            <a:pPr>
              <a:buFontTx/>
              <a:buChar char="•"/>
            </a:pPr>
            <a:r>
              <a:rPr lang="cs-CZ" sz="2800">
                <a:latin typeface="Times New Roman" pitchFamily="18" charset="0"/>
              </a:rPr>
              <a:t>  hlavním úkolem je zajišťovat a koordinovat spolupráci svých členů v oblastech politiky, ekonomiky, kultury a kolektivní bezpečnosti. </a:t>
            </a:r>
          </a:p>
          <a:p>
            <a:pPr>
              <a:buFontTx/>
              <a:buChar char="•"/>
            </a:pPr>
            <a:endParaRPr lang="cs-CZ" sz="2800">
              <a:latin typeface="Times New Roman" pitchFamily="18" charset="0"/>
            </a:endParaRPr>
          </a:p>
          <a:p>
            <a:pPr>
              <a:buFontTx/>
              <a:buChar char="•"/>
            </a:pPr>
            <a:endParaRPr lang="cs-CZ" sz="2800"/>
          </a:p>
          <a:p>
            <a:pPr>
              <a:buFontTx/>
              <a:buChar char="•"/>
            </a:pPr>
            <a:endParaRPr lang="cs-CZ" sz="2800"/>
          </a:p>
          <a:p>
            <a:pPr>
              <a:buFontTx/>
              <a:buChar char="•"/>
            </a:pPr>
            <a:endParaRPr lang="cs-CZ" sz="2800"/>
          </a:p>
          <a:p>
            <a:pPr>
              <a:buFontTx/>
              <a:buChar char="•"/>
            </a:pPr>
            <a:endParaRPr lang="cs-CZ" sz="280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3" name="Picture 3" descr="plocha prez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15364" name="Rectangle 4"/>
          <p:cNvSpPr>
            <a:spLocks noChangeArrowheads="1"/>
          </p:cNvSpPr>
          <p:nvPr/>
        </p:nvSpPr>
        <p:spPr bwMode="auto">
          <a:xfrm>
            <a:off x="203200" y="1695450"/>
            <a:ext cx="7761288" cy="3081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r>
              <a:rPr lang="cs-CZ" sz="2800" u="sng">
                <a:latin typeface="Times New Roman" pitchFamily="18" charset="0"/>
              </a:rPr>
              <a:t>LAS má nyní 22 členů: </a:t>
            </a:r>
          </a:p>
          <a:p>
            <a:endParaRPr lang="cs-CZ" sz="2800" u="sng">
              <a:latin typeface="Times New Roman" pitchFamily="18" charset="0"/>
            </a:endParaRPr>
          </a:p>
          <a:p>
            <a:r>
              <a:rPr lang="cs-CZ" sz="2800">
                <a:latin typeface="Times New Roman" pitchFamily="18" charset="0"/>
              </a:rPr>
              <a:t>Alžírsko, Bahrajn, Džibutsko, Egypt, Irák, Jemen, </a:t>
            </a:r>
          </a:p>
          <a:p>
            <a:r>
              <a:rPr lang="cs-CZ" sz="2800">
                <a:latin typeface="Times New Roman" pitchFamily="18" charset="0"/>
              </a:rPr>
              <a:t>Jordánsko, Katar, Komory, Kuvajt, Libanon, Libye,</a:t>
            </a:r>
          </a:p>
          <a:p>
            <a:r>
              <a:rPr lang="cs-CZ" sz="2800">
                <a:latin typeface="Times New Roman" pitchFamily="18" charset="0"/>
              </a:rPr>
              <a:t>Maroko, Mauretánie, Omán, palestinská území, </a:t>
            </a:r>
          </a:p>
          <a:p>
            <a:r>
              <a:rPr lang="cs-CZ" sz="2800">
                <a:latin typeface="Times New Roman" pitchFamily="18" charset="0"/>
              </a:rPr>
              <a:t>Saúdská Arábie, Somálsko, Spojené arabské emiráty,</a:t>
            </a:r>
          </a:p>
          <a:p>
            <a:r>
              <a:rPr lang="cs-CZ" sz="2800">
                <a:latin typeface="Times New Roman" pitchFamily="18" charset="0"/>
              </a:rPr>
              <a:t>Súdán a Sýrie </a:t>
            </a:r>
            <a:r>
              <a:rPr lang="cs-CZ">
                <a:latin typeface="Times New Roman" pitchFamily="18" charset="0"/>
              </a:rPr>
              <a:t>/pozastaveno členství od listopadu 2011 do odvolání/.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7" name="Picture 3" descr="plocha prez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16385" name="Obdélník 1"/>
          <p:cNvSpPr>
            <a:spLocks noChangeArrowheads="1"/>
          </p:cNvSpPr>
          <p:nvPr/>
        </p:nvSpPr>
        <p:spPr bwMode="auto">
          <a:xfrm>
            <a:off x="250825" y="1773238"/>
            <a:ext cx="8643938" cy="3508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Char char="•"/>
            </a:pPr>
            <a:r>
              <a:rPr lang="cs-CZ" sz="2800">
                <a:latin typeface="Times New Roman" pitchFamily="18" charset="0"/>
              </a:rPr>
              <a:t>Sídlem organizace byla do roku 1979 Káhira, později Tunis, následně opět Káhira.   </a:t>
            </a:r>
          </a:p>
          <a:p>
            <a:pPr>
              <a:buFontTx/>
              <a:buChar char="•"/>
            </a:pPr>
            <a:endParaRPr lang="cs-CZ" sz="2800">
              <a:latin typeface="Times New Roman" pitchFamily="18" charset="0"/>
            </a:endParaRPr>
          </a:p>
          <a:p>
            <a:pPr>
              <a:buFontTx/>
              <a:buChar char="•"/>
            </a:pPr>
            <a:r>
              <a:rPr lang="cs-CZ" sz="2800">
                <a:latin typeface="Times New Roman" pitchFamily="18" charset="0"/>
              </a:rPr>
              <a:t>Mezi orgány Ligy arabských států náleží </a:t>
            </a:r>
            <a:r>
              <a:rPr lang="cs-CZ" sz="2800" i="1">
                <a:latin typeface="Times New Roman" pitchFamily="18" charset="0"/>
              </a:rPr>
              <a:t>Arabská konference</a:t>
            </a:r>
            <a:r>
              <a:rPr lang="cs-CZ" sz="2800">
                <a:latin typeface="Times New Roman" pitchFamily="18" charset="0"/>
              </a:rPr>
              <a:t> (nejvyšší orgán), </a:t>
            </a:r>
            <a:r>
              <a:rPr lang="cs-CZ" sz="2800" i="1">
                <a:latin typeface="Times New Roman" pitchFamily="18" charset="0"/>
              </a:rPr>
              <a:t>Rada</a:t>
            </a:r>
            <a:r>
              <a:rPr lang="cs-CZ" sz="2800">
                <a:latin typeface="Times New Roman" pitchFamily="18" charset="0"/>
              </a:rPr>
              <a:t> (složená ze zástupců členských států), </a:t>
            </a:r>
            <a:r>
              <a:rPr lang="cs-CZ" sz="2800" i="1">
                <a:latin typeface="Times New Roman" pitchFamily="18" charset="0"/>
              </a:rPr>
              <a:t>Rada společné obrany</a:t>
            </a:r>
            <a:r>
              <a:rPr lang="cs-CZ" sz="2800">
                <a:latin typeface="Times New Roman" pitchFamily="18" charset="0"/>
              </a:rPr>
              <a:t>, </a:t>
            </a:r>
            <a:r>
              <a:rPr lang="cs-CZ" sz="2800" i="1">
                <a:latin typeface="Times New Roman" pitchFamily="18" charset="0"/>
              </a:rPr>
              <a:t>Poradní výbor</a:t>
            </a:r>
            <a:r>
              <a:rPr lang="cs-CZ" sz="2800">
                <a:latin typeface="Times New Roman" pitchFamily="18" charset="0"/>
              </a:rPr>
              <a:t>, </a:t>
            </a:r>
            <a:r>
              <a:rPr lang="cs-CZ" sz="2800" i="1">
                <a:latin typeface="Times New Roman" pitchFamily="18" charset="0"/>
              </a:rPr>
              <a:t>Hospodářská rada</a:t>
            </a:r>
            <a:r>
              <a:rPr lang="cs-CZ" sz="2800">
                <a:latin typeface="Times New Roman" pitchFamily="18" charset="0"/>
              </a:rPr>
              <a:t> a </a:t>
            </a:r>
            <a:r>
              <a:rPr lang="cs-CZ" sz="2800" i="1">
                <a:latin typeface="Times New Roman" pitchFamily="18" charset="0"/>
              </a:rPr>
              <a:t>generální sekretariát</a:t>
            </a:r>
            <a:r>
              <a:rPr lang="cs-CZ" sz="2800">
                <a:latin typeface="Times New Roman" pitchFamily="18" charset="0"/>
              </a:rPr>
              <a:t> (v čele s generálním tajemníkem). 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2" name="Picture 4" descr="plocha prez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17413" name="Rectangle 5"/>
          <p:cNvSpPr>
            <a:spLocks noChangeArrowheads="1"/>
          </p:cNvSpPr>
          <p:nvPr/>
        </p:nvSpPr>
        <p:spPr bwMode="auto">
          <a:xfrm>
            <a:off x="250825" y="1484313"/>
            <a:ext cx="8220075" cy="436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buFontTx/>
              <a:buChar char="•"/>
            </a:pPr>
            <a:r>
              <a:rPr lang="cs-CZ" sz="2800">
                <a:latin typeface="Times New Roman" pitchFamily="18" charset="0"/>
              </a:rPr>
              <a:t>  Liga arabských států je v mnoha ohledech podobná </a:t>
            </a:r>
          </a:p>
          <a:p>
            <a:r>
              <a:rPr lang="cs-CZ" sz="2800">
                <a:latin typeface="Times New Roman" pitchFamily="18" charset="0"/>
              </a:rPr>
              <a:t>Radě Evropy nebo někdejší Organizaci africké jednoty, </a:t>
            </a:r>
          </a:p>
          <a:p>
            <a:r>
              <a:rPr lang="cs-CZ" sz="2800">
                <a:latin typeface="Times New Roman" pitchFamily="18" charset="0"/>
              </a:rPr>
              <a:t>které zdůrazňují především politickou spolupráci.</a:t>
            </a:r>
          </a:p>
          <a:p>
            <a:endParaRPr lang="cs-CZ" sz="2800">
              <a:latin typeface="Times New Roman" pitchFamily="18" charset="0"/>
            </a:endParaRPr>
          </a:p>
          <a:p>
            <a:pPr>
              <a:buFontTx/>
              <a:buChar char="•"/>
            </a:pPr>
            <a:r>
              <a:rPr lang="cs-CZ" sz="2800">
                <a:latin typeface="Times New Roman" pitchFamily="18" charset="0"/>
              </a:rPr>
              <a:t>  Lize arabských států se nezdařilo výrazně pokročit </a:t>
            </a:r>
          </a:p>
          <a:p>
            <a:r>
              <a:rPr lang="cs-CZ" sz="2800">
                <a:latin typeface="Times New Roman" pitchFamily="18" charset="0"/>
              </a:rPr>
              <a:t>v regionální integraci států, nepodařilo se překonat</a:t>
            </a:r>
          </a:p>
          <a:p>
            <a:r>
              <a:rPr lang="cs-CZ" sz="2800">
                <a:latin typeface="Times New Roman" pitchFamily="18" charset="0"/>
              </a:rPr>
              <a:t>značné politické a ekonomické rozpory členů. </a:t>
            </a:r>
          </a:p>
          <a:p>
            <a:endParaRPr lang="cs-CZ" sz="2800">
              <a:latin typeface="Times New Roman" pitchFamily="18" charset="0"/>
            </a:endParaRPr>
          </a:p>
          <a:p>
            <a:pPr>
              <a:buFontTx/>
              <a:buChar char="•"/>
            </a:pPr>
            <a:r>
              <a:rPr lang="cs-CZ" sz="2800">
                <a:latin typeface="Times New Roman" pitchFamily="18" charset="0"/>
              </a:rPr>
              <a:t>  Selhala též při řešení vojenských konfliktů v Perském </a:t>
            </a:r>
          </a:p>
          <a:p>
            <a:r>
              <a:rPr lang="cs-CZ" sz="2800">
                <a:latin typeface="Times New Roman" pitchFamily="18" charset="0"/>
              </a:rPr>
              <a:t>zálivu.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3" name="Picture 3" descr="plocha prez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20484" name="Rectangle 4"/>
          <p:cNvSpPr>
            <a:spLocks noChangeArrowheads="1"/>
          </p:cNvSpPr>
          <p:nvPr/>
        </p:nvSpPr>
        <p:spPr bwMode="auto">
          <a:xfrm>
            <a:off x="684213" y="3068638"/>
            <a:ext cx="5772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http://leccos.com/index.php/clanky/liga-arabskych-statu</a:t>
            </a:r>
          </a:p>
        </p:txBody>
      </p:sp>
      <p:sp>
        <p:nvSpPr>
          <p:cNvPr id="20485" name="Rectangle 5"/>
          <p:cNvSpPr>
            <a:spLocks noChangeArrowheads="1"/>
          </p:cNvSpPr>
          <p:nvPr/>
        </p:nvSpPr>
        <p:spPr bwMode="auto">
          <a:xfrm>
            <a:off x="684213" y="4005263"/>
            <a:ext cx="80835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http://encyklopedie.vseved.cz/Liga+arabsk%C3%BDch+st%C3%A1t%C5%AF</a:t>
            </a:r>
          </a:p>
        </p:txBody>
      </p:sp>
      <p:sp>
        <p:nvSpPr>
          <p:cNvPr id="20486" name="Rectangle 6"/>
          <p:cNvSpPr>
            <a:spLocks noChangeArrowheads="1"/>
          </p:cNvSpPr>
          <p:nvPr/>
        </p:nvSpPr>
        <p:spPr bwMode="auto">
          <a:xfrm>
            <a:off x="684213" y="2060575"/>
            <a:ext cx="77279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http://cs.wikipedia.org/wiki/Liga_arabsk%C3%BDch_st%C3%A1t%C5%AF</a:t>
            </a:r>
          </a:p>
        </p:txBody>
      </p:sp>
      <p:sp>
        <p:nvSpPr>
          <p:cNvPr id="20487" name="Text Box 7"/>
          <p:cNvSpPr txBox="1">
            <a:spLocks noChangeArrowheads="1"/>
          </p:cNvSpPr>
          <p:nvPr/>
        </p:nvSpPr>
        <p:spPr bwMode="auto">
          <a:xfrm>
            <a:off x="755650" y="692150"/>
            <a:ext cx="28130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3600">
                <a:latin typeface="Times New Roman" pitchFamily="18" charset="0"/>
              </a:rPr>
              <a:t>Použité zdroje</a:t>
            </a:r>
          </a:p>
        </p:txBody>
      </p:sp>
      <p:sp>
        <p:nvSpPr>
          <p:cNvPr id="20488" name="Rectangle 8"/>
          <p:cNvSpPr>
            <a:spLocks noChangeArrowheads="1"/>
          </p:cNvSpPr>
          <p:nvPr/>
        </p:nvSpPr>
        <p:spPr bwMode="auto">
          <a:xfrm>
            <a:off x="755650" y="4652963"/>
            <a:ext cx="3232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http://www.celysvet.cz/las.php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121</TotalTime>
  <Words>237</Words>
  <Application>Microsoft Office PowerPoint</Application>
  <PresentationFormat>Předvádění na obrazovce (4:3)</PresentationFormat>
  <Paragraphs>57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4" baseType="lpstr">
      <vt:lpstr>Calibri</vt:lpstr>
      <vt:lpstr>Arial</vt:lpstr>
      <vt:lpstr>Times New Roman</vt:lpstr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Liga arabských států</dc:title>
  <dc:creator>Roni</dc:creator>
  <cp:lastModifiedBy>SPGS Litoměřice</cp:lastModifiedBy>
  <cp:revision>10</cp:revision>
  <dcterms:created xsi:type="dcterms:W3CDTF">2011-05-01T17:33:00Z</dcterms:created>
  <dcterms:modified xsi:type="dcterms:W3CDTF">2012-05-17T04:40:17Z</dcterms:modified>
</cp:coreProperties>
</file>