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1" r:id="rId3"/>
    <p:sldId id="257" r:id="rId4"/>
    <p:sldId id="258" r:id="rId5"/>
    <p:sldId id="265" r:id="rId6"/>
    <p:sldId id="259" r:id="rId7"/>
    <p:sldId id="272" r:id="rId8"/>
    <p:sldId id="261" r:id="rId9"/>
    <p:sldId id="266" r:id="rId10"/>
    <p:sldId id="260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A2F1AA-0A82-4377-8B89-7C2AB4AFC58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86CCD-3D2E-4F31-BC11-7E66564DA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164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686CCD-3D2E-4F31-BC11-7E66564DA2BA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B10FFF-4FF2-49EA-977D-524A67959F35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A9E2AA4-28BE-4BC6-BA13-5A3274ED70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400/837/6e034c2c27_4853856_o2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684/982/71b1e8490b_4855597_o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nd01.jxs.cz/898/650/5137a5f2ff_4854935_o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nd01.jxs.cz/232/237/29c3cfd9d8_4854828_o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nd01.jxs.cz/741/509/bd8920b2d5_4855691_o2.jpg" TargetMode="External"/><Relationship Id="rId13" Type="http://schemas.openxmlformats.org/officeDocument/2006/relationships/hyperlink" Target="http://nd01.jxs.cz/236/255/e3030840c2_4853913_o2.jpg" TargetMode="External"/><Relationship Id="rId3" Type="http://schemas.openxmlformats.org/officeDocument/2006/relationships/hyperlink" Target="http://absolventi.gymcheb.cz/2009/mihanns/dila.html" TargetMode="External"/><Relationship Id="rId7" Type="http://schemas.openxmlformats.org/officeDocument/2006/relationships/hyperlink" Target="http://rimanka.blog.cz/0810/zdenek-burian" TargetMode="External"/><Relationship Id="rId12" Type="http://schemas.openxmlformats.org/officeDocument/2006/relationships/hyperlink" Target="http://nd01.jxs.cz/781/563/d65b271508_4854458_o2.jpg" TargetMode="External"/><Relationship Id="rId2" Type="http://schemas.openxmlformats.org/officeDocument/2006/relationships/hyperlink" Target="http://life.ihned.cz/c1-51653580-genialni-burian-nam-ukazal-pravek-ilustroval-knihy-a-visel-ve-skolac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hodar.com/reci/lovci/lezeni1.htm" TargetMode="External"/><Relationship Id="rId11" Type="http://schemas.openxmlformats.org/officeDocument/2006/relationships/hyperlink" Target="http://nd01.jxs.cz/232/237/29c3cfd9d8_4854828_o2.jpg" TargetMode="External"/><Relationship Id="rId5" Type="http://schemas.openxmlformats.org/officeDocument/2006/relationships/hyperlink" Target="http://veda.sme.sk/c/5767218/aky-je-odkaz-neandertalcov.html" TargetMode="External"/><Relationship Id="rId15" Type="http://schemas.openxmlformats.org/officeDocument/2006/relationships/hyperlink" Target="http://nd01.jxs.cz/339/230/e038fa3284_4853289_o2.jpg" TargetMode="External"/><Relationship Id="rId10" Type="http://schemas.openxmlformats.org/officeDocument/2006/relationships/hyperlink" Target="http://nd01.jxs.cz/898/650/5137a5f2ff_4854935_o2.jpg" TargetMode="External"/><Relationship Id="rId4" Type="http://schemas.openxmlformats.org/officeDocument/2006/relationships/hyperlink" Target="http://www.malinovysvet.cz/dejiny/pravek.htm" TargetMode="External"/><Relationship Id="rId9" Type="http://schemas.openxmlformats.org/officeDocument/2006/relationships/hyperlink" Target="http://nd01.jxs.cz/684/982/71b1e8490b_4855597_o2.jpg" TargetMode="External"/><Relationship Id="rId14" Type="http://schemas.openxmlformats.org/officeDocument/2006/relationships/hyperlink" Target="http://nd01.jxs.cz/400/837/6e034c2c27_4853856_o2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>
                <a:solidFill>
                  <a:schemeClr val="tx2">
                    <a:lumMod val="75000"/>
                  </a:schemeClr>
                </a:solidFill>
              </a:rPr>
              <a:t>PRAVĚK</a:t>
            </a:r>
            <a:endParaRPr lang="cs-CZ" sz="8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33726" y="4357694"/>
            <a:ext cx="30075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cs typeface="Arial" pitchFamily="34" charset="0"/>
              </a:rPr>
              <a:t>VY_32_INOVACE_41_pravěk</a:t>
            </a:r>
          </a:p>
        </p:txBody>
      </p:sp>
      <p:pic>
        <p:nvPicPr>
          <p:cNvPr id="5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42" y="5143512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252595" y="54868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Vytvořeno v rámci projektu „EU peníze školám“.</a:t>
            </a:r>
          </a:p>
          <a:p>
            <a:pPr lvl="0" algn="ctr"/>
            <a:r>
              <a:rPr lang="cs-CZ" dirty="0">
                <a:solidFill>
                  <a:prstClr val="white"/>
                </a:solidFill>
              </a:rPr>
              <a:t>OP VK oblast podpory 1.4 s názvem Zlepšení podmínek pro vzdělávání na základních školách.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img.ihned.cz/attachment.php/720/31213720/iosv358BCEF7GHINOjk6QbfhpqSTUARn/1000x666x62ed/1050044525_Ramapithecus_punjabicus_Zden_k_Burian_1974_650x433_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500042"/>
            <a:ext cx="8823292" cy="5879109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329642" cy="45720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Zpočátku žili lidé volně v přírodě v nevelkých tlupách.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PRAVĚK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57166"/>
            <a:ext cx="3257544" cy="457200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Živili se sběrem lesních plodů a lovem divoké zvěře.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" name="Picture 4" descr="http://nd01.jxs.cz/741/509/bd8920b2d5_4855691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928670"/>
            <a:ext cx="4995122" cy="5068975"/>
          </a:xfrm>
          <a:prstGeom prst="rect">
            <a:avLst/>
          </a:prstGeom>
          <a:noFill/>
        </p:spPr>
      </p:pic>
      <p:pic>
        <p:nvPicPr>
          <p:cNvPr id="6" name="Picture 2" descr="+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1857364"/>
            <a:ext cx="3011313" cy="2090728"/>
          </a:xfrm>
          <a:prstGeom prst="rect">
            <a:avLst/>
          </a:prstGeom>
          <a:noFill/>
        </p:spPr>
      </p:pic>
      <p:pic>
        <p:nvPicPr>
          <p:cNvPr id="24578" name="Picture 2" descr="http://nd01.jxs.cz/339/230/e038fa3284_4853289_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42976" y="4071942"/>
            <a:ext cx="1837469" cy="2548615"/>
          </a:xfrm>
          <a:prstGeom prst="rect">
            <a:avLst/>
          </a:prstGeom>
          <a:noFill/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Žili v jeskyních, po nějaké době si začali stavět stany z kůží, později jednoduché chatrče.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Jak pravěcí lidé žili?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" name="Picture 2" descr="+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3" y="2928934"/>
            <a:ext cx="4327206" cy="3071810"/>
          </a:xfrm>
          <a:prstGeom prst="rect">
            <a:avLst/>
          </a:prstGeom>
          <a:noFill/>
        </p:spPr>
      </p:pic>
      <p:pic>
        <p:nvPicPr>
          <p:cNvPr id="7" name="Picture 2" descr="lezeni1.jpg, 120 kB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2928934"/>
            <a:ext cx="4048100" cy="3036075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4429156" cy="4000496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První nástroje i zbraně, které pravěcí lidé používali, byly z kamene, dřeva nebo kostí.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" name="Picture 2" descr="http://img.ihned.cz/attachment.php/80/31214080/aiou458DF7GHIJLNklQWdghp1STUwAVm/1000x666x62ed/1050046912_OB3a9c65_4_650x433_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928934"/>
            <a:ext cx="5214974" cy="3474825"/>
          </a:xfrm>
          <a:prstGeom prst="rect">
            <a:avLst/>
          </a:prstGeom>
          <a:noFill/>
        </p:spPr>
      </p:pic>
      <p:pic>
        <p:nvPicPr>
          <p:cNvPr id="6" name="Picture 8" descr="tallanup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143116"/>
            <a:ext cx="2214578" cy="2020318"/>
          </a:xfrm>
          <a:prstGeom prst="rect">
            <a:avLst/>
          </a:prstGeom>
          <a:noFill/>
        </p:spPr>
      </p:pic>
      <p:pic>
        <p:nvPicPr>
          <p:cNvPr id="7" name="Picture 10" descr="piescia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428604"/>
            <a:ext cx="1695450" cy="1619251"/>
          </a:xfrm>
          <a:prstGeom prst="rect">
            <a:avLst/>
          </a:prstGeom>
          <a:noFill/>
        </p:spPr>
      </p:pic>
      <p:pic>
        <p:nvPicPr>
          <p:cNvPr id="8" name="Picture 2" descr="http://nd01.jxs.cz/236/255/e3030840c2_4853913_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36" y="4357694"/>
            <a:ext cx="2271695" cy="195429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14348" y="500042"/>
            <a:ext cx="40719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Doba kamenná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Nejdůležitějším objevem pro pravěkého člověka, který mu usnadnil život, byl </a:t>
            </a:r>
            <a:r>
              <a:rPr lang="cs-CZ" dirty="0" smtClean="0">
                <a:solidFill>
                  <a:srgbClr val="FF0000"/>
                </a:solidFill>
              </a:rPr>
              <a:t>oheň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Jeden z nejvýznamnějších objevů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" name="Picture 4" descr="obr_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3" y="3500438"/>
            <a:ext cx="3761689" cy="2571768"/>
          </a:xfrm>
          <a:prstGeom prst="rect">
            <a:avLst/>
          </a:prstGeom>
          <a:noFill/>
        </p:spPr>
      </p:pic>
      <p:pic>
        <p:nvPicPr>
          <p:cNvPr id="7" name="Picture 12" descr="Homo%20Erectu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3500438"/>
            <a:ext cx="3819531" cy="255454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428604"/>
            <a:ext cx="8229600" cy="45720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 životě pravěkých lidí se dozvídáme z archeologických vykopávek či maleb na stěnách jeskyní.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2" descr="+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1928802"/>
            <a:ext cx="3357586" cy="4470564"/>
          </a:xfrm>
          <a:prstGeom prst="rect">
            <a:avLst/>
          </a:prstGeom>
          <a:noFill/>
        </p:spPr>
      </p:pic>
      <p:pic>
        <p:nvPicPr>
          <p:cNvPr id="5" name="Picture 6" descr="10135-004-D1A6B3B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4572008"/>
            <a:ext cx="2428892" cy="1762740"/>
          </a:xfrm>
          <a:prstGeom prst="rect">
            <a:avLst/>
          </a:prstGeom>
          <a:noFill/>
        </p:spPr>
      </p:pic>
      <p:pic>
        <p:nvPicPr>
          <p:cNvPr id="6" name="Picture 4" descr="http://www.artifacts.com/I-Lascaux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57356" y="2643181"/>
            <a:ext cx="3000396" cy="172170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14282" y="2357430"/>
            <a:ext cx="17145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Malba znázorňující útočícího bizona (jeskyně </a:t>
            </a:r>
            <a:r>
              <a:rPr lang="cs-CZ" i="1" dirty="0" err="1" smtClean="0">
                <a:solidFill>
                  <a:schemeClr val="tx2">
                    <a:lumMod val="75000"/>
                  </a:schemeClr>
                </a:solidFill>
              </a:rPr>
              <a:t>Altamira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).                  </a:t>
            </a:r>
            <a:r>
              <a:rPr lang="cs-CZ" i="1" dirty="0" smtClean="0"/>
              <a:t>               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43240" y="5000636"/>
            <a:ext cx="16430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Kůň a bizoni v jeskyni </a:t>
            </a:r>
            <a:r>
              <a:rPr lang="cs-CZ" i="1" dirty="0" err="1" smtClean="0">
                <a:solidFill>
                  <a:schemeClr val="tx2">
                    <a:lumMod val="75000"/>
                  </a:schemeClr>
                </a:solidFill>
              </a:rPr>
              <a:t>Lascaux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.                      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rot="10800000">
            <a:off x="2786050" y="5929330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500166" y="3643314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3543296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Později se lidé naučili chovat domácí zvířata – ovce, kozy, hovězí dobytek, vepře.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Zakládali první pole kácením a vypalováním lesa, na kterých potom pěstovali první zemědělské plodiny.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První zemědělci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8194" name="Picture 2" descr="Zdeněk Burian - Barosauři - Obraz Zdeňka Buriana zachycuje barosaury, gigantické plazy z období druhoho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00" y="-830263"/>
            <a:ext cx="2324100" cy="1743076"/>
          </a:xfrm>
          <a:prstGeom prst="rect">
            <a:avLst/>
          </a:prstGeom>
          <a:noFill/>
        </p:spPr>
      </p:pic>
      <p:pic>
        <p:nvPicPr>
          <p:cNvPr id="8196" name="Picture 4" descr="Zdeněk Burian - Barosauři - Obraz Zdeňka Buriana zachycuje barosaury, gigantické plazy z období druhoho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00" y="-830263"/>
            <a:ext cx="2324100" cy="1743076"/>
          </a:xfrm>
          <a:prstGeom prst="rect">
            <a:avLst/>
          </a:prstGeom>
          <a:noFill/>
        </p:spPr>
      </p:pic>
      <p:pic>
        <p:nvPicPr>
          <p:cNvPr id="8200" name="Picture 8" descr="Zdeněk Burian - Barosauři - Obraz Zdeňka Buriana zachycuje barosaury, gigantické plazy z období druhoho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00" y="-830263"/>
            <a:ext cx="2324100" cy="1743076"/>
          </a:xfrm>
          <a:prstGeom prst="rect">
            <a:avLst/>
          </a:prstGeom>
          <a:noFill/>
        </p:spPr>
      </p:pic>
      <p:pic>
        <p:nvPicPr>
          <p:cNvPr id="9" name="Picture 2" descr="http://nd01.jxs.cz/781/563/d65b271508_4854458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1928802"/>
            <a:ext cx="4929222" cy="3381994"/>
          </a:xfrm>
          <a:prstGeom prst="rect">
            <a:avLst/>
          </a:prstGeom>
          <a:noFill/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 objevení výroby bronzu a železa, začali lidé vyrábět mnohem účinnější zbraně i nástroje.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Doba bronzová a doba železná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7" name="Picture 2" descr="+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2667409"/>
            <a:ext cx="4929221" cy="3695275"/>
          </a:xfrm>
          <a:prstGeom prst="rect">
            <a:avLst/>
          </a:prstGeom>
          <a:noFill/>
        </p:spPr>
      </p:pic>
      <p:pic>
        <p:nvPicPr>
          <p:cNvPr id="8" name="Picture 12" descr="kromaňone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4" y="2857496"/>
            <a:ext cx="2105025" cy="314325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sz="1800" dirty="0" smtClean="0">
              <a:hlinkClick r:id="rId2"/>
            </a:endParaRPr>
          </a:p>
          <a:p>
            <a:r>
              <a:rPr lang="cs-CZ" sz="1800" dirty="0" smtClean="0">
                <a:hlinkClick r:id="rId2"/>
              </a:rPr>
              <a:t>Učebnice Vlastivědy - Obrazy ze starších českých dějin ALTER</a:t>
            </a:r>
          </a:p>
          <a:p>
            <a:r>
              <a:rPr lang="cs-CZ" sz="1800" dirty="0" smtClean="0">
                <a:hlinkClick r:id="rId2"/>
              </a:rPr>
              <a:t>http://life.ihned.cz/c1-51653580-genialni-burian-nam-ukazal-pravek-ilustroval-knihy-a-visel-ve-skolach#fotogalerie-gf18949-2-1098970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http://absolventi.</a:t>
            </a:r>
            <a:r>
              <a:rPr lang="cs-CZ" sz="1800" dirty="0" err="1" smtClean="0">
                <a:hlinkClick r:id="rId3"/>
              </a:rPr>
              <a:t>gymcheb.cz</a:t>
            </a:r>
            <a:r>
              <a:rPr lang="cs-CZ" sz="1800" dirty="0" smtClean="0">
                <a:hlinkClick r:id="rId3"/>
              </a:rPr>
              <a:t>/2009/</a:t>
            </a:r>
            <a:r>
              <a:rPr lang="cs-CZ" sz="1800" dirty="0" err="1" smtClean="0">
                <a:hlinkClick r:id="rId3"/>
              </a:rPr>
              <a:t>mihanns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dila.html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malinovysvet.cz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dejiny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pravek.htm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http://veda.</a:t>
            </a:r>
            <a:r>
              <a:rPr lang="cs-CZ" sz="1800" dirty="0" err="1" smtClean="0">
                <a:hlinkClick r:id="rId5"/>
              </a:rPr>
              <a:t>sme.sk</a:t>
            </a:r>
            <a:r>
              <a:rPr lang="cs-CZ" sz="1800" dirty="0" smtClean="0">
                <a:hlinkClick r:id="rId5"/>
              </a:rPr>
              <a:t>/c/5767218/</a:t>
            </a:r>
            <a:r>
              <a:rPr lang="cs-CZ" sz="1800" dirty="0" err="1" smtClean="0">
                <a:hlinkClick r:id="rId5"/>
              </a:rPr>
              <a:t>aky</a:t>
            </a:r>
            <a:r>
              <a:rPr lang="cs-CZ" sz="1800" dirty="0" smtClean="0">
                <a:hlinkClick r:id="rId5"/>
              </a:rPr>
              <a:t>-je-odkaz-</a:t>
            </a:r>
            <a:r>
              <a:rPr lang="cs-CZ" sz="1800" dirty="0" err="1" smtClean="0">
                <a:hlinkClick r:id="rId5"/>
              </a:rPr>
              <a:t>neandertalcov.html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pohodar.com</a:t>
            </a:r>
            <a:r>
              <a:rPr lang="cs-CZ" sz="1800" dirty="0" smtClean="0">
                <a:hlinkClick r:id="rId6"/>
              </a:rPr>
              <a:t>/reci/lovci/lezeni1.htm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http://rimanka.blog.cz/0810/zdenek-burian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http://nd01.jxs.cz/741/509/bd8920b2d5_4855691_o2.jpg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http://nd01.jxs.cz/684/982/71b1e8490b_4855597_o2.jpg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http://nd01.jxs.cz/898/650/5137a5f2ff_4854935_o2.jpg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http://nd01.jxs.cz/232/237/29c3cfd9d8_4854828_o2.jpg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http://nd01.jxs.cz/781/563/d65b271508_4854458_o2.jpg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http://nd01.jxs.cz/236/255/e3030840c2_4853913_o2.jpg</a:t>
            </a:r>
            <a:endParaRPr lang="cs-CZ" sz="1800" dirty="0" smtClean="0"/>
          </a:p>
          <a:p>
            <a:r>
              <a:rPr lang="cs-CZ" sz="1800" dirty="0" smtClean="0">
                <a:hlinkClick r:id="rId14"/>
              </a:rPr>
              <a:t>http://nd01.jxs.cz/400/837/6e034c2c27_4853856_o2.jpg</a:t>
            </a:r>
            <a:endParaRPr lang="cs-CZ" sz="1800" dirty="0" smtClean="0"/>
          </a:p>
          <a:p>
            <a:r>
              <a:rPr lang="cs-CZ" sz="1800" dirty="0" smtClean="0">
                <a:hlinkClick r:id="rId15"/>
              </a:rPr>
              <a:t>http://nd01.jxs.cz/339/230/e038fa3284_4853289_o2.jpg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714356"/>
            <a:ext cx="8229600" cy="4572000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čtvrtý ročník základní školy.</a:t>
            </a:r>
          </a:p>
          <a:p>
            <a:pPr algn="ctr"/>
            <a:endParaRPr lang="cs-CZ" sz="24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životě v pravěku v rámci Úvodu do starších českých dějin.</a:t>
            </a:r>
          </a:p>
          <a:p>
            <a:pPr algn="ctr"/>
            <a:endParaRPr lang="cs-CZ" sz="24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pPr algn="ctr"/>
            <a:endParaRPr lang="cs-CZ" sz="24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školního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132</TotalTime>
  <Words>316</Words>
  <Application>Microsoft Office PowerPoint</Application>
  <PresentationFormat>Předvádění na obrazovce (4:3)</PresentationFormat>
  <Paragraphs>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PRAVĚK</vt:lpstr>
      <vt:lpstr>PRAVĚK</vt:lpstr>
      <vt:lpstr>Prezentace aplikace PowerPoint</vt:lpstr>
      <vt:lpstr>Jak pravěcí lidé žili?</vt:lpstr>
      <vt:lpstr>Prezentace aplikace PowerPoint</vt:lpstr>
      <vt:lpstr>Jeden z nejvýznamnějších objevů</vt:lpstr>
      <vt:lpstr>Prezentace aplikace PowerPoint</vt:lpstr>
      <vt:lpstr>První zemědělci</vt:lpstr>
      <vt:lpstr>Doba bronzová a doba železná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kerdova</cp:lastModifiedBy>
  <cp:revision>15</cp:revision>
  <dcterms:created xsi:type="dcterms:W3CDTF">2012-01-16T18:21:55Z</dcterms:created>
  <dcterms:modified xsi:type="dcterms:W3CDTF">2012-01-20T16:03:41Z</dcterms:modified>
</cp:coreProperties>
</file>