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3" r:id="rId5"/>
    <p:sldId id="260" r:id="rId6"/>
    <p:sldId id="261" r:id="rId7"/>
    <p:sldId id="262" r:id="rId8"/>
    <p:sldId id="258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EE5D9FE-DC48-4836-9870-D710F7F04F7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EB4D45-3C57-4515-B9A8-8BD8D39D2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4/Kondrac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a/ae/Burg_Primda_Gesamtansich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b/PredniKopaninaRotunda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//upload.wikimedia.org/wikipedia/commons/d/d6/Holubice-rotunda02.jpg" TargetMode="External"/><Relationship Id="rId4" Type="http://schemas.openxmlformats.org/officeDocument/2006/relationships/hyperlink" Target="//upload.wikimedia.org/wikipedia/commons/4/42/Milevsko_chram_Navstiveni_PM.jpg" TargetMode="External"/><Relationship Id="rId9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b/be/Pra%C5%BEsk%C3%BD_hrad,_Bazilika_sv._Ji%C5%99%C3%AD,_interi%C3%A9r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a/Stary_Plzenec_CZ_Rotunda_of_St_Peter_from_NNE_with_Radyne_Castle_on_horizorn_117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7/75/Tismice_CZ_basilica_interior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1.jpeg"/><Relationship Id="rId7" Type="http://schemas.openxmlformats.org/officeDocument/2006/relationships/hyperlink" Target="//upload.wikimedia.org/wikipedia/commons/d/d3/Kostel_Nanebevzet%C3%AD_Panny_Marie,_Mohelnice_nad_Jizerou_(2)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hyperlink" Target="//upload.wikimedia.org/wikipedia/commons/8/84/Zdikuv_palac4.JPG" TargetMode="Externa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4/Premysl_Orac.jpg" TargetMode="External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a/ad/Z%C3%A1bo%C5%99%C3%AD_nad_Labem_-_rom%C3%A1nsk%C3%BD_port%C3%A1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4/Hrusice_CZ_St_Wenceslas_church_Romanesque_portal.148.jpg" TargetMode="External"/><Relationship Id="rId11" Type="http://schemas.openxmlformats.org/officeDocument/2006/relationships/image" Target="../media/image19.png"/><Relationship Id="rId5" Type="http://schemas.openxmlformats.org/officeDocument/2006/relationships/image" Target="../media/image16.jpeg"/><Relationship Id="rId10" Type="http://schemas.openxmlformats.org/officeDocument/2006/relationships/hyperlink" Target="//upload.wikimedia.org/wikipedia/commons/3/3c/Vratislav_II.PNG" TargetMode="External"/><Relationship Id="rId4" Type="http://schemas.openxmlformats.org/officeDocument/2006/relationships/hyperlink" Target="//upload.wikimedia.org/wikipedia/commons/4/42/Pt-coimbra-sevelha2.jpg" TargetMode="External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1/Vy%C5%A1ehrad-rotunda.jpg" TargetMode="External"/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hyperlink" Target="//upload.wikimedia.org/wikipedia/commons/d/dc/RotundaRi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b/RotundaKrizePraha.jpg" TargetMode="Externa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4/4f/RotundaSaintKatharina.JPG" TargetMode="External"/><Relationship Id="rId9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hyperlink" Target="//upload.wikimedia.org/wikipedia/commons/3/32/Mikulas_2_potvorov.jpg" TargetMode="External"/><Relationship Id="rId7" Type="http://schemas.openxmlformats.org/officeDocument/2006/relationships/hyperlink" Target="//upload.wikimedia.org/wikipedia/commons/8/84/Trebic_podklasteri_bazilika_velka_apsida.jpg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b/be/Pra%C5%BEsk%C3%BD_hrad,_Bazilika_sv._Ji%C5%99%C3%AD,_interi%C3%A9r_02.jpg" TargetMode="External"/><Relationship Id="rId10" Type="http://schemas.openxmlformats.org/officeDocument/2006/relationships/image" Target="../media/image27.png"/><Relationship Id="rId4" Type="http://schemas.openxmlformats.org/officeDocument/2006/relationships/image" Target="../media/image25.jpeg"/><Relationship Id="rId9" Type="http://schemas.openxmlformats.org/officeDocument/2006/relationships/hyperlink" Target="//upload.wikimedia.org/wikipedia/commons/6/6c/BAZILIKA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2" Type="http://schemas.openxmlformats.org/officeDocument/2006/relationships/hyperlink" Target="//upload.wikimedia.org/wikipedia/commons/d/d1/Roma06(js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2/Leaning_Tower_of_Pisa.jpg" TargetMode="External"/><Relationship Id="rId5" Type="http://schemas.openxmlformats.org/officeDocument/2006/relationships/image" Target="../media/image29.jpeg"/><Relationship Id="rId4" Type="http://schemas.openxmlformats.org/officeDocument/2006/relationships/hyperlink" Target="//upload.wikimedia.org/wikipedia/commons/2/20/Rome,_Forum_Romanum,_Basilica_of_Maxentius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t-coimbra-sevelha2.jpg" TargetMode="External"/><Relationship Id="rId13" Type="http://schemas.openxmlformats.org/officeDocument/2006/relationships/hyperlink" Target="http://cs.wikipedia.org/wiki/Soubor:Hrusice_CZ_St_Wenceslas_church_Romanesque_portal.148.jpg" TargetMode="External"/><Relationship Id="rId18" Type="http://schemas.openxmlformats.org/officeDocument/2006/relationships/hyperlink" Target="http://cs.wikipedia.org/wiki/Soubor:Tismice_CZ_basilica_interior.jpg" TargetMode="External"/><Relationship Id="rId26" Type="http://schemas.openxmlformats.org/officeDocument/2006/relationships/hyperlink" Target="http://cs.wikipedia.org/wiki/Soubor:Kondrac.JPG" TargetMode="External"/><Relationship Id="rId3" Type="http://schemas.openxmlformats.org/officeDocument/2006/relationships/hyperlink" Target="http://www.gjb-spgs.cz/stranky/projekt_architektura/images/romansky_sloh/pamatky/06.JPG" TargetMode="External"/><Relationship Id="rId21" Type="http://schemas.openxmlformats.org/officeDocument/2006/relationships/hyperlink" Target="http://cs.wikipedia.org/wiki/Soubor:Premysl_Orac.jpg" TargetMode="External"/><Relationship Id="rId7" Type="http://schemas.openxmlformats.org/officeDocument/2006/relationships/hyperlink" Target="http://cs.wikipedia.org/wiki/Soubor:Z%C3%A1bo%C5%99%C3%AD_nad_Labem_-_rom%C3%A1nsk%C3%BD_port%C3%A1l.jpg" TargetMode="External"/><Relationship Id="rId12" Type="http://schemas.openxmlformats.org/officeDocument/2006/relationships/hyperlink" Target="http://cs.wikipedia.org/wiki/Soubor:Burg_Primda_Gesamtansicht.jpg" TargetMode="External"/><Relationship Id="rId17" Type="http://schemas.openxmlformats.org/officeDocument/2006/relationships/hyperlink" Target="http://cs.wikipedia.org/wiki/Soubor:Pra%C5%BEsk%C3%BD_hrad,_Bazilika_sv._Ji%C5%99%C3%AD,_interi%C3%A9r_02.jpg" TargetMode="External"/><Relationship Id="rId25" Type="http://schemas.openxmlformats.org/officeDocument/2006/relationships/hyperlink" Target="http://cs.wikipedia.org/wiki/Soubor:PredniKopaninaRotunda.jpg" TargetMode="External"/><Relationship Id="rId2" Type="http://schemas.openxmlformats.org/officeDocument/2006/relationships/hyperlink" Target="http://www.gjb-spgs.cz/stranky/projekt_architektura/images/romansky_sloh/pamatky/04.JPG" TargetMode="External"/><Relationship Id="rId16" Type="http://schemas.openxmlformats.org/officeDocument/2006/relationships/hyperlink" Target="http://cs.wikipedia.org/wiki/Soubor:Stary_Plzenec_CZ_Rotunda_of_St_Peter_from_NNE_with_Radyne_Castle_on_horizorn_117.jpg" TargetMode="External"/><Relationship Id="rId20" Type="http://schemas.openxmlformats.org/officeDocument/2006/relationships/hyperlink" Target="http://cs.wikipedia.org/wiki/Soubor:RotundaKrizePraha.jpg" TargetMode="External"/><Relationship Id="rId29" Type="http://schemas.openxmlformats.org/officeDocument/2006/relationships/hyperlink" Target="http://cs.wikipedia.org/wiki/Soubor:Rome,_Forum_Romanum,_Basilica_of_Maxenti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jb-spgs.cz/stranky/projekt_architektura/romansky_sloh.htm" TargetMode="External"/><Relationship Id="rId11" Type="http://schemas.openxmlformats.org/officeDocument/2006/relationships/hyperlink" Target="http://cs.wikipedia.org/wiki/Soubor:Kostel_Nanebevzet%C3%AD_Panny_Marie,_Mohelnice_nad_Jizerou_(2).jpg" TargetMode="External"/><Relationship Id="rId24" Type="http://schemas.openxmlformats.org/officeDocument/2006/relationships/hyperlink" Target="http://cs.wikipedia.org/wiki/Soubor:Vy%C5%A1ehrad-rotunda.jpg" TargetMode="External"/><Relationship Id="rId32" Type="http://schemas.openxmlformats.org/officeDocument/2006/relationships/hyperlink" Target="http://cs.wikipedia.org/wiki/Rom%C3%A1nsk%C3%BD_sloh" TargetMode="External"/><Relationship Id="rId5" Type="http://schemas.openxmlformats.org/officeDocument/2006/relationships/hyperlink" Target="http://www.gjb-spgs.cz/stranky/projekt_architektura/images/romansky_sloh/pamatky/02.JPG" TargetMode="External"/><Relationship Id="rId15" Type="http://schemas.openxmlformats.org/officeDocument/2006/relationships/hyperlink" Target="http://cs.wikipedia.org/wiki/Soubor:RotundaSaintKatharina.JPG" TargetMode="External"/><Relationship Id="rId23" Type="http://schemas.openxmlformats.org/officeDocument/2006/relationships/hyperlink" Target="http://cs.wikipedia.org/wiki/Soubor:BAZILIKA.png" TargetMode="External"/><Relationship Id="rId28" Type="http://schemas.openxmlformats.org/officeDocument/2006/relationships/hyperlink" Target="http://cs.wikipedia.org/wiki/Soubor:Roma06(js).jpg" TargetMode="External"/><Relationship Id="rId10" Type="http://schemas.openxmlformats.org/officeDocument/2006/relationships/hyperlink" Target="http://cs.wikipedia.org/wiki/Soubor:RotundaRip.jpg" TargetMode="External"/><Relationship Id="rId19" Type="http://schemas.openxmlformats.org/officeDocument/2006/relationships/hyperlink" Target="http://cs.wikipedia.org/wiki/Soubor:Trebic_podklasteri_bazilika_velka_apsida.jpg" TargetMode="External"/><Relationship Id="rId31" Type="http://schemas.openxmlformats.org/officeDocument/2006/relationships/hyperlink" Target="http://cs.wikipedia.org/wiki/Soubor:Milevsko_chram_Navstiveni_PM.jpg" TargetMode="External"/><Relationship Id="rId4" Type="http://schemas.openxmlformats.org/officeDocument/2006/relationships/hyperlink" Target="http://www.gjb-spgs.cz/stranky/projekt_architektura/images/romansky_sloh/pamatky/08.JPG" TargetMode="External"/><Relationship Id="rId9" Type="http://schemas.openxmlformats.org/officeDocument/2006/relationships/hyperlink" Target="http://cs.wikipedia.org/wiki/Soubor:Zdikuv_palac4.JPG" TargetMode="External"/><Relationship Id="rId14" Type="http://schemas.openxmlformats.org/officeDocument/2006/relationships/hyperlink" Target="http://cs.wikipedia.org/wiki/Soubor:Mikulas_2_potvorov.jpg" TargetMode="External"/><Relationship Id="rId22" Type="http://schemas.openxmlformats.org/officeDocument/2006/relationships/hyperlink" Target="http://cs.wikipedia.org/wiki/Soubor:Vratislav_II.PNG" TargetMode="External"/><Relationship Id="rId27" Type="http://schemas.openxmlformats.org/officeDocument/2006/relationships/hyperlink" Target="http://cs.wikipedia.org/wiki/Soubor:Holubice-rotunda02.jpg" TargetMode="External"/><Relationship Id="rId30" Type="http://schemas.openxmlformats.org/officeDocument/2006/relationships/hyperlink" Target="http://cs.wikipedia.org/wiki/Soubor:Leaning_Tower_of_Pisa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57290" y="3643314"/>
            <a:ext cx="6480048" cy="2301240"/>
          </a:xfrm>
        </p:spPr>
        <p:txBody>
          <a:bodyPr/>
          <a:lstStyle/>
          <a:p>
            <a:pPr algn="ctr"/>
            <a:r>
              <a:rPr lang="cs-CZ" dirty="0" smtClean="0"/>
              <a:t>Dějiny ČR – románský sloh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571612"/>
            <a:ext cx="6480048" cy="1752600"/>
          </a:xfrm>
        </p:spPr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786" y="642918"/>
            <a:ext cx="75009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 smtClean="0">
                <a:solidFill>
                  <a:prstClr val="white"/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prstClr val="white"/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5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429264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611114" y="1785926"/>
            <a:ext cx="40916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cs typeface="Arial" pitchFamily="34" charset="0"/>
              </a:rPr>
              <a:t>VY_32_INOVACE_44_románský_sloh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7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Románský sloh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14488"/>
            <a:ext cx="4714908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Středověk 11. – 13. století</a:t>
            </a:r>
          </a:p>
          <a:p>
            <a:r>
              <a:rPr lang="cs-CZ" sz="2400" dirty="0" smtClean="0"/>
              <a:t>Zachovaly se především církevní stavby, stavěly se  také paláce, hrady a kláštery.</a:t>
            </a:r>
            <a:endParaRPr lang="cs-CZ" sz="2400" dirty="0"/>
          </a:p>
        </p:txBody>
      </p:sp>
      <p:pic>
        <p:nvPicPr>
          <p:cNvPr id="13316" name="Picture 4" descr="Soubor:Burg Primda Gesamtansich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4071942"/>
            <a:ext cx="3538392" cy="23574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5720" y="4143380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Hrad </a:t>
            </a:r>
            <a:r>
              <a:rPr lang="cs-CZ" dirty="0" err="1" smtClean="0">
                <a:solidFill>
                  <a:srgbClr val="FFC000"/>
                </a:solidFill>
              </a:rPr>
              <a:t>Přimda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7" name="Picture 12" descr="Soubor:Milevsko chram Navstiveni P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6644" y="3857628"/>
            <a:ext cx="1710047" cy="2487341"/>
          </a:xfrm>
          <a:prstGeom prst="rect">
            <a:avLst/>
          </a:prstGeom>
          <a:noFill/>
        </p:spPr>
      </p:pic>
      <p:pic>
        <p:nvPicPr>
          <p:cNvPr id="13318" name="Picture 6" descr="Soubor:PredniKopaninaRotund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4942" y="428604"/>
            <a:ext cx="3671892" cy="2756220"/>
          </a:xfrm>
          <a:prstGeom prst="rect">
            <a:avLst/>
          </a:prstGeom>
          <a:noFill/>
        </p:spPr>
      </p:pic>
      <p:pic>
        <p:nvPicPr>
          <p:cNvPr id="13320" name="Picture 8" descr="Soubor:Kondrac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4500570"/>
            <a:ext cx="3143272" cy="2105993"/>
          </a:xfrm>
          <a:prstGeom prst="rect">
            <a:avLst/>
          </a:prstGeom>
          <a:noFill/>
        </p:spPr>
      </p:pic>
      <p:pic>
        <p:nvPicPr>
          <p:cNvPr id="11" name="Picture 2" descr="Soubor:Holubice-rotunda0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86446" y="3000372"/>
            <a:ext cx="1643074" cy="2167844"/>
          </a:xfrm>
          <a:prstGeom prst="rect">
            <a:avLst/>
          </a:prstGeom>
          <a:noFill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6" grpId="0"/>
      <p:bldP spid="6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Románské stavby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14932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Stavby budovány z kamene.</a:t>
            </a:r>
          </a:p>
          <a:p>
            <a:r>
              <a:rPr lang="cs-CZ" sz="2400" dirty="0" smtClean="0"/>
              <a:t>Mají silné mohutné zdi.</a:t>
            </a:r>
          </a:p>
          <a:p>
            <a:r>
              <a:rPr lang="cs-CZ" sz="2400" dirty="0" smtClean="0"/>
              <a:t>Zpočátku dřevěné rovné stropy, později kamenná klenba se silnými opěrnými sloupy.</a:t>
            </a:r>
            <a:endParaRPr lang="cs-CZ" sz="2400" dirty="0"/>
          </a:p>
        </p:txBody>
      </p:sp>
      <p:pic>
        <p:nvPicPr>
          <p:cNvPr id="44034" name="Picture 2" descr="Soubor:Pražský hrad, Bazilika sv. Jiří, interiér 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929066"/>
            <a:ext cx="3429024" cy="2571769"/>
          </a:xfrm>
          <a:prstGeom prst="rect">
            <a:avLst/>
          </a:prstGeom>
          <a:noFill/>
        </p:spPr>
      </p:pic>
      <p:pic>
        <p:nvPicPr>
          <p:cNvPr id="44036" name="Picture 4" descr="Soubor:Tismice CZ basilica interio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3929065"/>
            <a:ext cx="3833786" cy="2583013"/>
          </a:xfrm>
          <a:prstGeom prst="rect">
            <a:avLst/>
          </a:prstGeom>
          <a:noFill/>
        </p:spPr>
      </p:pic>
      <p:pic>
        <p:nvPicPr>
          <p:cNvPr id="6" name="Picture 6" descr="Soubor:Stary Plzenec CZ Rotunda of St Peter from NNE with Radyne Castle on horizorn 11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214290"/>
            <a:ext cx="2571768" cy="3429024"/>
          </a:xfrm>
          <a:prstGeom prst="rect">
            <a:avLst/>
          </a:prstGeom>
          <a:noFill/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Typické znaky: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82918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Neomítnuté zdi</a:t>
            </a:r>
          </a:p>
          <a:p>
            <a:r>
              <a:rPr lang="cs-CZ" sz="2400" dirty="0" smtClean="0"/>
              <a:t>Úzká okna s obloukem</a:t>
            </a:r>
          </a:p>
          <a:p>
            <a:r>
              <a:rPr lang="cs-CZ" sz="2400" dirty="0" smtClean="0"/>
              <a:t>Někdy se 2 - 3 okna seskupovala a mezi nimi byly úzké meziokenní sloupky.</a:t>
            </a:r>
            <a:endParaRPr lang="cs-CZ" sz="2400" dirty="0"/>
          </a:p>
        </p:txBody>
      </p:sp>
      <p:pic>
        <p:nvPicPr>
          <p:cNvPr id="39938" name="Picture 2" descr="http://www.gjb-spgs.cz/stranky/projekt_architektura/images/romansky_sloh/pamatky/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3714752"/>
            <a:ext cx="1919543" cy="2852711"/>
          </a:xfrm>
          <a:prstGeom prst="rect">
            <a:avLst/>
          </a:prstGeom>
          <a:noFill/>
        </p:spPr>
      </p:pic>
      <p:pic>
        <p:nvPicPr>
          <p:cNvPr id="39940" name="Picture 4" descr="http://www.gjb-spgs.cz/stranky/projekt_architektura/images/romansky_sloh/pamatky/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357166"/>
            <a:ext cx="1856662" cy="2995587"/>
          </a:xfrm>
          <a:prstGeom prst="rect">
            <a:avLst/>
          </a:prstGeom>
          <a:noFill/>
        </p:spPr>
      </p:pic>
      <p:pic>
        <p:nvPicPr>
          <p:cNvPr id="39942" name="Picture 6" descr="http://www.gjb-spgs.cz/stranky/projekt_architektura/images/romansky_sloh/pamatky/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16" y="4000504"/>
            <a:ext cx="3330024" cy="2643206"/>
          </a:xfrm>
          <a:prstGeom prst="rect">
            <a:avLst/>
          </a:prstGeom>
          <a:noFill/>
        </p:spPr>
      </p:pic>
      <p:pic>
        <p:nvPicPr>
          <p:cNvPr id="39946" name="Picture 10" descr="Soubor:Zdikuv palac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1142984"/>
            <a:ext cx="2262150" cy="1696613"/>
          </a:xfrm>
          <a:prstGeom prst="rect">
            <a:avLst/>
          </a:prstGeom>
          <a:noFill/>
        </p:spPr>
      </p:pic>
      <p:pic>
        <p:nvPicPr>
          <p:cNvPr id="10" name="Picture 6" descr="Soubor:Kostel Nanebevzetí Panny Marie, Mohelnice nad Jizerou (2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48" y="3857628"/>
            <a:ext cx="1857388" cy="278608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71480"/>
            <a:ext cx="5500726" cy="4525963"/>
          </a:xfrm>
        </p:spPr>
        <p:txBody>
          <a:bodyPr/>
          <a:lstStyle/>
          <a:p>
            <a:r>
              <a:rPr lang="cs-CZ" sz="2400" dirty="0" smtClean="0"/>
              <a:t>Stěny byly zdobené </a:t>
            </a:r>
            <a:r>
              <a:rPr lang="cs-CZ" sz="2400" dirty="0" smtClean="0">
                <a:solidFill>
                  <a:srgbClr val="00B0F0"/>
                </a:solidFill>
              </a:rPr>
              <a:t>freskami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Vchody - zdobené </a:t>
            </a:r>
            <a:r>
              <a:rPr lang="cs-CZ" sz="2400" dirty="0" smtClean="0">
                <a:solidFill>
                  <a:srgbClr val="00B0F0"/>
                </a:solidFill>
              </a:rPr>
              <a:t>portály</a:t>
            </a:r>
            <a:r>
              <a:rPr lang="cs-CZ" sz="2400" dirty="0" smtClean="0"/>
              <a:t> (orámování vstupního otvoru).</a:t>
            </a:r>
          </a:p>
          <a:p>
            <a:endParaRPr lang="cs-CZ" sz="2400" dirty="0"/>
          </a:p>
        </p:txBody>
      </p:sp>
      <p:pic>
        <p:nvPicPr>
          <p:cNvPr id="43010" name="Picture 2" descr="Soubor:Záboří nad Labem - románský portá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3071810"/>
            <a:ext cx="2214578" cy="3571900"/>
          </a:xfrm>
          <a:prstGeom prst="rect">
            <a:avLst/>
          </a:prstGeom>
          <a:noFill/>
        </p:spPr>
      </p:pic>
      <p:pic>
        <p:nvPicPr>
          <p:cNvPr id="43012" name="Picture 4" descr="Soubor:Pt-coimbra-sevelha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2643182"/>
            <a:ext cx="2000234" cy="2666979"/>
          </a:xfrm>
          <a:prstGeom prst="rect">
            <a:avLst/>
          </a:prstGeom>
          <a:noFill/>
        </p:spPr>
      </p:pic>
      <p:pic>
        <p:nvPicPr>
          <p:cNvPr id="43014" name="Picture 6" descr="Soubor:Hrusice CZ St Wenceslas church Romanesque portal.148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3438" y="3857628"/>
            <a:ext cx="2089561" cy="2786082"/>
          </a:xfrm>
          <a:prstGeom prst="rect">
            <a:avLst/>
          </a:prstGeom>
          <a:noFill/>
        </p:spPr>
      </p:pic>
      <p:pic>
        <p:nvPicPr>
          <p:cNvPr id="43016" name="Picture 8" descr="Soubor:Premysl Orac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0694" y="285728"/>
            <a:ext cx="3348012" cy="273679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643570" y="2357430"/>
            <a:ext cx="3214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Přemysl Oráč – rotunda sv. Kateřiny ve Znojmě </a:t>
            </a:r>
            <a:endParaRPr lang="cs-CZ" sz="1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3018" name="Picture 10" descr="Soubor:Vratislav II.PN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29454" y="3286124"/>
            <a:ext cx="1909751" cy="307198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58016" y="578645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Vratislav II., sv. Kateřina, Znojmo</a:t>
            </a:r>
            <a:endParaRPr lang="cs-CZ" sz="1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  <p:bldP spid="8" grpId="0"/>
      <p:bldP spid="8" grpId="1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Církevní stavby - rotunda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521497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Kruhový půdorys s kuželovou střechou a výklenkem pro oltář – </a:t>
            </a:r>
            <a:r>
              <a:rPr lang="cs-CZ" sz="2400" dirty="0" smtClean="0">
                <a:solidFill>
                  <a:srgbClr val="00B0F0"/>
                </a:solidFill>
              </a:rPr>
              <a:t>apsidou</a:t>
            </a:r>
            <a:endParaRPr lang="cs-CZ" sz="2400" dirty="0" smtClean="0"/>
          </a:p>
          <a:p>
            <a:r>
              <a:rPr lang="cs-CZ" sz="2400" dirty="0" smtClean="0"/>
              <a:t>Někdy štíhlá válcová nebo hranolová  věž</a:t>
            </a:r>
            <a:endParaRPr lang="cs-CZ" sz="2400" dirty="0"/>
          </a:p>
        </p:txBody>
      </p:sp>
      <p:pic>
        <p:nvPicPr>
          <p:cNvPr id="41986" name="Picture 2" descr="Soubor:RotundaRi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500438"/>
            <a:ext cx="2285987" cy="314783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4282" y="6000768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Rotunda sv. Jiří na Řípu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1988" name="Picture 4" descr="Soubor:RotundaSaintKatharin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3500438"/>
            <a:ext cx="2357454" cy="314327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00364" y="5929330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Rotunda sv. Kateřiny ve Znojmě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1992" name="Picture 8" descr="Soubor:RotundaKrizePrah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4429132"/>
            <a:ext cx="3047968" cy="2285976"/>
          </a:xfrm>
          <a:prstGeom prst="rect">
            <a:avLst/>
          </a:prstGeom>
          <a:noFill/>
        </p:spPr>
      </p:pic>
      <p:pic>
        <p:nvPicPr>
          <p:cNvPr id="41994" name="Picture 10" descr="Soubor:Vyšehrad-rotund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15074" y="1285860"/>
            <a:ext cx="2285986" cy="304798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286512" y="3643314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Rotunda sv. Martina na Vyšehradě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57884" y="628652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Rotunda sv. Kříže v Praze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19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419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419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419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5" grpId="0"/>
      <p:bldP spid="5" grpId="1"/>
      <p:bldP spid="7" grpId="0"/>
      <p:bldP spid="7" grpId="1"/>
      <p:bldP spid="11" grpId="0"/>
      <p:bldP spid="11" grpId="1"/>
      <p:bldP spid="12" grpId="0"/>
      <p:bldP spid="1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Církevní stavby - bazilika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5114932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Obdélníkový půdorys</a:t>
            </a:r>
          </a:p>
          <a:p>
            <a:r>
              <a:rPr lang="cs-CZ" sz="2400" dirty="0" smtClean="0"/>
              <a:t>Největší typ románského kostela s jednou i třemi loděmi</a:t>
            </a:r>
          </a:p>
          <a:p>
            <a:r>
              <a:rPr lang="cs-CZ" sz="2400" u="sng" dirty="0" smtClean="0"/>
              <a:t>Trojlodní bazilika</a:t>
            </a:r>
            <a:r>
              <a:rPr lang="cs-CZ" sz="2400" dirty="0" smtClean="0"/>
              <a:t> - hlavní loď je širší a vyšší než dvě lodě boční.</a:t>
            </a:r>
            <a:endParaRPr lang="cs-CZ" sz="2400" dirty="0"/>
          </a:p>
        </p:txBody>
      </p:sp>
      <p:pic>
        <p:nvPicPr>
          <p:cNvPr id="40962" name="Picture 2" descr="http://www.gjb-spgs.cz/stranky/projekt_architektura/images/romansky_sloh/pamatky/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1214422"/>
            <a:ext cx="1643074" cy="1545309"/>
          </a:xfrm>
          <a:prstGeom prst="rect">
            <a:avLst/>
          </a:prstGeom>
          <a:noFill/>
        </p:spPr>
      </p:pic>
      <p:pic>
        <p:nvPicPr>
          <p:cNvPr id="40970" name="Picture 10" descr="Soubor:Mikulas 2 potvorov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4214818"/>
            <a:ext cx="1785930" cy="2506256"/>
          </a:xfrm>
          <a:prstGeom prst="rect">
            <a:avLst/>
          </a:prstGeom>
          <a:noFill/>
        </p:spPr>
      </p:pic>
      <p:pic>
        <p:nvPicPr>
          <p:cNvPr id="40972" name="Picture 12" descr="Soubor:Pražský hrad, Bazilika sv. Jiří, interiér 0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71670" y="4214818"/>
            <a:ext cx="3381345" cy="2536009"/>
          </a:xfrm>
          <a:prstGeom prst="rect">
            <a:avLst/>
          </a:prstGeom>
          <a:noFill/>
        </p:spPr>
      </p:pic>
      <p:pic>
        <p:nvPicPr>
          <p:cNvPr id="40976" name="Picture 16" descr="Soubor:Trebic podklasteri bazilika velka apsid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72198" y="4572008"/>
            <a:ext cx="2500330" cy="2176886"/>
          </a:xfrm>
          <a:prstGeom prst="rect">
            <a:avLst/>
          </a:prstGeom>
          <a:noFill/>
        </p:spPr>
      </p:pic>
      <p:pic>
        <p:nvPicPr>
          <p:cNvPr id="40978" name="Picture 18" descr="Soubor:BAZILIKA.pn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57884" y="2928934"/>
            <a:ext cx="2890822" cy="153709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929322" y="3500438"/>
            <a:ext cx="571504" cy="857256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001024" y="3500438"/>
            <a:ext cx="571504" cy="857256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3571876"/>
            <a:ext cx="9286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2">
                    <a:lumMod val="50000"/>
                  </a:schemeClr>
                </a:solidFill>
              </a:rPr>
              <a:t>Boční loď</a:t>
            </a:r>
            <a:endParaRPr lang="cs-CZ" sz="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rot="10800000" flipV="1">
            <a:off x="7858148" y="3786190"/>
            <a:ext cx="357190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929322" y="3571876"/>
            <a:ext cx="92869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2">
                    <a:lumMod val="50000"/>
                  </a:schemeClr>
                </a:solidFill>
              </a:rPr>
              <a:t>Sloupy</a:t>
            </a:r>
            <a:endParaRPr lang="cs-CZ" sz="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26" name="Přímá spojovací šipka 25"/>
          <p:cNvCxnSpPr>
            <a:stCxn id="24" idx="2"/>
          </p:cNvCxnSpPr>
          <p:nvPr/>
        </p:nvCxnSpPr>
        <p:spPr>
          <a:xfrm rot="16200000" flipH="1">
            <a:off x="6519250" y="3661738"/>
            <a:ext cx="213186" cy="46434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>
            <a:off x="6215074" y="3214686"/>
            <a:ext cx="1000132" cy="5715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 rot="5400000">
            <a:off x="7608115" y="3178967"/>
            <a:ext cx="357190" cy="2857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1571604" y="371475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apsida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62" name="Přímá spojovací šipka 61"/>
          <p:cNvCxnSpPr/>
          <p:nvPr/>
        </p:nvCxnSpPr>
        <p:spPr>
          <a:xfrm rot="5400000">
            <a:off x="607191" y="4393413"/>
            <a:ext cx="1571636" cy="9286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>
            <a:stCxn id="60" idx="2"/>
          </p:cNvCxnSpPr>
          <p:nvPr/>
        </p:nvCxnSpPr>
        <p:spPr>
          <a:xfrm rot="16200000" flipH="1">
            <a:off x="2292055" y="4006575"/>
            <a:ext cx="1345180" cy="15001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2285984" y="6429396"/>
            <a:ext cx="30003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Bazilika sv. Jiří na Pražském hradě</a:t>
            </a:r>
            <a:endParaRPr lang="cs-CZ" sz="14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072198" y="6429396"/>
            <a:ext cx="27860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Bazilika sv. Prokopa v Třebíči</a:t>
            </a:r>
            <a:endParaRPr lang="cs-CZ" sz="1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14282" y="6429396"/>
            <a:ext cx="17859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Kostel v </a:t>
            </a:r>
            <a:r>
              <a:rPr lang="cs-CZ" sz="1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1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otvorově</a:t>
            </a:r>
            <a:endParaRPr lang="cs-CZ" sz="1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09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409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409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409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1" dur="1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0" dur="1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0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3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409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409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409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1" dur="1"/>
                                        <p:tgtEl>
                                          <p:spTgt spid="409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4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7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0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3" dur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6" dur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9" dur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5" dur="1"/>
                                        <p:tgtEl>
                                          <p:spTgt spid="5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8" dur="1"/>
                                        <p:tgtEl>
                                          <p:spTgt spid="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1" dur="1"/>
                                        <p:tgtEl>
                                          <p:spTgt spid="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4" dur="1"/>
                                        <p:tgtEl>
                                          <p:spTgt spid="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7" dur="1"/>
                                        <p:tgtEl>
                                          <p:spTgt spid="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0" dur="1"/>
                                        <p:tgtEl>
                                          <p:spTgt spid="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3" dur="1"/>
                                        <p:tgtEl>
                                          <p:spTgt spid="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13" grpId="0" animBg="1"/>
      <p:bldP spid="13" grpId="1" animBg="1"/>
      <p:bldP spid="14" grpId="0" animBg="1"/>
      <p:bldP spid="14" grpId="1" animBg="1"/>
      <p:bldP spid="15" grpId="0"/>
      <p:bldP spid="15" grpId="1"/>
      <p:bldP spid="24" grpId="0"/>
      <p:bldP spid="24" grpId="1"/>
      <p:bldP spid="60" grpId="0"/>
      <p:bldP spid="60" grpId="1"/>
      <p:bldP spid="65" grpId="0"/>
      <p:bldP spid="65" grpId="1"/>
      <p:bldP spid="66" grpId="0"/>
      <p:bldP spid="66" grpId="1"/>
      <p:bldP spid="67" grpId="0"/>
      <p:bldP spid="6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Zajímavost na závěr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4186238" cy="50720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Románský sloh byl inspirován stavitelstvím antického Říma.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Nejznámější románská stavba ve světě – šikmá věž v Pise, Itálie.</a:t>
            </a:r>
          </a:p>
          <a:p>
            <a:endParaRPr lang="cs-CZ" dirty="0"/>
          </a:p>
        </p:txBody>
      </p:sp>
      <p:pic>
        <p:nvPicPr>
          <p:cNvPr id="45060" name="Picture 4" descr="Soubor:Roma06(j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30306" y="571481"/>
            <a:ext cx="4165861" cy="22860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000760" y="2357430"/>
            <a:ext cx="29289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Koloseum, Řím</a:t>
            </a:r>
            <a:endParaRPr lang="cs-CZ" sz="1600" dirty="0"/>
          </a:p>
        </p:txBody>
      </p:sp>
      <p:pic>
        <p:nvPicPr>
          <p:cNvPr id="45062" name="Picture 6" descr="Soubor:Rome, Forum Romanum, Basilica of Maxenti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2928934"/>
            <a:ext cx="3548034" cy="22042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71472" y="2928934"/>
            <a:ext cx="38576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Zbytky baziliky,</a:t>
            </a:r>
            <a:r>
              <a:rPr lang="cs-CZ" sz="1600" dirty="0" err="1" smtClean="0"/>
              <a:t>Forum</a:t>
            </a:r>
            <a:r>
              <a:rPr lang="cs-CZ" sz="1600" dirty="0" smtClean="0"/>
              <a:t> </a:t>
            </a:r>
            <a:r>
              <a:rPr lang="cs-CZ" sz="1600" dirty="0" err="1" smtClean="0"/>
              <a:t>Romanum</a:t>
            </a:r>
            <a:r>
              <a:rPr lang="cs-CZ" sz="1600" dirty="0" smtClean="0"/>
              <a:t>, Řím</a:t>
            </a:r>
            <a:endParaRPr lang="cs-CZ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5066" name="Picture 10" descr="Soubor:Leaning Tower of Pis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3429016"/>
            <a:ext cx="2571738" cy="3428984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flipV="1">
            <a:off x="3428992" y="5857892"/>
            <a:ext cx="3500462" cy="3571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6200000" flipH="1">
            <a:off x="3000364" y="2714620"/>
            <a:ext cx="500066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357554" y="2143116"/>
            <a:ext cx="1643074" cy="2857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450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450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3" dur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6" grpId="0"/>
      <p:bldP spid="6" grpId="1"/>
      <p:bldP spid="8" grpId="0"/>
      <p:bldP spid="8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214290"/>
            <a:ext cx="7467600" cy="6429420"/>
          </a:xfrm>
        </p:spPr>
        <p:txBody>
          <a:bodyPr>
            <a:normAutofit fontScale="92500" lnSpcReduction="10000"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gjb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spgs.cz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stranky</a:t>
            </a:r>
            <a:r>
              <a:rPr lang="cs-CZ" sz="1200" dirty="0" smtClean="0">
                <a:hlinkClick r:id="rId2"/>
              </a:rPr>
              <a:t>/projekt_architektura/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romansky</a:t>
            </a:r>
            <a:r>
              <a:rPr lang="cs-CZ" sz="1200" dirty="0" smtClean="0">
                <a:hlinkClick r:id="rId2"/>
              </a:rPr>
              <a:t>_sloh/</a:t>
            </a:r>
            <a:r>
              <a:rPr lang="cs-CZ" sz="1200" dirty="0" err="1" smtClean="0">
                <a:hlinkClick r:id="rId2"/>
              </a:rPr>
              <a:t>pamatky</a:t>
            </a:r>
            <a:r>
              <a:rPr lang="cs-CZ" sz="1200" dirty="0" smtClean="0">
                <a:hlinkClick r:id="rId2"/>
              </a:rPr>
              <a:t>/04.JPG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gjb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spgs.cz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stranky</a:t>
            </a:r>
            <a:r>
              <a:rPr lang="cs-CZ" sz="1200" dirty="0" smtClean="0">
                <a:hlinkClick r:id="rId3"/>
              </a:rPr>
              <a:t>/projekt_architektura/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romansky</a:t>
            </a:r>
            <a:r>
              <a:rPr lang="cs-CZ" sz="1200" dirty="0" smtClean="0">
                <a:hlinkClick r:id="rId3"/>
              </a:rPr>
              <a:t>_sloh/</a:t>
            </a:r>
            <a:r>
              <a:rPr lang="cs-CZ" sz="1200" dirty="0" err="1" smtClean="0">
                <a:hlinkClick r:id="rId3"/>
              </a:rPr>
              <a:t>pamatky</a:t>
            </a:r>
            <a:r>
              <a:rPr lang="cs-CZ" sz="1200" dirty="0" smtClean="0">
                <a:hlinkClick r:id="rId3"/>
              </a:rPr>
              <a:t>/06.JPG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gjb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spgs.cz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stranky</a:t>
            </a:r>
            <a:r>
              <a:rPr lang="cs-CZ" sz="1200" dirty="0" smtClean="0">
                <a:hlinkClick r:id="rId4"/>
              </a:rPr>
              <a:t>/projekt_architektura/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romansky</a:t>
            </a:r>
            <a:r>
              <a:rPr lang="cs-CZ" sz="1200" dirty="0" smtClean="0">
                <a:hlinkClick r:id="rId4"/>
              </a:rPr>
              <a:t>_sloh/</a:t>
            </a:r>
            <a:r>
              <a:rPr lang="cs-CZ" sz="1200" dirty="0" err="1" smtClean="0">
                <a:hlinkClick r:id="rId4"/>
              </a:rPr>
              <a:t>pamatky</a:t>
            </a:r>
            <a:r>
              <a:rPr lang="cs-CZ" sz="1200" dirty="0" smtClean="0">
                <a:hlinkClick r:id="rId4"/>
              </a:rPr>
              <a:t>/08.JPG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gjb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spgs.cz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stranky</a:t>
            </a:r>
            <a:r>
              <a:rPr lang="cs-CZ" sz="1200" dirty="0" smtClean="0">
                <a:hlinkClick r:id="rId5"/>
              </a:rPr>
              <a:t>/projekt_architektura/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romansky</a:t>
            </a:r>
            <a:r>
              <a:rPr lang="cs-CZ" sz="1200" dirty="0" smtClean="0">
                <a:hlinkClick r:id="rId5"/>
              </a:rPr>
              <a:t>_sloh/</a:t>
            </a:r>
            <a:r>
              <a:rPr lang="cs-CZ" sz="1200" dirty="0" err="1" smtClean="0">
                <a:hlinkClick r:id="rId5"/>
              </a:rPr>
              <a:t>pamatky</a:t>
            </a:r>
            <a:r>
              <a:rPr lang="cs-CZ" sz="1200" dirty="0" smtClean="0">
                <a:hlinkClick r:id="rId5"/>
              </a:rPr>
              <a:t>/02.JPG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gjb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spgs.cz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stranky</a:t>
            </a:r>
            <a:r>
              <a:rPr lang="cs-CZ" sz="1200" dirty="0" smtClean="0">
                <a:hlinkClick r:id="rId6"/>
              </a:rPr>
              <a:t>/projekt_architektura/</a:t>
            </a:r>
            <a:r>
              <a:rPr lang="cs-CZ" sz="1200" dirty="0" err="1" smtClean="0">
                <a:hlinkClick r:id="rId6"/>
              </a:rPr>
              <a:t>romansky</a:t>
            </a:r>
            <a:r>
              <a:rPr lang="cs-CZ" sz="1200" dirty="0" smtClean="0">
                <a:hlinkClick r:id="rId6"/>
              </a:rPr>
              <a:t>_sloh.</a:t>
            </a:r>
            <a:r>
              <a:rPr lang="cs-CZ" sz="1200" dirty="0" err="1" smtClean="0">
                <a:hlinkClick r:id="rId6"/>
              </a:rPr>
              <a:t>htm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http://cs.wikipedia.org/wiki/Soubor:Z%C3%A1bo%C5%99%C3%AD_nad_Labem_-_rom%C3%A1nsk%C3%BD_port%C3%A1l.jpg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http://cs.wikipedia.org/wiki/Soubor:Pt-coimbra-sevelha2.jpg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http://cs.wikipedia.org/wiki/Soubor:Zdikuv_palac4.JPG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http://cs.wikipedia.org/wiki/Soubor:RotundaRip.jpg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http://cs.wikipedia.org/wiki/Soubor:Kostel_Nanebevzet%C3%AD_Panny_Marie,_Mohelnice_nad_Jizerou_(2).jpg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http://cs.wikipedia.org/wiki/Soubor:Burg_Primda_Gesamtansicht.jpg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http://cs.wikipedia.org/wiki/Soubor:Hrusice_CZ_St_Wenceslas_church_Romanesque_portal.148.jpg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http://cs.wikipedia.org/wiki/Soubor:Mikulas_2_potvorov.jpg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http://cs.wikipedia.org/wiki/Soubor:RotundaSaintKatharina.JPG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http://cs.wikipedia.org/wiki/Soubor:Stary_Plzenec_CZ_Rotunda_of_St_Peter_from_NNE_with_Radyne_Castle_on_horizorn_117.jpg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http://cs.wikipedia.org/wiki/Soubor:Pra%C5%BEsk%C3%BD_hrad,_Bazilika_sv._Ji%C5%99%C3%AD,_interi%C3%A9r_02.jpg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http://cs.wikipedia.org/wiki/Soubor:Tismice_CZ_basilica_interior.jpg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http://cs.wikipedia.org/wiki/Soubor:Trebic_podklasteri_bazilika_velka_apsida.jpg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http://cs.wikipedia.org/wiki/Soubor:RotundaKrizePraha.jpg</a:t>
            </a:r>
            <a:endParaRPr lang="cs-CZ" sz="1200" dirty="0" smtClean="0"/>
          </a:p>
          <a:p>
            <a:r>
              <a:rPr lang="cs-CZ" sz="1200" dirty="0" smtClean="0">
                <a:hlinkClick r:id="rId21"/>
              </a:rPr>
              <a:t>http://cs.wikipedia.org/wiki/Soubor:Premysl_Orac.jpg</a:t>
            </a:r>
            <a:endParaRPr lang="cs-CZ" sz="1200" dirty="0" smtClean="0"/>
          </a:p>
          <a:p>
            <a:r>
              <a:rPr lang="cs-CZ" sz="1200" dirty="0" smtClean="0">
                <a:hlinkClick r:id="rId22"/>
              </a:rPr>
              <a:t>http://cs.wikipedia.org/wiki/Soubor:Vratislav_II.PNG</a:t>
            </a:r>
            <a:endParaRPr lang="cs-CZ" sz="1200" dirty="0" smtClean="0"/>
          </a:p>
          <a:p>
            <a:r>
              <a:rPr lang="cs-CZ" sz="1200" dirty="0" smtClean="0">
                <a:hlinkClick r:id="rId23"/>
              </a:rPr>
              <a:t>http://cs.wikipedia.org/wiki/Soubor:BAZILIKA.png</a:t>
            </a:r>
            <a:endParaRPr lang="cs-CZ" sz="1200" dirty="0" smtClean="0"/>
          </a:p>
          <a:p>
            <a:r>
              <a:rPr lang="cs-CZ" sz="1200" dirty="0" smtClean="0">
                <a:hlinkClick r:id="rId24"/>
              </a:rPr>
              <a:t>http://cs.wikipedia.org/wiki/Soubor:Vy%C5%A1ehrad-rotunda.jpg</a:t>
            </a:r>
            <a:endParaRPr lang="cs-CZ" sz="1200" dirty="0" smtClean="0"/>
          </a:p>
          <a:p>
            <a:r>
              <a:rPr lang="cs-CZ" sz="1200" dirty="0" smtClean="0">
                <a:hlinkClick r:id="rId25"/>
              </a:rPr>
              <a:t>http://cs.wikipedia.org/wiki/Soubor:PredniKopaninaRotunda.jpg</a:t>
            </a:r>
            <a:endParaRPr lang="cs-CZ" sz="1200" dirty="0" smtClean="0"/>
          </a:p>
          <a:p>
            <a:r>
              <a:rPr lang="cs-CZ" sz="1200" dirty="0" smtClean="0">
                <a:hlinkClick r:id="rId26"/>
              </a:rPr>
              <a:t>http://cs.wikipedia.org/wiki/Soubor:Kondrac.JPG</a:t>
            </a:r>
            <a:endParaRPr lang="cs-CZ" sz="1200" dirty="0" smtClean="0"/>
          </a:p>
          <a:p>
            <a:r>
              <a:rPr lang="cs-CZ" sz="1200" dirty="0" smtClean="0">
                <a:hlinkClick r:id="rId27"/>
              </a:rPr>
              <a:t>http://cs.wikipedia.org/wiki/Soubor:Holubice-rotunda02.jpg</a:t>
            </a:r>
            <a:endParaRPr lang="cs-CZ" sz="1200" dirty="0" smtClean="0"/>
          </a:p>
          <a:p>
            <a:r>
              <a:rPr lang="cs-CZ" sz="1200" dirty="0" smtClean="0">
                <a:hlinkClick r:id="rId28"/>
              </a:rPr>
              <a:t>http://cs.wikipedia.org/wiki/Soubor:Roma06(js).jpg</a:t>
            </a:r>
            <a:endParaRPr lang="cs-CZ" sz="1200" dirty="0" smtClean="0"/>
          </a:p>
          <a:p>
            <a:r>
              <a:rPr lang="cs-CZ" sz="1200" dirty="0" smtClean="0">
                <a:hlinkClick r:id="rId29"/>
              </a:rPr>
              <a:t>http://cs.wikipedia.org/wiki/Soubor:Rome,_Forum_Romanum,_Basilica_of_Maxentius.jpg</a:t>
            </a:r>
            <a:endParaRPr lang="cs-CZ" sz="1200" dirty="0" smtClean="0"/>
          </a:p>
          <a:p>
            <a:r>
              <a:rPr lang="cs-CZ" sz="1200" dirty="0" smtClean="0">
                <a:hlinkClick r:id="rId30"/>
              </a:rPr>
              <a:t>http://cs.wikipedia.org/wiki/Soubor:Leaning_Tower_of_Pisa.jpg</a:t>
            </a:r>
            <a:endParaRPr lang="cs-CZ" sz="1200" dirty="0" smtClean="0"/>
          </a:p>
          <a:p>
            <a:r>
              <a:rPr lang="cs-CZ" sz="1200" dirty="0" smtClean="0">
                <a:hlinkClick r:id="rId31"/>
              </a:rPr>
              <a:t>http://cs.wikipedia.org/wiki/Soubor:Milevsko_chram_Navstiveni_PM.jpg</a:t>
            </a:r>
            <a:endParaRPr lang="cs-CZ" sz="1200" dirty="0" smtClean="0"/>
          </a:p>
          <a:p>
            <a:r>
              <a:rPr lang="cs-CZ" sz="1200" dirty="0" smtClean="0">
                <a:hlinkClick r:id="rId32"/>
              </a:rPr>
              <a:t>http</a:t>
            </a:r>
            <a:r>
              <a:rPr lang="cs-CZ" sz="1200" smtClean="0">
                <a:hlinkClick r:id="rId32"/>
              </a:rPr>
              <a:t>://cs.wikipedia.org/wiki/Rom%C3%A1nsk%C3%BD_sloh</a:t>
            </a:r>
            <a:endParaRPr lang="cs-CZ" sz="120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6429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928670"/>
            <a:ext cx="7467600" cy="5500726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čtvrtý ročník základní školy.</a:t>
            </a:r>
          </a:p>
          <a:p>
            <a:pPr algn="ctr"/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o středověku – románském umění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v rámci tématu Dějiny České republiky.</a:t>
            </a:r>
          </a:p>
          <a:p>
            <a:pPr algn="ctr"/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2. pololetí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školního roku 2011/2012.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261</TotalTime>
  <Words>450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Dějiny ČR – románský sloh</vt:lpstr>
      <vt:lpstr>Románský sloh</vt:lpstr>
      <vt:lpstr>Románské stavby</vt:lpstr>
      <vt:lpstr>Typické znaky:</vt:lpstr>
      <vt:lpstr>Prezentace aplikace PowerPoint</vt:lpstr>
      <vt:lpstr>Církevní stavby - rotunda</vt:lpstr>
      <vt:lpstr>Církevní stavby - bazilika</vt:lpstr>
      <vt:lpstr>Zajímavost na závěr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ČR – románský sloh</dc:title>
  <dc:creator>user</dc:creator>
  <cp:lastModifiedBy>kerdova</cp:lastModifiedBy>
  <cp:revision>30</cp:revision>
  <dcterms:created xsi:type="dcterms:W3CDTF">2012-02-12T12:20:38Z</dcterms:created>
  <dcterms:modified xsi:type="dcterms:W3CDTF">2012-03-21T13:32:46Z</dcterms:modified>
</cp:coreProperties>
</file>