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57" r:id="rId3"/>
    <p:sldId id="258" r:id="rId4"/>
    <p:sldId id="259" r:id="rId5"/>
    <p:sldId id="260" r:id="rId6"/>
    <p:sldId id="264" r:id="rId7"/>
    <p:sldId id="262" r:id="rId8"/>
    <p:sldId id="263" r:id="rId9"/>
    <p:sldId id="261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67DC9C6C-AAF9-4E47-8F9F-88710CAC493B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344E952-EFA4-47D4-8DAE-6B686BF49DE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8/8e/Ice_berg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2/Stilles_Mineralwasser.jpg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5/Water_cooler_bottle_ignition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tilles_Mineralwasser.jpg" TargetMode="External"/><Relationship Id="rId2" Type="http://schemas.openxmlformats.org/officeDocument/2006/relationships/hyperlink" Target="http://commons.wikimedia.org/wiki/File:Ice_ber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Water_cooler_bottle_ignition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1205626" y="5373216"/>
            <a:ext cx="6732748" cy="1224136"/>
          </a:xfrm>
        </p:spPr>
        <p:txBody>
          <a:bodyPr>
            <a:normAutofit/>
          </a:bodyPr>
          <a:lstStyle/>
          <a:p>
            <a:pPr marL="95250" indent="14288">
              <a:buNone/>
            </a:pPr>
            <a:r>
              <a:rPr lang="cs-CZ" dirty="0" smtClean="0">
                <a:solidFill>
                  <a:schemeClr val="tx1"/>
                </a:solidFill>
              </a:rPr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3400425" cy="6572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obrázek 3" descr="Hlavička"/>
          <p:cNvPicPr>
            <a:picLocks noChangeAspect="1" noChangeArrowheads="1"/>
          </p:cNvPicPr>
          <p:nvPr/>
        </p:nvPicPr>
        <p:blipFill>
          <a:blip r:embed="rId3" cstate="print"/>
          <a:srcRect l="4417" t="26462" r="79144" b="12616"/>
          <a:stretch>
            <a:fillRect/>
          </a:stretch>
        </p:blipFill>
        <p:spPr bwMode="auto">
          <a:xfrm>
            <a:off x="827584" y="260648"/>
            <a:ext cx="93610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5796136" y="0"/>
            <a:ext cx="3185487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>
                <a:solidFill>
                  <a:schemeClr val="bg1"/>
                </a:solidFill>
              </a:rPr>
              <a:t>VY_32_INOVACE_CH.8.A.01-10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1340768"/>
            <a:ext cx="8424936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Název školy: ZŠ </a:t>
            </a:r>
            <a:r>
              <a:rPr lang="cs-CZ" sz="2400" dirty="0" err="1" smtClean="0"/>
              <a:t>Štětí</a:t>
            </a:r>
            <a:r>
              <a:rPr lang="cs-CZ" sz="2400" dirty="0" smtClean="0"/>
              <a:t>, Ostrovní 300</a:t>
            </a:r>
            <a:br>
              <a:rPr lang="cs-CZ" sz="2400" dirty="0" smtClean="0"/>
            </a:br>
            <a:r>
              <a:rPr lang="cs-CZ" sz="2400" dirty="0" smtClean="0"/>
              <a:t>Autor: Mgr. Tereza Hrabkovská</a:t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</a:p>
          <a:p>
            <a:pPr algn="ctr"/>
            <a:r>
              <a:rPr lang="cs-CZ" sz="2400" dirty="0" smtClean="0"/>
              <a:t>VY_32_INOVACE_CH.8.A.01_VLASTNOSTI LÁTEK</a:t>
            </a:r>
          </a:p>
          <a:p>
            <a:pPr algn="ctr"/>
            <a:r>
              <a:rPr lang="cs-CZ" sz="2400" dirty="0" smtClean="0"/>
              <a:t>Název: Vlastnosti látek</a:t>
            </a:r>
            <a:br>
              <a:rPr lang="cs-CZ" sz="2400" dirty="0" smtClean="0"/>
            </a:br>
            <a:r>
              <a:rPr lang="cs-CZ" sz="2400" dirty="0" smtClean="0"/>
              <a:t>Číslo operačního programu: CZ.1.07/1.4.00/21.1693</a:t>
            </a:r>
            <a:br>
              <a:rPr lang="cs-CZ" sz="2400" dirty="0" smtClean="0"/>
            </a:br>
            <a:r>
              <a:rPr lang="cs-CZ" sz="2400" dirty="0" smtClean="0"/>
              <a:t>Název projektu: PRIMA ŠKOLA</a:t>
            </a:r>
          </a:p>
          <a:p>
            <a:pPr algn="ctr"/>
            <a:r>
              <a:rPr lang="cs-CZ" sz="2400" dirty="0"/>
              <a:t>Vzdělávací oblast/obor: Člověk a </a:t>
            </a:r>
            <a:r>
              <a:rPr lang="cs-CZ" sz="2400" dirty="0" smtClean="0"/>
              <a:t>příroda/chemie</a:t>
            </a:r>
          </a:p>
          <a:p>
            <a:pPr algn="ctr"/>
            <a:r>
              <a:rPr lang="cs-CZ" sz="2400" dirty="0" smtClean="0"/>
              <a:t>Tematický okruh/téma: Směsi/Vlastnosti látek</a:t>
            </a:r>
            <a:endParaRPr lang="cs-CZ" sz="2400" dirty="0"/>
          </a:p>
          <a:p>
            <a:pPr algn="ctr"/>
            <a:r>
              <a:rPr lang="cs-CZ" sz="2400" dirty="0" smtClean="0"/>
              <a:t>Vytvořeno: 14. 9. 2011</a:t>
            </a:r>
            <a:endParaRPr lang="cs-CZ" sz="2400" dirty="0"/>
          </a:p>
          <a:p>
            <a:pPr algn="ctr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363272" cy="5904656"/>
          </a:xfrm>
        </p:spPr>
        <p:txBody>
          <a:bodyPr>
            <a:normAutofit/>
          </a:bodyPr>
          <a:lstStyle/>
          <a:p>
            <a:pPr marL="355600" indent="-355600">
              <a:spcBef>
                <a:spcPts val="600"/>
              </a:spcBef>
              <a:buSzPct val="69000"/>
              <a:buBlip>
                <a:blip r:embed="rId2"/>
              </a:buBlip>
            </a:pPr>
            <a:r>
              <a:rPr lang="cs-CZ" sz="3200" dirty="0" smtClean="0"/>
              <a:t>CHEMICKÉ LÁTKY nemění složení ani strukturu.</a:t>
            </a:r>
          </a:p>
          <a:p>
            <a:pPr marL="355600" indent="-355600">
              <a:spcBef>
                <a:spcPts val="600"/>
              </a:spcBef>
              <a:buSzPct val="69000"/>
              <a:buNone/>
            </a:pPr>
            <a:endParaRPr lang="cs-CZ" sz="3200" dirty="0" smtClean="0"/>
          </a:p>
          <a:p>
            <a:pPr marL="1588" indent="354013">
              <a:spcBef>
                <a:spcPts val="600"/>
              </a:spcBef>
              <a:buSzPct val="69000"/>
              <a:buBlip>
                <a:blip r:embed="rId2"/>
              </a:buBlip>
            </a:pPr>
            <a:r>
              <a:rPr lang="cs-CZ" sz="3200" dirty="0" smtClean="0"/>
              <a:t>Víš, jaké vlastnosti můžeme určit bez </a:t>
            </a:r>
          </a:p>
          <a:p>
            <a:pPr marL="1588" indent="354013">
              <a:spcBef>
                <a:spcPts val="600"/>
              </a:spcBef>
              <a:buSzPct val="69000"/>
              <a:buNone/>
            </a:pPr>
            <a:r>
              <a:rPr lang="cs-CZ" sz="3200" dirty="0" smtClean="0"/>
              <a:t>pomoci </a:t>
            </a:r>
            <a:r>
              <a:rPr lang="cs-CZ" sz="3200" dirty="0" smtClean="0"/>
              <a:t>složitých postupů a přístrojů?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63688" y="4005064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5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SKUPENSTVÍ</a:t>
            </a: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5517232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Jaké druhy skupenství znáš?</a:t>
            </a:r>
            <a:endParaRPr lang="cs-CZ" sz="36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229600" cy="1143000"/>
          </a:xfrm>
        </p:spPr>
        <p:txBody>
          <a:bodyPr/>
          <a:lstStyle/>
          <a:p>
            <a:r>
              <a:rPr lang="cs-CZ" dirty="0" smtClean="0"/>
              <a:t>Pevné skupenství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507288" cy="5233768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cs-CZ" sz="3200" dirty="0" smtClean="0"/>
              <a:t>Částice v pevných látkách jsou přitahovány velkými silami, které znemožňují jejich pohyb.</a:t>
            </a:r>
          </a:p>
          <a:p>
            <a:pPr>
              <a:spcBef>
                <a:spcPts val="600"/>
              </a:spcBef>
            </a:pPr>
            <a:r>
              <a:rPr lang="cs-CZ" sz="3200" dirty="0" smtClean="0"/>
              <a:t>Jsou blízko sebe a tvoří pravidelnou strukturu.</a:t>
            </a:r>
          </a:p>
          <a:p>
            <a:pPr>
              <a:spcBef>
                <a:spcPts val="600"/>
              </a:spcBef>
            </a:pPr>
            <a:r>
              <a:rPr lang="cs-CZ" sz="3200" dirty="0" smtClean="0"/>
              <a:t>Díky tomu, mají pravidelný                        tvar.</a:t>
            </a:r>
          </a:p>
        </p:txBody>
      </p:sp>
      <p:pic>
        <p:nvPicPr>
          <p:cNvPr id="9" name="Obrázek 8" descr="pevné skupenstv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429000"/>
            <a:ext cx="2838450" cy="2838450"/>
          </a:xfrm>
          <a:prstGeom prst="rect">
            <a:avLst/>
          </a:prstGeom>
        </p:spPr>
      </p:pic>
      <p:pic>
        <p:nvPicPr>
          <p:cNvPr id="1031" name="Picture 7" descr="File:Ice berg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t="11681" r="-784"/>
          <a:stretch>
            <a:fillRect/>
          </a:stretch>
        </p:blipFill>
        <p:spPr bwMode="auto">
          <a:xfrm>
            <a:off x="2051720" y="4797152"/>
            <a:ext cx="2763464" cy="16017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4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4848" y="260648"/>
            <a:ext cx="8229600" cy="1066800"/>
          </a:xfrm>
        </p:spPr>
        <p:txBody>
          <a:bodyPr/>
          <a:lstStyle/>
          <a:p>
            <a:r>
              <a:rPr lang="cs-CZ" dirty="0" smtClean="0"/>
              <a:t>Kapalné skupenství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530577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Částice jsou od sebe ve větší vzdálenosti než u pevných látek.</a:t>
            </a:r>
          </a:p>
          <a:p>
            <a:r>
              <a:rPr lang="cs-CZ" sz="3200" dirty="0" smtClean="0"/>
              <a:t>Síly, kterými na sebe částice působí jsou menší a uspořádání není pravidelné. </a:t>
            </a:r>
          </a:p>
          <a:p>
            <a:pPr marL="1701800" indent="-255588"/>
            <a:r>
              <a:rPr lang="cs-CZ" sz="3200" dirty="0" smtClean="0"/>
              <a:t>Kapalné látky vždy                       zaujímají tvar nádoby,                 ve </a:t>
            </a:r>
            <a:r>
              <a:rPr lang="cs-CZ" sz="3200" dirty="0" err="1" smtClean="0"/>
              <a:t>ve</a:t>
            </a:r>
            <a:r>
              <a:rPr lang="cs-CZ" sz="3200" dirty="0" smtClean="0"/>
              <a:t> které </a:t>
            </a:r>
            <a:r>
              <a:rPr lang="cs-CZ" sz="3200" dirty="0" smtClean="0"/>
              <a:t>se nacházejí.</a:t>
            </a:r>
          </a:p>
          <a:p>
            <a:endParaRPr lang="cs-CZ" sz="3200" dirty="0"/>
          </a:p>
        </p:txBody>
      </p:sp>
      <p:pic>
        <p:nvPicPr>
          <p:cNvPr id="8" name="Zástupný symbol pro obsah 5" descr="kapalné skupenství.jpg"/>
          <p:cNvPicPr>
            <a:picLocks noChangeAspect="1"/>
          </p:cNvPicPr>
          <p:nvPr/>
        </p:nvPicPr>
        <p:blipFill>
          <a:blip r:embed="rId2" cstate="print"/>
          <a:srcRect t="2190"/>
          <a:stretch>
            <a:fillRect/>
          </a:stretch>
        </p:blipFill>
        <p:spPr>
          <a:xfrm>
            <a:off x="6012160" y="3284984"/>
            <a:ext cx="2767409" cy="2736304"/>
          </a:xfrm>
          <a:prstGeom prst="rect">
            <a:avLst/>
          </a:prstGeom>
        </p:spPr>
      </p:pic>
      <p:pic>
        <p:nvPicPr>
          <p:cNvPr id="16388" name="Picture 4" descr="File:Stilles Mineralwasse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4365104"/>
            <a:ext cx="1512168" cy="20500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lynné skupenstv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2924944"/>
            <a:ext cx="3064743" cy="330917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066800"/>
          </a:xfrm>
        </p:spPr>
        <p:txBody>
          <a:bodyPr/>
          <a:lstStyle/>
          <a:p>
            <a:r>
              <a:rPr lang="cs-CZ" dirty="0" smtClean="0"/>
              <a:t>Plynné skupenství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16176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</a:pPr>
            <a:r>
              <a:rPr lang="cs-CZ" sz="3200" dirty="0" smtClean="0"/>
              <a:t>Částice se pohybují vysokou rychlostí.</a:t>
            </a:r>
          </a:p>
          <a:p>
            <a:pPr>
              <a:spcBef>
                <a:spcPts val="600"/>
              </a:spcBef>
            </a:pPr>
            <a:r>
              <a:rPr lang="cs-CZ" sz="3200" dirty="0" smtClean="0"/>
              <a:t>Působí  na sebe jen velmi malými silami.</a:t>
            </a:r>
          </a:p>
          <a:p>
            <a:pPr>
              <a:spcBef>
                <a:spcPts val="600"/>
              </a:spcBef>
            </a:pPr>
            <a:r>
              <a:rPr lang="cs-CZ" sz="3200" dirty="0" smtClean="0"/>
              <a:t>Uspořádání je velice chaotické.</a:t>
            </a:r>
          </a:p>
          <a:p>
            <a:pPr>
              <a:spcBef>
                <a:spcPts val="600"/>
              </a:spcBef>
            </a:pPr>
            <a:r>
              <a:rPr lang="cs-CZ" sz="3200" dirty="0" smtClean="0"/>
              <a:t>Nemají stálý tvar.</a:t>
            </a:r>
            <a:endParaRPr lang="cs-CZ" sz="3200" dirty="0"/>
          </a:p>
        </p:txBody>
      </p:sp>
      <p:pic>
        <p:nvPicPr>
          <p:cNvPr id="15362" name="Picture 2" descr="File:Water cooler bottle ignit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lum bright="40000"/>
          </a:blip>
          <a:srcRect b="35634"/>
          <a:stretch>
            <a:fillRect/>
          </a:stretch>
        </p:blipFill>
        <p:spPr bwMode="auto">
          <a:xfrm>
            <a:off x="899592" y="4005064"/>
            <a:ext cx="2736304" cy="23135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20688"/>
            <a:ext cx="8229600" cy="10668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Všechna skupenství mohou vzájemně do sebe přecházet.</a:t>
            </a:r>
            <a:endParaRPr lang="cs-CZ" dirty="0"/>
          </a:p>
        </p:txBody>
      </p:sp>
      <p:pic>
        <p:nvPicPr>
          <p:cNvPr id="4" name="Obrázek 3" descr="plynné skupenství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75856" y="4365104"/>
            <a:ext cx="1872208" cy="2021525"/>
          </a:xfrm>
          <a:prstGeom prst="rect">
            <a:avLst/>
          </a:prstGeom>
        </p:spPr>
      </p:pic>
      <p:pic>
        <p:nvPicPr>
          <p:cNvPr id="5" name="Obrázek 4" descr="kapalné skupenství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08104" y="1988840"/>
            <a:ext cx="2232248" cy="2256578"/>
          </a:xfrm>
          <a:prstGeom prst="rect">
            <a:avLst/>
          </a:prstGeom>
        </p:spPr>
      </p:pic>
      <p:pic>
        <p:nvPicPr>
          <p:cNvPr id="6" name="Obrázek 5" descr="pevné skupenství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71600" y="2204864"/>
            <a:ext cx="1923281" cy="1923281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3059832" y="2420888"/>
            <a:ext cx="2448272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eva 7"/>
          <p:cNvSpPr/>
          <p:nvPr/>
        </p:nvSpPr>
        <p:spPr>
          <a:xfrm>
            <a:off x="3059832" y="2852936"/>
            <a:ext cx="2448272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 rot="-13320000">
            <a:off x="4944017" y="4639455"/>
            <a:ext cx="1541325" cy="19699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-2520000">
            <a:off x="5038667" y="4941429"/>
            <a:ext cx="2023098" cy="2221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-8700000">
            <a:off x="1344943" y="4745593"/>
            <a:ext cx="2349658" cy="28506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 rot="2040000">
            <a:off x="2119061" y="4635197"/>
            <a:ext cx="1541325" cy="19699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 rot="-2580000">
            <a:off x="5350506" y="5071224"/>
            <a:ext cx="1584176" cy="373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zkapalňování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rot="-2580000">
            <a:off x="4945957" y="4353344"/>
            <a:ext cx="1379456" cy="373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vypařování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2100000">
            <a:off x="1655412" y="4939638"/>
            <a:ext cx="1584176" cy="373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desublimace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 rot="2100000">
            <a:off x="2323355" y="4362633"/>
            <a:ext cx="1364416" cy="3730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sublimace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923928" y="2132856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tání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299695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tuhnutí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08720"/>
            <a:ext cx="8363272" cy="5665816"/>
          </a:xfrm>
        </p:spPr>
        <p:txBody>
          <a:bodyPr/>
          <a:lstStyle/>
          <a:p>
            <a:r>
              <a:rPr lang="cs-CZ" sz="3200" dirty="0" smtClean="0"/>
              <a:t>Další vlastnost, kterou můžeme určit je 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dirty="0" smtClean="0"/>
              <a:t>Chemické látky se mohou rozpouštět </a:t>
            </a:r>
          </a:p>
          <a:p>
            <a:pPr>
              <a:buNone/>
            </a:pPr>
            <a:r>
              <a:rPr lang="cs-CZ" sz="3200" dirty="0" smtClean="0"/>
              <a:t>ve vodě, benzínu, lihu nebo se nerozpouští ani v jednom </a:t>
            </a:r>
            <a:r>
              <a:rPr lang="cs-CZ" sz="3200" b="1" u="sng" dirty="0" smtClean="0"/>
              <a:t>rozpouštědle</a:t>
            </a:r>
            <a:r>
              <a:rPr lang="cs-CZ" sz="3200" dirty="0" smtClean="0"/>
              <a:t>.</a:t>
            </a:r>
          </a:p>
          <a:p>
            <a:endParaRPr lang="cs-CZ" dirty="0" smtClean="0"/>
          </a:p>
          <a:p>
            <a:r>
              <a:rPr lang="cs-CZ" sz="3200" dirty="0" smtClean="0"/>
              <a:t>Pokud se látka v rozpouštědle (voda, benzín, líh) rozpustí, vzniká </a:t>
            </a:r>
            <a:r>
              <a:rPr lang="cs-CZ" sz="4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ROZTOK</a:t>
            </a:r>
            <a:r>
              <a:rPr lang="cs-CZ" sz="3200" dirty="0" smtClean="0"/>
              <a:t>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412776"/>
            <a:ext cx="5112568" cy="104644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ROZPUSTNOST</a:t>
            </a: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568952" cy="580983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Mezi důležité chemické vlastnosti patří</a:t>
            </a:r>
          </a:p>
          <a:p>
            <a:endParaRPr lang="cs-CZ" sz="3200" dirty="0" smtClean="0"/>
          </a:p>
          <a:p>
            <a:endParaRPr lang="cs-CZ" sz="3200" dirty="0" smtClean="0"/>
          </a:p>
          <a:p>
            <a:endParaRPr lang="cs-CZ" sz="3200" dirty="0" smtClean="0"/>
          </a:p>
          <a:p>
            <a:pPr>
              <a:spcBef>
                <a:spcPts val="600"/>
              </a:spcBef>
            </a:pPr>
            <a:r>
              <a:rPr lang="cs-CZ" sz="3200" dirty="0" smtClean="0"/>
              <a:t>Dále můžeme chemické látky rozlišovat podle 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2">
                    <a:lumMod val="60000"/>
                    <a:lumOff val="40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schopnosti vést elektrický proud</a:t>
            </a:r>
            <a:r>
              <a:rPr lang="cs-CZ" sz="3200" dirty="0" smtClean="0"/>
              <a:t>. </a:t>
            </a:r>
          </a:p>
          <a:p>
            <a:pPr>
              <a:spcBef>
                <a:spcPts val="600"/>
              </a:spcBef>
            </a:pPr>
            <a:r>
              <a:rPr lang="cs-CZ" sz="3200" dirty="0" smtClean="0"/>
              <a:t>Podle této schopnosti je rozlišujeme na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3528392" cy="104644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HUSTOTA</a:t>
            </a: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539552" y="5085184"/>
            <a:ext cx="1368152" cy="0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539552" y="5085184"/>
            <a:ext cx="1368152" cy="864096"/>
          </a:xfrm>
          <a:prstGeom prst="line">
            <a:avLst/>
          </a:prstGeom>
          <a:ln w="444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979712" y="4797152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VODIČE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5661248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IZOLANTY</a:t>
            </a:r>
            <a:endParaRPr lang="cs-CZ" sz="32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6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12776"/>
            <a:ext cx="8712968" cy="5161760"/>
          </a:xfrm>
        </p:spPr>
        <p:txBody>
          <a:bodyPr>
            <a:normAutofit/>
          </a:bodyPr>
          <a:lstStyle/>
          <a:p>
            <a:pPr marL="95250" indent="14288">
              <a:spcBef>
                <a:spcPts val="1200"/>
              </a:spcBef>
              <a:buNone/>
            </a:pPr>
            <a:r>
              <a:rPr lang="cs-CZ" sz="2000" b="1" dirty="0" smtClean="0"/>
              <a:t>Uvedené zdroje [cit. 2011-09-14]. Dostupné pod licencí Public </a:t>
            </a:r>
            <a:r>
              <a:rPr lang="cs-CZ" sz="2000" b="1" dirty="0" err="1" smtClean="0"/>
              <a:t>Domain</a:t>
            </a:r>
            <a:r>
              <a:rPr lang="cs-CZ" sz="2000" b="1" dirty="0" smtClean="0"/>
              <a:t> na WWW:</a:t>
            </a:r>
          </a:p>
          <a:p>
            <a:pPr marL="95250" indent="14288">
              <a:spcBef>
                <a:spcPts val="1200"/>
              </a:spcBef>
              <a:buNone/>
            </a:pPr>
            <a:r>
              <a:rPr lang="cs-CZ" sz="2000" dirty="0" err="1" smtClean="0"/>
              <a:t>Ranveig</a:t>
            </a:r>
            <a:r>
              <a:rPr lang="cs-CZ" sz="2000" dirty="0" smtClean="0"/>
              <a:t>.</a:t>
            </a:r>
            <a:r>
              <a:rPr lang="cs-CZ" sz="2000" i="1" dirty="0" smtClean="0"/>
              <a:t> </a:t>
            </a:r>
            <a:r>
              <a:rPr lang="en-US" sz="2000" i="1" dirty="0" smtClean="0"/>
              <a:t>&lt;</a:t>
            </a:r>
            <a:r>
              <a:rPr lang="cs-CZ" sz="2000" i="1" dirty="0" smtClean="0">
                <a:hlinkClick r:id="rId2"/>
              </a:rPr>
              <a:t>http://commons.wikimedia.org/wiki/File:Ice_berg.jpg</a:t>
            </a:r>
            <a:r>
              <a:rPr lang="en-US" sz="2000" i="1" dirty="0" smtClean="0"/>
              <a:t>&gt;</a:t>
            </a:r>
            <a:endParaRPr lang="cs-CZ" sz="2000" i="1" dirty="0" smtClean="0"/>
          </a:p>
          <a:p>
            <a:pPr marL="95250" indent="14288">
              <a:spcBef>
                <a:spcPts val="1200"/>
              </a:spcBef>
              <a:buNone/>
            </a:pPr>
            <a:endParaRPr lang="cs-CZ" sz="2000" dirty="0" smtClean="0"/>
          </a:p>
          <a:p>
            <a:pPr marL="95250" indent="14288">
              <a:spcBef>
                <a:spcPts val="1200"/>
              </a:spcBef>
              <a:buNone/>
            </a:pPr>
            <a:r>
              <a:rPr lang="cs-CZ" sz="2000" b="1" dirty="0" smtClean="0"/>
              <a:t>Uvedené zdroje [cit. 2011-09-14]. Dostupné pod licencí </a:t>
            </a:r>
            <a:r>
              <a:rPr lang="cs-CZ" sz="2000" b="1" dirty="0" err="1" smtClean="0"/>
              <a:t>Creative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Commons</a:t>
            </a:r>
            <a:r>
              <a:rPr lang="cs-CZ" sz="2000" b="1" dirty="0" smtClean="0"/>
              <a:t> na WWW:</a:t>
            </a:r>
          </a:p>
          <a:p>
            <a:pPr marL="95250" indent="14288">
              <a:spcBef>
                <a:spcPts val="1200"/>
              </a:spcBef>
              <a:buNone/>
            </a:pPr>
            <a:r>
              <a:rPr lang="cs-CZ" sz="2000" dirty="0" smtClean="0"/>
              <a:t>Walter J. </a:t>
            </a:r>
            <a:r>
              <a:rPr lang="cs-CZ" sz="2000" dirty="0" err="1" smtClean="0"/>
              <a:t>Pilsak</a:t>
            </a:r>
            <a:r>
              <a:rPr lang="cs-CZ" sz="2000" dirty="0" smtClean="0"/>
              <a:t>. </a:t>
            </a:r>
            <a:r>
              <a:rPr lang="en-US" sz="2000" dirty="0" smtClean="0"/>
              <a:t>&lt;</a:t>
            </a:r>
            <a:r>
              <a:rPr lang="cs-CZ" sz="2000" i="1" dirty="0" smtClean="0">
                <a:hlinkClick r:id="rId3"/>
              </a:rPr>
              <a:t>http://commons.wikimedia.org/wiki/File:Stilles_Mineralwasser.jpg</a:t>
            </a:r>
            <a:r>
              <a:rPr lang="en-US" sz="2000" i="1" dirty="0" smtClean="0"/>
              <a:t>&gt;</a:t>
            </a:r>
            <a:endParaRPr lang="cs-CZ" sz="2000" dirty="0" smtClean="0"/>
          </a:p>
          <a:p>
            <a:pPr marL="95250" indent="14288">
              <a:spcBef>
                <a:spcPts val="1200"/>
              </a:spcBef>
              <a:buNone/>
            </a:pPr>
            <a:r>
              <a:rPr lang="cs-CZ" sz="2000" dirty="0" err="1" smtClean="0"/>
              <a:t>Chocolateoak</a:t>
            </a:r>
            <a:r>
              <a:rPr lang="cs-CZ" sz="2000" dirty="0" smtClean="0"/>
              <a:t>. </a:t>
            </a:r>
            <a:r>
              <a:rPr lang="en-US" sz="1800" dirty="0" smtClean="0"/>
              <a:t>&lt;</a:t>
            </a:r>
            <a:r>
              <a:rPr lang="cs-CZ" sz="1800" i="1" dirty="0" smtClean="0">
                <a:hlinkClick r:id="rId4"/>
              </a:rPr>
              <a:t>http://commons.wikimedia.org/wiki/File:Water_cooler_bottle_ignition.jpg</a:t>
            </a:r>
            <a:r>
              <a:rPr lang="en-US" sz="1800" i="1" dirty="0" smtClean="0"/>
              <a:t>&gt;</a:t>
            </a:r>
            <a:endParaRPr lang="cs-CZ" sz="2000" i="1" dirty="0" smtClean="0"/>
          </a:p>
          <a:p>
            <a:pPr marL="95250" indent="14288">
              <a:spcBef>
                <a:spcPts val="600"/>
              </a:spcBef>
              <a:buNone/>
            </a:pPr>
            <a:endParaRPr lang="cs-CZ" sz="2200" dirty="0" smtClean="0"/>
          </a:p>
          <a:p>
            <a:pPr marL="95250" indent="14288">
              <a:spcBef>
                <a:spcPts val="600"/>
              </a:spcBef>
              <a:buNone/>
            </a:pPr>
            <a:r>
              <a:rPr lang="cs-CZ" sz="2200" dirty="0" smtClean="0"/>
              <a:t>Ilustrace</a:t>
            </a:r>
            <a:r>
              <a:rPr lang="cs-CZ" sz="2200" smtClean="0"/>
              <a:t>: fotogalerie </a:t>
            </a:r>
            <a:r>
              <a:rPr lang="cs-CZ" sz="2200" dirty="0" smtClean="0"/>
              <a:t>autora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79512" y="548680"/>
            <a:ext cx="6264696" cy="864096"/>
          </a:xfrm>
        </p:spPr>
        <p:txBody>
          <a:bodyPr/>
          <a:lstStyle/>
          <a:p>
            <a:r>
              <a:rPr lang="cs-CZ" u="sng" dirty="0" smtClean="0"/>
              <a:t>Použité zdroje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548680"/>
            <a:ext cx="5266928" cy="701824"/>
          </a:xfrm>
        </p:spPr>
        <p:txBody>
          <a:bodyPr/>
          <a:lstStyle/>
          <a:p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363272" cy="5089752"/>
          </a:xfrm>
        </p:spPr>
        <p:txBody>
          <a:bodyPr/>
          <a:lstStyle/>
          <a:p>
            <a:pPr marL="263525" indent="-255588">
              <a:spcBef>
                <a:spcPts val="1200"/>
              </a:spcBef>
            </a:pPr>
            <a:r>
              <a:rPr lang="cs-CZ" dirty="0" smtClean="0"/>
              <a:t>Prezentace slouží k osvojení nových pojmů zajímavou formou.</a:t>
            </a:r>
          </a:p>
          <a:p>
            <a:pPr marL="263525" indent="-255588">
              <a:spcBef>
                <a:spcPts val="1200"/>
              </a:spcBef>
            </a:pPr>
            <a:r>
              <a:rPr lang="cs-CZ" dirty="0" smtClean="0"/>
              <a:t>Prezentaci zařadíme na začátek vyučovací hodiny.</a:t>
            </a:r>
          </a:p>
          <a:p>
            <a:pPr marL="263525" indent="-255588">
              <a:spcBef>
                <a:spcPts val="1200"/>
              </a:spcBef>
            </a:pPr>
            <a:r>
              <a:rPr lang="cs-CZ" dirty="0" smtClean="0"/>
              <a:t>Podle jednotlivých </a:t>
            </a:r>
            <a:r>
              <a:rPr lang="cs-CZ" dirty="0" err="1" smtClean="0"/>
              <a:t>slidů</a:t>
            </a:r>
            <a:r>
              <a:rPr lang="cs-CZ" dirty="0" smtClean="0"/>
              <a:t> probereme novou látku.</a:t>
            </a:r>
          </a:p>
          <a:p>
            <a:pPr marL="263525" indent="-255588">
              <a:spcBef>
                <a:spcPts val="1200"/>
              </a:spcBef>
            </a:pPr>
            <a:r>
              <a:rPr lang="cs-CZ" dirty="0" smtClean="0"/>
              <a:t>Na konci prezentace zopakujeme probrané učivo vhodnými otázkami vycházejících z probraného textu.</a:t>
            </a:r>
          </a:p>
          <a:p>
            <a:pPr marL="263525" indent="-255588">
              <a:spcBef>
                <a:spcPts val="1200"/>
              </a:spcBef>
            </a:pPr>
            <a:r>
              <a:rPr lang="cs-CZ" dirty="0" smtClean="0"/>
              <a:t> Nejdůležitější pojmy a děje zapíšeme.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207</TotalTime>
  <Words>337</Words>
  <Application>Microsoft Office PowerPoint</Application>
  <PresentationFormat>Předvádění na obrazovce (4:3)</PresentationFormat>
  <Paragraphs>66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Snímek 2</vt:lpstr>
      <vt:lpstr>Pevné skupenství</vt:lpstr>
      <vt:lpstr>Kapalné skupenství</vt:lpstr>
      <vt:lpstr>Plynné skupenství</vt:lpstr>
      <vt:lpstr>Všechna skupenství mohou vzájemně do sebe přecházet.</vt:lpstr>
      <vt:lpstr>Snímek 7</vt:lpstr>
      <vt:lpstr>Snímek 8</vt:lpstr>
      <vt:lpstr>Použité zdroje</vt:lpstr>
      <vt:lpstr>Metodický návod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Terča</dc:creator>
  <cp:lastModifiedBy>expert</cp:lastModifiedBy>
  <cp:revision>42</cp:revision>
  <dcterms:created xsi:type="dcterms:W3CDTF">2011-08-16T16:58:24Z</dcterms:created>
  <dcterms:modified xsi:type="dcterms:W3CDTF">2012-03-05T18:05:20Z</dcterms:modified>
</cp:coreProperties>
</file>