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8" r:id="rId5"/>
    <p:sldId id="259" r:id="rId6"/>
    <p:sldId id="266" r:id="rId7"/>
    <p:sldId id="260" r:id="rId8"/>
    <p:sldId id="261" r:id="rId9"/>
    <p:sldId id="262" r:id="rId10"/>
    <p:sldId id="263" r:id="rId11"/>
    <p:sldId id="268" r:id="rId12"/>
    <p:sldId id="265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F466E28-09D0-48A9-8193-57E87D45AFCF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BDEC38F-559C-442E-A052-70BDAA3B1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//upload.wikimedia.org/wikipedia/commons/3/38/Facade-notre-dame-paris-ciel-ble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9/Paris.notre.dame.750pix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e/e1/Reims_Kathedrale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7/KUTNA_HORA_(js)_1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9/99/Praha,_Katedr%C3%A1la,_JV_01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e/Hohenfurth_-_Klosterkirche_-_Apsis_2.jpg" TargetMode="External"/><Relationship Id="rId13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12" Type="http://schemas.openxmlformats.org/officeDocument/2006/relationships/hyperlink" Target="//upload.wikimedia.org/wikipedia/commons/5/5f/Saint_Vitus_Cathedral_in_Prague,_Czech_Republic.jpg" TargetMode="External"/><Relationship Id="rId2" Type="http://schemas.openxmlformats.org/officeDocument/2006/relationships/hyperlink" Target="//upload.wikimedia.org/wikipedia/commons/1/1f/Reims_Cathedral,_exterior_(7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e/StDenis_Langhauswand2.JP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0" Type="http://schemas.openxmlformats.org/officeDocument/2006/relationships/hyperlink" Target="http://cs.wikipedia.org/wiki/Soubor:Okno_katedraly_Strasburg.JPG" TargetMode="External"/><Relationship Id="rId4" Type="http://schemas.openxmlformats.org/officeDocument/2006/relationships/hyperlink" Target="//upload.wikimedia.org/wikipedia/commons/e/e5/SalvatorAnezskyKlaster.jpg" TargetMode="Externa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1/KrumlovPresbytar.jpg" TargetMode="External"/><Relationship Id="rId13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12" Type="http://schemas.openxmlformats.org/officeDocument/2006/relationships/hyperlink" Target="//upload.wikimedia.org/wikipedia/commons/b/ba/Prag_Vladislav-Saal.jpg" TargetMode="External"/><Relationship Id="rId2" Type="http://schemas.openxmlformats.org/officeDocument/2006/relationships/hyperlink" Target="//upload.wikimedia.org/wikipedia/commons/9/96/St._Vitus_Cathedral_-_Pragu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8/Interior_of_St._Vitus_Cathedral_Prague_01.jpg" TargetMode="External"/><Relationship Id="rId11" Type="http://schemas.openxmlformats.org/officeDocument/2006/relationships/image" Target="../media/image19.jpeg"/><Relationship Id="rId5" Type="http://schemas.openxmlformats.org/officeDocument/2006/relationships/image" Target="../media/image16.jpeg"/><Relationship Id="rId10" Type="http://schemas.openxmlformats.org/officeDocument/2006/relationships/hyperlink" Target="//upload.wikimedia.org/wikipedia/commons/c/c2/PrachaticeJakubLod.jpg" TargetMode="External"/><Relationship Id="rId4" Type="http://schemas.openxmlformats.org/officeDocument/2006/relationships/hyperlink" Target="//upload.wikimedia.org/wikipedia/commons/3/33/Cathedral_St_Barbara_-_interior.jpg" TargetMode="External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5/Kutn%C3%A1_Hora,_Vnit%C5%99n%C3%AD_M%C4%9Bsto,_Chr%C3%A1m_sv._Barbory,_Z_op%C4%9Bry,_02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4/44/Ms029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9/St_Vitus.jpg" TargetMode="External"/><Relationship Id="rId11" Type="http://schemas.openxmlformats.org/officeDocument/2006/relationships/image" Target="../media/image25.jpeg"/><Relationship Id="rId5" Type="http://schemas.openxmlformats.org/officeDocument/2006/relationships/image" Target="../media/image22.jpeg"/><Relationship Id="rId10" Type="http://schemas.openxmlformats.org/officeDocument/2006/relationships/hyperlink" Target="//upload.wikimedia.org/wikipedia/commons/c/cd/Kutn%C3%A1_Hora,_Vnit%C5%99n%C3%AD_M%C4%9Bsto,_Chr%C3%A1m_sv._Barbory,_S_04.jpg" TargetMode="External"/><Relationship Id="rId4" Type="http://schemas.openxmlformats.org/officeDocument/2006/relationships/hyperlink" Target="//upload.wikimedia.org/wikipedia/commons/6/6f/Kutna_Hora_CZ_St_Barbara_Cathedral_front_view_02.JPG" TargetMode="External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e/Kutn%C3%A1_Hora_1919.jpg" TargetMode="External"/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//upload.wikimedia.org/wikipedia/commons/2/20/Strassburg_Westfassade_Detai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3/Gargoyles_(Notre-Dame_de_Paris_-_South-West).JPG" TargetMode="External"/><Relationship Id="rId11" Type="http://schemas.openxmlformats.org/officeDocument/2006/relationships/image" Target="../media/image30.jpeg"/><Relationship Id="rId5" Type="http://schemas.openxmlformats.org/officeDocument/2006/relationships/image" Target="../media/image27.jpeg"/><Relationship Id="rId10" Type="http://schemas.openxmlformats.org/officeDocument/2006/relationships/hyperlink" Target="//upload.wikimedia.org/wikipedia/commons/6/6d/Kutn%C3%A1_Hora_-_detail_v%C3%BDzdoby_chr%C3%A1mu_Svat%C3%A9_Barbory.jpg" TargetMode="External"/><Relationship Id="rId4" Type="http://schemas.openxmlformats.org/officeDocument/2006/relationships/hyperlink" Target="//upload.wikimedia.org/wikipedia/commons/7/77/Rozeta_Pary%C5%BC_notre-dame_chalger.jpg" TargetMode="External"/><Relationship Id="rId9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8/Meister_Theoderich_von_Prag_017.jpg" TargetMode="External"/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2" Type="http://schemas.openxmlformats.org/officeDocument/2006/relationships/hyperlink" Target="//upload.wikimedia.org/wikipedia/commons/d/d0/Kaple_svateho_Jana_Krtite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0/Meister_von_Hohenfurth_002.jpg" TargetMode="External"/><Relationship Id="rId5" Type="http://schemas.openxmlformats.org/officeDocument/2006/relationships/image" Target="../media/image32.jpeg"/><Relationship Id="rId4" Type="http://schemas.openxmlformats.org/officeDocument/2006/relationships/hyperlink" Target="//upload.wikimedia.org/wikipedia/commons/1/11/Trebon-Adorace.jpg" TargetMode="External"/><Relationship Id="rId9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8/K%C5%99ivokl%C3%A1t,_hrad_z_vyhl%C3%ADdky.jpg" TargetMode="External"/><Relationship Id="rId3" Type="http://schemas.openxmlformats.org/officeDocument/2006/relationships/image" Target="../media/image35.jpeg"/><Relationship Id="rId7" Type="http://schemas.openxmlformats.org/officeDocument/2006/relationships/image" Target="../media/image37.jpeg"/><Relationship Id="rId2" Type="http://schemas.openxmlformats.org/officeDocument/2006/relationships/hyperlink" Target="//upload.wikimedia.org/wikipedia/commons/3/31/Burgkarlstein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1/Zvikov_(js).jpg" TargetMode="External"/><Relationship Id="rId11" Type="http://schemas.openxmlformats.org/officeDocument/2006/relationships/image" Target="../media/image39.jpeg"/><Relationship Id="rId5" Type="http://schemas.openxmlformats.org/officeDocument/2006/relationships/image" Target="../media/image36.jpeg"/><Relationship Id="rId10" Type="http://schemas.openxmlformats.org/officeDocument/2006/relationships/hyperlink" Target="//upload.wikimedia.org/wikipedia/commons/a/a2/Kokorin_letecky_pohled.jpg" TargetMode="External"/><Relationship Id="rId4" Type="http://schemas.openxmlformats.org/officeDocument/2006/relationships/hyperlink" Target="//upload.wikimedia.org/wikipedia/commons/7/78/Kost01.jpg" TargetMode="External"/><Relationship Id="rId9" Type="http://schemas.openxmlformats.org/officeDocument/2006/relationships/image" Target="../media/image3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hyperlink" Target="//upload.wikimedia.org/wikipedia/commons/d/dd/Aftnn_The_old_town_end_of_the_King_Charles_bridg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7/Prag_Pulverturm.jpg" TargetMode="External"/><Relationship Id="rId5" Type="http://schemas.openxmlformats.org/officeDocument/2006/relationships/image" Target="../media/image41.jpeg"/><Relationship Id="rId4" Type="http://schemas.openxmlformats.org/officeDocument/2006/relationships/hyperlink" Target="//upload.wikimedia.org/wikipedia/commons/6/60/Pra%C5%BEsk%C3%BD_hrad,_Vladislavsk%C3%BD_s%C3%A1l_0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hyperlink" Target="//upload.wikimedia.org/wikipedia/commons/7/70/Sainte_Chapelle_-_Upper_level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hyperlink" Target="//upload.wikimedia.org/wikipedia/commons/3/33/Szensapel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lvatorAnezskyKlaster.jpg" TargetMode="External"/><Relationship Id="rId13" Type="http://schemas.openxmlformats.org/officeDocument/2006/relationships/hyperlink" Target="http://cs.wikipedia.org/wiki/Soubor:KUTNA_HORA_(js)_11.jpg" TargetMode="External"/><Relationship Id="rId18" Type="http://schemas.openxmlformats.org/officeDocument/2006/relationships/hyperlink" Target="http://cs.wikipedia.org/wiki/Soubor:Interior_of_St._Vitus_Cathedral_Prague_01.jpg" TargetMode="External"/><Relationship Id="rId3" Type="http://schemas.openxmlformats.org/officeDocument/2006/relationships/hyperlink" Target="http://cs.wikipedia.org/wiki/Soubor:Strassburg_Westfassade_Detail.jpg" TargetMode="External"/><Relationship Id="rId21" Type="http://schemas.openxmlformats.org/officeDocument/2006/relationships/hyperlink" Target="http://commons.wikimedia.org/wiki/File:Kutn%C3%A1_Hora,_Vnit%C5%99n%C3%AD_M%C4%9Bsto,_Chr%C3%A1m_sv._Barbory,_S_04.jpg" TargetMode="External"/><Relationship Id="rId7" Type="http://schemas.openxmlformats.org/officeDocument/2006/relationships/hyperlink" Target="http://cs.wikipedia.org/wiki/Soubor:Paris.notre.dame.750pix.jpg" TargetMode="External"/><Relationship Id="rId12" Type="http://schemas.openxmlformats.org/officeDocument/2006/relationships/hyperlink" Target="http://cs.wikipedia.org/wiki/Soubor:Pra%C5%BEsk%C3%BD_hrad,_Vladislavsk%C3%BD_s%C3%A1l_01.jpg" TargetMode="External"/><Relationship Id="rId17" Type="http://schemas.openxmlformats.org/officeDocument/2006/relationships/hyperlink" Target="http://cs.wikipedia.org/wiki/Soubor:St_Vitus.jpg" TargetMode="External"/><Relationship Id="rId2" Type="http://schemas.openxmlformats.org/officeDocument/2006/relationships/hyperlink" Target="http://cs.wikipedia.org/wiki/Soubor:Facade-notre-dame-paris-ciel-bleu.JPG" TargetMode="External"/><Relationship Id="rId16" Type="http://schemas.openxmlformats.org/officeDocument/2006/relationships/hyperlink" Target="http://cs.wikipedia.org/wiki/Soubor:Ms0290.jpg" TargetMode="External"/><Relationship Id="rId20" Type="http://schemas.openxmlformats.org/officeDocument/2006/relationships/hyperlink" Target="http://commons.wikimedia.org/wiki/File:Kutn%C3%A1_Hora,_Vnit%C5%99n%C3%AD_M%C4%9Bsto,_Chr%C3%A1m_sv._Barbory,_Z_op%C4%9Bry,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eims_Kathedrale.jpg" TargetMode="External"/><Relationship Id="rId11" Type="http://schemas.openxmlformats.org/officeDocument/2006/relationships/hyperlink" Target="http://cs.wikipedia.org/wiki/Soubor:Aftnn_The_old_town_end_of_the_King_Charles_bridge.jpg" TargetMode="External"/><Relationship Id="rId5" Type="http://schemas.openxmlformats.org/officeDocument/2006/relationships/hyperlink" Target="http://cs.wikipedia.org/wiki/Soubor:Rozeta_Pary%C5%BC_notre-dame_chalger.jpg" TargetMode="External"/><Relationship Id="rId15" Type="http://schemas.openxmlformats.org/officeDocument/2006/relationships/hyperlink" Target="http://cs.wikipedia.org/wiki/Soubor:Kutna_Hora_CZ_St_Barbara_Cathedral_front_view_02.JPG" TargetMode="External"/><Relationship Id="rId10" Type="http://schemas.openxmlformats.org/officeDocument/2006/relationships/hyperlink" Target="http://cs.wikipedia.org/wiki/Soubor:StDenis_Langhauswand2.JPG" TargetMode="External"/><Relationship Id="rId19" Type="http://schemas.openxmlformats.org/officeDocument/2006/relationships/hyperlink" Target="http://cs.wikipedia.org/wiki/Soubor:Praha,_Katedr%C3%A1la,_JV_01.jpg" TargetMode="External"/><Relationship Id="rId4" Type="http://schemas.openxmlformats.org/officeDocument/2006/relationships/hyperlink" Target="http://cs.wikipedia.org/wiki/Soubor:Reims_Cathedral,_exterior_(7).jpg" TargetMode="External"/><Relationship Id="rId9" Type="http://schemas.openxmlformats.org/officeDocument/2006/relationships/hyperlink" Target="http://cs.wikipedia.org/wiki/Soubor:St._Vitus_Cathedral_-_Prague.JPG" TargetMode="External"/><Relationship Id="rId14" Type="http://schemas.openxmlformats.org/officeDocument/2006/relationships/hyperlink" Target="http://cs.wikipedia.org/wiki/Soubor:Cathedral_St_Barbara_-_interior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omen%C3%BD_oblouk" TargetMode="External"/><Relationship Id="rId13" Type="http://schemas.openxmlformats.org/officeDocument/2006/relationships/hyperlink" Target="http://cs.wikipedia.org/wiki/Soubor:Kutn%C3%A1_Hora_1919.jpg" TargetMode="External"/><Relationship Id="rId18" Type="http://schemas.openxmlformats.org/officeDocument/2006/relationships/hyperlink" Target="http://cs.wikipedia.org/wiki/Soubor:Zvikov_(js).jpg" TargetMode="External"/><Relationship Id="rId3" Type="http://schemas.openxmlformats.org/officeDocument/2006/relationships/hyperlink" Target="http://cs.wikipedia.org/wiki/Soubor:Hohenfurth_-_Klosterkirche_-_Apsis_2.jpg" TargetMode="External"/><Relationship Id="rId21" Type="http://schemas.openxmlformats.org/officeDocument/2006/relationships/hyperlink" Target="http://cs.wikipedia.org/wiki/Soubor:Sainte_Chapelle_-_Upper_level_1.jpg" TargetMode="External"/><Relationship Id="rId7" Type="http://schemas.openxmlformats.org/officeDocument/2006/relationships/hyperlink" Target="http://cs.wikipedia.org/wiki/Soubor:Prag_Vladislav-Saal.jpg" TargetMode="External"/><Relationship Id="rId12" Type="http://schemas.openxmlformats.org/officeDocument/2006/relationships/hyperlink" Target="http://cs.wikipedia.org/wiki/Soubor:Meister_Theoderich_von_Prag_017.jpg" TargetMode="External"/><Relationship Id="rId17" Type="http://schemas.openxmlformats.org/officeDocument/2006/relationships/hyperlink" Target="http://cs.wikipedia.org/wiki/Soubor:Kost01.jpg" TargetMode="External"/><Relationship Id="rId25" Type="http://schemas.openxmlformats.org/officeDocument/2006/relationships/hyperlink" Target="http://cs.wikipedia.org/wiki/Soubor:Praha_Old_Town_sq_U_zvonu_CIMG0089.JPG" TargetMode="External"/><Relationship Id="rId2" Type="http://schemas.openxmlformats.org/officeDocument/2006/relationships/hyperlink" Target="http://cs.wikipedia.org/wiki/Soubor:Saint_Vitus_Cathedral_in_Prague,_Czech_Republic.jpg" TargetMode="External"/><Relationship Id="rId16" Type="http://schemas.openxmlformats.org/officeDocument/2006/relationships/hyperlink" Target="http://cs.wikipedia.org/wiki/Soubor:Burgkarlstein02.jpg" TargetMode="External"/><Relationship Id="rId20" Type="http://schemas.openxmlformats.org/officeDocument/2006/relationships/hyperlink" Target="http://cs.wikipedia.org/wiki/Soubor:Kokorin_letecky_pohl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argoyles_(Notre-Dame_de_Paris_-_South-West).JPG" TargetMode="External"/><Relationship Id="rId11" Type="http://schemas.openxmlformats.org/officeDocument/2006/relationships/hyperlink" Target="http://cs.wikipedia.org/wiki/Soubor:Meister_von_Hohenfurth_002.jpg" TargetMode="External"/><Relationship Id="rId24" Type="http://schemas.openxmlformats.org/officeDocument/2006/relationships/hyperlink" Target="http://cs.wikipedia.org/wiki/Gotick%C3%A1_architektura" TargetMode="External"/><Relationship Id="rId5" Type="http://schemas.openxmlformats.org/officeDocument/2006/relationships/hyperlink" Target="http://cs.wikipedia.org/wiki/Soubor:PrachaticeJakubLod.jpg" TargetMode="External"/><Relationship Id="rId15" Type="http://schemas.openxmlformats.org/officeDocument/2006/relationships/hyperlink" Target="http://cs.wikipedia.org/wiki/Soubor:Prag_Pulverturm.jpg" TargetMode="External"/><Relationship Id="rId23" Type="http://schemas.openxmlformats.org/officeDocument/2006/relationships/hyperlink" Target="http://cs.wikipedia.org/wiki/Gotika" TargetMode="External"/><Relationship Id="rId10" Type="http://schemas.openxmlformats.org/officeDocument/2006/relationships/hyperlink" Target="http://cs.wikipedia.org/wiki/Soubor:Trebon-Adorace.jpg" TargetMode="External"/><Relationship Id="rId19" Type="http://schemas.openxmlformats.org/officeDocument/2006/relationships/hyperlink" Target="http://cs.wikipedia.org/wiki/Soubor:K%C5%99ivokl%C3%A1t,_hrad_z_vyhl%C3%ADdky.jpg" TargetMode="External"/><Relationship Id="rId4" Type="http://schemas.openxmlformats.org/officeDocument/2006/relationships/hyperlink" Target="http://cs.wikipedia.org/wiki/Soubor:KrumlovPresbytar.jpg" TargetMode="External"/><Relationship Id="rId9" Type="http://schemas.openxmlformats.org/officeDocument/2006/relationships/hyperlink" Target="http://cs.wikipedia.org/wiki/Soubor:Kaple_svateho_Jana_Krtitele.jpg" TargetMode="External"/><Relationship Id="rId14" Type="http://schemas.openxmlformats.org/officeDocument/2006/relationships/hyperlink" Target="http://cs.wikipedia.org/wiki/Soubor:Kutn%C3%A1_Hora_-_detail_v%C3%BDzdoby_chr%C3%A1mu_Svat%C3%A9_Barbory.jpg" TargetMode="External"/><Relationship Id="rId22" Type="http://schemas.openxmlformats.org/officeDocument/2006/relationships/hyperlink" Target="http://cs.wikipedia.org/wiki/Soubor:Szensapel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Dějiny ČR – gotický sloh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71670" y="928670"/>
            <a:ext cx="507209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 smtClean="0"/>
              <a:t>Vytvořeno v rámci projektu „EU peníze školám“.</a:t>
            </a:r>
          </a:p>
          <a:p>
            <a:pPr lvl="0" algn="ctr"/>
            <a:r>
              <a:rPr lang="cs-CZ" dirty="0" smtClean="0"/>
              <a:t>OP VK oblast podpory 1.4 s názvem Zlepšení podmínek pro vzdělávání na základních školách.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00364" y="4429132"/>
            <a:ext cx="36367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VY_32_INOVACE_47_gotický_sloh</a:t>
            </a:r>
          </a:p>
        </p:txBody>
      </p:sp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5072074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druhé poloviny 12. století</a:t>
            </a:r>
          </a:p>
          <a:p>
            <a:r>
              <a:rPr lang="cs-CZ" dirty="0" smtClean="0"/>
              <a:t>Navazuje na sloh románský</a:t>
            </a:r>
          </a:p>
          <a:p>
            <a:endParaRPr lang="cs-CZ" dirty="0" smtClean="0"/>
          </a:p>
          <a:p>
            <a:r>
              <a:rPr lang="cs-CZ" dirty="0" smtClean="0"/>
              <a:t>Počátky gotiky – ve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Francii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Gotický sloh</a:t>
            </a:r>
            <a:endParaRPr lang="cs-CZ" sz="5400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18" name="Picture 2" descr="Soubor:Facade-notre-dame-paris-ciel-ble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928670"/>
            <a:ext cx="2143113" cy="31749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43504" y="571480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Notre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–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Dame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 Paříži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220" name="Picture 4" descr="Soubor:Reims Kathedra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643314"/>
            <a:ext cx="2214548" cy="2952731"/>
          </a:xfrm>
          <a:prstGeom prst="rect">
            <a:avLst/>
          </a:prstGeom>
          <a:noFill/>
        </p:spPr>
      </p:pic>
      <p:pic>
        <p:nvPicPr>
          <p:cNvPr id="9222" name="Picture 6" descr="Soubor:Paris.notre.dame.750pix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7818" y="4143380"/>
            <a:ext cx="3357536" cy="236370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643174" y="4357694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Katedrála v Remeši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0800000">
            <a:off x="2714612" y="4857760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H="1">
            <a:off x="5929322" y="1071546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4321967" y="2678901"/>
            <a:ext cx="335758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92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92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5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  <p:bldP spid="3" grpId="0"/>
      <p:bldP spid="3" grpId="1"/>
      <p:bldP spid="5" grpId="0"/>
      <p:bldP spid="5" grpId="1"/>
      <p:bldP spid="8" grpId="0"/>
      <p:bldP spid="8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64" cy="12192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Nejznámější české gotické katedrály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Soubor:KUTNA HORA (js) 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035520"/>
            <a:ext cx="4500594" cy="29366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2428868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Chrám sv. Barbory v Kutné Hoře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2" name="Picture 4" descr="Soubor:Praha, Katedrála, JV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1785926"/>
            <a:ext cx="3625925" cy="358996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43570" y="5643578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Chrám sv. Víta v Praze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1071538" y="321468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5928528" y="5286388"/>
            <a:ext cx="715174" cy="7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1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4" dur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7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0" dur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5" grpId="1"/>
      <p:bldP spid="7" grpId="0"/>
      <p:bldP spid="7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4114800" cy="4572000"/>
          </a:xfrm>
        </p:spPr>
        <p:txBody>
          <a:bodyPr/>
          <a:lstStyle/>
          <a:p>
            <a:r>
              <a:rPr lang="cs-CZ" dirty="0" smtClean="0"/>
              <a:t>velká vysoká okna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lomený oblouk </a:t>
            </a:r>
            <a:r>
              <a:rPr lang="cs-CZ" dirty="0" smtClean="0"/>
              <a:t>na oknech i portálech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Znaky gotiky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4" name="Picture 2" descr="Soubor:Reims Cathedral, exterior (7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3429000"/>
            <a:ext cx="1785920" cy="2381227"/>
          </a:xfrm>
          <a:prstGeom prst="rect">
            <a:avLst/>
          </a:prstGeom>
          <a:noFill/>
        </p:spPr>
      </p:pic>
      <p:pic>
        <p:nvPicPr>
          <p:cNvPr id="8196" name="Picture 4" descr="Soubor:SalvatorAnezskyKlas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3643314"/>
            <a:ext cx="1928826" cy="2571768"/>
          </a:xfrm>
          <a:prstGeom prst="rect">
            <a:avLst/>
          </a:prstGeom>
          <a:noFill/>
        </p:spPr>
      </p:pic>
      <p:pic>
        <p:nvPicPr>
          <p:cNvPr id="8198" name="Picture 6" descr="Soubor:StDenis Langhauswand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58016" y="3143248"/>
            <a:ext cx="1784142" cy="3214670"/>
          </a:xfrm>
          <a:prstGeom prst="rect">
            <a:avLst/>
          </a:prstGeom>
          <a:noFill/>
        </p:spPr>
      </p:pic>
      <p:pic>
        <p:nvPicPr>
          <p:cNvPr id="8204" name="Picture 12" descr="Soubor:Hohenfurth - Klosterkirche - Apsis 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15140" y="452377"/>
            <a:ext cx="1857388" cy="2476517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rot="16200000" flipH="1">
            <a:off x="2536017" y="3107529"/>
            <a:ext cx="857256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9218" name="Picture 2" descr="http://upload.wikimedia.org/wikipedia/commons/thumb/4/48/Okno_katedraly_Strasburg.JPG/220px-Okno_katedraly_Strasburg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143372" y="1214422"/>
            <a:ext cx="2095500" cy="1571626"/>
          </a:xfrm>
          <a:prstGeom prst="rect">
            <a:avLst/>
          </a:prstGeom>
          <a:noFill/>
        </p:spPr>
      </p:pic>
      <p:pic>
        <p:nvPicPr>
          <p:cNvPr id="9" name="Picture 6" descr="Soubor:Saint Vitus Cathedral in Prague, Czech Republic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429123" y="3357562"/>
            <a:ext cx="1999787" cy="3009730"/>
          </a:xfrm>
          <a:prstGeom prst="rect">
            <a:avLst/>
          </a:prstGeom>
          <a:noFill/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81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81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82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  <p:bldP spid="3" grpId="0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42918"/>
            <a:ext cx="8329642" cy="5857916"/>
          </a:xfrm>
        </p:spPr>
        <p:txBody>
          <a:bodyPr/>
          <a:lstStyle/>
          <a:p>
            <a:r>
              <a:rPr lang="cs-CZ" dirty="0" smtClean="0"/>
              <a:t>vysoké štíhlé stavby – snaha přiblížit se k bohu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gotická klenba stropu</a:t>
            </a:r>
            <a:endParaRPr lang="cs-CZ" dirty="0"/>
          </a:p>
        </p:txBody>
      </p:sp>
      <p:pic>
        <p:nvPicPr>
          <p:cNvPr id="7170" name="Picture 2" descr="Soubor:St. Vitus Cathedral - Pra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142984"/>
            <a:ext cx="4071966" cy="2712947"/>
          </a:xfrm>
          <a:prstGeom prst="rect">
            <a:avLst/>
          </a:prstGeom>
          <a:noFill/>
        </p:spPr>
      </p:pic>
      <p:pic>
        <p:nvPicPr>
          <p:cNvPr id="7172" name="Picture 4" descr="Soubor:Cathedral St Barbara - interio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1142984"/>
            <a:ext cx="1785950" cy="2674461"/>
          </a:xfrm>
          <a:prstGeom prst="rect">
            <a:avLst/>
          </a:prstGeom>
          <a:noFill/>
        </p:spPr>
      </p:pic>
      <p:pic>
        <p:nvPicPr>
          <p:cNvPr id="7184" name="Picture 16" descr="Soubor:Interior of St. Vitus Cathedral Prague 0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43174" y="1142984"/>
            <a:ext cx="1819261" cy="2717550"/>
          </a:xfrm>
          <a:prstGeom prst="rect">
            <a:avLst/>
          </a:prstGeom>
          <a:noFill/>
        </p:spPr>
      </p:pic>
      <p:pic>
        <p:nvPicPr>
          <p:cNvPr id="8194" name="Picture 2" descr="Soubor:KrumlovPresbyta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00826" y="4143380"/>
            <a:ext cx="1768061" cy="2357414"/>
          </a:xfrm>
          <a:prstGeom prst="rect">
            <a:avLst/>
          </a:prstGeom>
          <a:noFill/>
        </p:spPr>
      </p:pic>
      <p:pic>
        <p:nvPicPr>
          <p:cNvPr id="8196" name="Picture 4" descr="Soubor:PrachaticeJakubLod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071934" y="4143380"/>
            <a:ext cx="1768091" cy="2357454"/>
          </a:xfrm>
          <a:prstGeom prst="rect">
            <a:avLst/>
          </a:prstGeom>
          <a:noFill/>
        </p:spPr>
      </p:pic>
      <p:pic>
        <p:nvPicPr>
          <p:cNvPr id="8200" name="Picture 8" descr="Soubor:Prag Vladislav-Saal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428728" y="4500570"/>
            <a:ext cx="1500168" cy="2000224"/>
          </a:xfrm>
          <a:prstGeom prst="rect">
            <a:avLst/>
          </a:prstGeom>
          <a:noFill/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4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7" dur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0" dur="1"/>
                                        <p:tgtEl>
                                          <p:spTgt spid="7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71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71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81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81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82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2192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Vnější opěrný systém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12" descr="Soubor:Ms029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357298"/>
            <a:ext cx="3490308" cy="2500330"/>
          </a:xfrm>
          <a:prstGeom prst="rect">
            <a:avLst/>
          </a:prstGeom>
          <a:noFill/>
        </p:spPr>
      </p:pic>
      <p:pic>
        <p:nvPicPr>
          <p:cNvPr id="5" name="Picture 6" descr="Soubor:Kutna Hora CZ St Barbara Cathedral front view 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4071942"/>
            <a:ext cx="1785950" cy="2492024"/>
          </a:xfrm>
          <a:prstGeom prst="rect">
            <a:avLst/>
          </a:prstGeom>
          <a:noFill/>
        </p:spPr>
      </p:pic>
      <p:pic>
        <p:nvPicPr>
          <p:cNvPr id="6" name="Picture 14" descr="Soubor:St Vitu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29190" y="857232"/>
            <a:ext cx="3431168" cy="22860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857620" y="3286124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Opěrné oblouky a pilíře</a:t>
            </a:r>
            <a:endParaRPr lang="cs-CZ" sz="2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9218" name="Picture 2" descr="File:Kutná Hora, Vnitřní Město, Chrám sv. Barbory, Z opěry, 0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72264" y="4000504"/>
            <a:ext cx="1875236" cy="2500314"/>
          </a:xfrm>
          <a:prstGeom prst="rect">
            <a:avLst/>
          </a:prstGeom>
          <a:noFill/>
        </p:spPr>
      </p:pic>
      <p:pic>
        <p:nvPicPr>
          <p:cNvPr id="9220" name="Picture 4" descr="File:Kutná Hora, Vnitřní Město, Chrám sv. Barbory, S 04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28926" y="4071942"/>
            <a:ext cx="3333773" cy="2500330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>
            <a:off x="5500694" y="3643314"/>
            <a:ext cx="1928826" cy="13573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>
            <a:off x="3768323" y="4375553"/>
            <a:ext cx="1643074" cy="7501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7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0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92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6115064" cy="4572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Fiály</a:t>
            </a:r>
            <a:r>
              <a:rPr lang="cs-CZ" dirty="0" smtClean="0"/>
              <a:t> – drobné věžičky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Chrliče</a:t>
            </a:r>
            <a:r>
              <a:rPr lang="cs-CZ" dirty="0" smtClean="0"/>
              <a:t> – fantastické hlavy s otevřenou pusou, které chrlily vodu stékající ze střech.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Rozety</a:t>
            </a:r>
            <a:r>
              <a:rPr lang="cs-CZ" dirty="0" smtClean="0"/>
              <a:t> – kruhová zdobená okna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Zdobné prvky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146" name="Picture 2" descr="Soubor:Strassburg Westfassade Deta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000504"/>
            <a:ext cx="2500290" cy="2500290"/>
          </a:xfrm>
          <a:prstGeom prst="rect">
            <a:avLst/>
          </a:prstGeom>
          <a:noFill/>
        </p:spPr>
      </p:pic>
      <p:pic>
        <p:nvPicPr>
          <p:cNvPr id="6148" name="Picture 4" descr="Soubor:Rozeta Paryż notre-dame chalg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4000504"/>
            <a:ext cx="2500290" cy="2500290"/>
          </a:xfrm>
          <a:prstGeom prst="rect">
            <a:avLst/>
          </a:prstGeom>
          <a:noFill/>
        </p:spPr>
      </p:pic>
      <p:pic>
        <p:nvPicPr>
          <p:cNvPr id="4" name="Picture 2" descr="Soubor:Gargoyles (Notre-Dame de Paris - South-West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57884" y="3571876"/>
            <a:ext cx="2857520" cy="2143140"/>
          </a:xfrm>
          <a:prstGeom prst="rect">
            <a:avLst/>
          </a:prstGeom>
          <a:noFill/>
        </p:spPr>
      </p:pic>
      <p:pic>
        <p:nvPicPr>
          <p:cNvPr id="5" name="Picture 4" descr="Soubor:Kutná Hora 1919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6248" y="285728"/>
            <a:ext cx="2428852" cy="1728533"/>
          </a:xfrm>
          <a:prstGeom prst="rect">
            <a:avLst/>
          </a:prstGeom>
          <a:noFill/>
        </p:spPr>
      </p:pic>
      <p:pic>
        <p:nvPicPr>
          <p:cNvPr id="6150" name="Picture 6" descr="Soubor:Kutná Hora - detail výzdoby chrámu Svaté Barbory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43768" y="642918"/>
            <a:ext cx="1666860" cy="2500290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>
            <a:off x="5500694" y="2857496"/>
            <a:ext cx="1571636" cy="15001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61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  <p:bldP spid="3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6615130" cy="4572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Deskové obrazy </a:t>
            </a:r>
            <a:r>
              <a:rPr lang="cs-CZ" dirty="0" smtClean="0"/>
              <a:t>– malované na dřevěné desky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Fresky</a:t>
            </a:r>
            <a:r>
              <a:rPr lang="cs-CZ" dirty="0" smtClean="0"/>
              <a:t> – obrazy malované do vlhké omítky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Výtvarné umění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 descr="Soubor:Kaple svateho Jana Krtite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429000"/>
            <a:ext cx="3619525" cy="2714644"/>
          </a:xfrm>
          <a:prstGeom prst="rect">
            <a:avLst/>
          </a:prstGeom>
          <a:noFill/>
        </p:spPr>
      </p:pic>
      <p:pic>
        <p:nvPicPr>
          <p:cNvPr id="5126" name="Picture 6" descr="Soubor:Trebon-Adorac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571480"/>
            <a:ext cx="1743057" cy="2304837"/>
          </a:xfrm>
          <a:prstGeom prst="rect">
            <a:avLst/>
          </a:prstGeom>
          <a:noFill/>
        </p:spPr>
      </p:pic>
      <p:pic>
        <p:nvPicPr>
          <p:cNvPr id="5128" name="Picture 8" descr="Soubor:Meister von Hohenfurth 00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15140" y="3929066"/>
            <a:ext cx="2238354" cy="2437771"/>
          </a:xfrm>
          <a:prstGeom prst="rect">
            <a:avLst/>
          </a:prstGeom>
          <a:noFill/>
        </p:spPr>
      </p:pic>
      <p:pic>
        <p:nvPicPr>
          <p:cNvPr id="5130" name="Picture 10" descr="Soubor:Meister Theoderich von Prag 017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00562" y="3071810"/>
            <a:ext cx="2076430" cy="2276858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rot="5400000">
            <a:off x="893340" y="3392884"/>
            <a:ext cx="1071570" cy="7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5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5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51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uiExpand="1" build="p"/>
      <p:bldP spid="3" grpId="0"/>
      <p:bldP spid="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Gotické hrady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8" name="Picture 2" descr="Soubor:Burgkarlstein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417194"/>
            <a:ext cx="2681265" cy="2594633"/>
          </a:xfrm>
          <a:prstGeom prst="rect">
            <a:avLst/>
          </a:prstGeom>
          <a:noFill/>
        </p:spPr>
      </p:pic>
      <p:pic>
        <p:nvPicPr>
          <p:cNvPr id="4100" name="Picture 4" descr="Soubor:Kost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642918"/>
            <a:ext cx="1849467" cy="2776518"/>
          </a:xfrm>
          <a:prstGeom prst="rect">
            <a:avLst/>
          </a:prstGeom>
          <a:noFill/>
        </p:spPr>
      </p:pic>
      <p:pic>
        <p:nvPicPr>
          <p:cNvPr id="4102" name="Picture 6" descr="Soubor:Zvikov (js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1000108"/>
            <a:ext cx="2162163" cy="3187464"/>
          </a:xfrm>
          <a:prstGeom prst="rect">
            <a:avLst/>
          </a:prstGeom>
          <a:noFill/>
        </p:spPr>
      </p:pic>
      <p:pic>
        <p:nvPicPr>
          <p:cNvPr id="4104" name="Picture 8" descr="Soubor:Křivoklát, hrad z vyhlídky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2066" y="3643314"/>
            <a:ext cx="2214548" cy="2952731"/>
          </a:xfrm>
          <a:prstGeom prst="rect">
            <a:avLst/>
          </a:prstGeom>
          <a:noFill/>
        </p:spPr>
      </p:pic>
      <p:pic>
        <p:nvPicPr>
          <p:cNvPr id="4106" name="Picture 10" descr="Soubor:Kokorin letecky pohled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071538" y="4214818"/>
            <a:ext cx="3143219" cy="235741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071670" y="1571612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Karlštejn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85918" y="450057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Kokořín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7143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Kost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6380" y="378619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Křivoklát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58016" y="121442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Zvíkov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2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4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gotické stavby 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4" name="Picture 2" descr="Soubor:Aftnn The old town end of the King Charles brid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500174"/>
            <a:ext cx="2282676" cy="41434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5715016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Staroměstská mostecká věž v Praze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6" name="Picture 4" descr="Soubor:Pražský hrad, Vladislavský sál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3071810"/>
            <a:ext cx="3429023" cy="25717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71802" y="2357430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Vladislavský sál </a:t>
            </a:r>
          </a:p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 Pražském hradě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2" descr="Soubor:Prag Pulverturm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18158" y="428604"/>
            <a:ext cx="2435093" cy="292895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071934" y="142873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Prašná brána </a:t>
            </a:r>
          </a:p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 Praze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5400000">
            <a:off x="3001158" y="3142454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5643570" y="1714488"/>
            <a:ext cx="171451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 flipH="1" flipV="1">
            <a:off x="822299" y="5535627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5122" name="Picture 2" descr="Soubor:Praha Old Town sq U zvonu CIMG008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15140" y="3643314"/>
            <a:ext cx="2081229" cy="277651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286116" y="5857892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Dům U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Kamenného zvonu</a:t>
            </a:r>
          </a:p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v Praze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6143636" y="5715016"/>
            <a:ext cx="1428760" cy="4286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5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4" dur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7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0" dur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5" grpId="1"/>
      <p:bldP spid="7" grpId="0"/>
      <p:bldP spid="7" grpId="1"/>
      <p:bldP spid="9" grpId="0"/>
      <p:bldP spid="9" grpId="1"/>
      <p:bldP spid="15" grpId="0"/>
      <p:bldP spid="15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4257676" cy="4572000"/>
          </a:xfrm>
        </p:spPr>
        <p:txBody>
          <a:bodyPr/>
          <a:lstStyle/>
          <a:p>
            <a:r>
              <a:rPr lang="cs-CZ" dirty="0" smtClean="0"/>
              <a:t>Jedna z nejkrásnějších gotických památek – kaple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Sainte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-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Chapelle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v Paříži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Perlička na závěr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5604" name="Picture 4" descr="Soubor:Sainte Chapelle - Upper level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28604"/>
            <a:ext cx="3090864" cy="6130556"/>
          </a:xfrm>
          <a:prstGeom prst="rect">
            <a:avLst/>
          </a:prstGeom>
          <a:noFill/>
        </p:spPr>
      </p:pic>
      <p:pic>
        <p:nvPicPr>
          <p:cNvPr id="25606" name="Picture 6" descr="Soubor:Szensape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00166" y="3071810"/>
            <a:ext cx="2428862" cy="3238483"/>
          </a:xfrm>
          <a:prstGeom prst="rect">
            <a:avLst/>
          </a:prstGeom>
          <a:noFill/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" dur="1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  <p:bldP spid="3" grpId="0"/>
      <p:bldP spid="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905396"/>
          </a:xfrm>
        </p:spPr>
        <p:txBody>
          <a:bodyPr>
            <a:normAutofit fontScale="77500" lnSpcReduction="20000"/>
          </a:bodyPr>
          <a:lstStyle/>
          <a:p>
            <a:r>
              <a:rPr lang="cs-CZ" sz="1600" dirty="0" smtClean="0">
                <a:hlinkClick r:id="rId2"/>
              </a:rPr>
              <a:t>http://cs.wikipedia.org/wiki/Soubor:Facade-notre-dame-paris-ciel-bleu.JPG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http://cs.wikipedia.org/wiki/Soubor:Strassburg_Westfassade_Detail.jpg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http://cs.wikipedia.org/wiki/Soubor:Reims_Cathedral,_exterior_(7).jpg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http://cs.wikipedia.org/wiki/Soubor:Rozeta_Pary%C5%BC_notre-dame_chalger.jpg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http://cs.wikipedia.org/wiki/Soubor:Reims_Kathedrale.jpg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http://cs.wikipedia.org/wiki/Soubor:Paris.notre.dame.750pix.jpg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http://cs.wikipedia.org/wiki/Soubor:SalvatorAnezskyKlaster.jpg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http://cs.wikipedia.org/wiki/Soubor:St._Vitus_Cathedral_-_Prague.JPG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http://cs.wikipedia.org/wiki/Soubor:StDenis_Langhauswand2.JPG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http://cs.wikipedia.org/wiki/Soubor:Aftnn_The_old_town_end_of_the_King_Charles_bridge.jpg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http://cs.wikipedia.org/wiki/Soubor:Pra%C5%BEsk%C3%BD_hrad,_Vladislavsk%C3%BD_s%C3%A1l_01.jpg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http://cs.wikipedia.org/wiki/Soubor:KUTNA_HORA_(js)_11.jpg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http://cs.wikipedia.org/wiki/Soubor:Cathedral_St_Barbara_-_interior.jpg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http://cs.wikipedia.org/wiki/Soubor:Kutna_Hora_CZ_St_Barbara_Cathedral_front_view_02.JPG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http://cs.wikipedia.org/wiki/Soubor:Ms0290.jpg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http://cs.wikipedia.org/wiki/Soubor:St_Vitus.jpg</a:t>
            </a:r>
            <a:endParaRPr lang="cs-CZ" sz="1600" dirty="0" smtClean="0"/>
          </a:p>
          <a:p>
            <a:r>
              <a:rPr lang="cs-CZ" sz="1600" dirty="0" smtClean="0">
                <a:hlinkClick r:id="rId18"/>
              </a:rPr>
              <a:t>http://cs.wikipedia.org/wiki/Soubor:Interior_of_St._Vitus_Cathedral_Prague_01.jpg</a:t>
            </a:r>
            <a:endParaRPr lang="cs-CZ" sz="1600" dirty="0" smtClean="0"/>
          </a:p>
          <a:p>
            <a:r>
              <a:rPr lang="cs-CZ" sz="1600" dirty="0" smtClean="0">
                <a:hlinkClick r:id="rId19"/>
              </a:rPr>
              <a:t>http://cs.wikipedia.org/wiki/Soubor:Praha,_Katedr%C3%A1la,_JV_01.jpg</a:t>
            </a:r>
            <a:endParaRPr lang="cs-CZ" sz="1600" dirty="0" smtClean="0"/>
          </a:p>
          <a:p>
            <a:r>
              <a:rPr lang="cs-CZ" sz="1600" dirty="0" smtClean="0">
                <a:hlinkClick r:id="rId20"/>
              </a:rPr>
              <a:t>http://commons.wikimedia.org/wiki/File:Kutn%C3%A1_Hora,_Vnit%C5%99n%C3%AD_M%C4%9Bsto,_Chr%C3%A1m_sv._Barbory,_Z_op%C4%9Bry,_02.jpg</a:t>
            </a:r>
            <a:endParaRPr lang="cs-CZ" sz="1600" dirty="0" smtClean="0"/>
          </a:p>
          <a:p>
            <a:r>
              <a:rPr lang="cs-CZ" sz="1600" dirty="0" smtClean="0">
                <a:hlinkClick r:id="rId21"/>
              </a:rPr>
              <a:t>http://commons.wikimedia.org/wiki/File:Kutn%C3%A1_Hora,_Vnit%C5%99n%C3%AD_M%C4%9Bsto,_Chr%C3%A1m_sv._Barbory,_S_04.jpg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929354"/>
          </a:xfrm>
        </p:spPr>
        <p:txBody>
          <a:bodyPr>
            <a:normAutofit fontScale="92500" lnSpcReduction="20000"/>
          </a:bodyPr>
          <a:lstStyle/>
          <a:p>
            <a:r>
              <a:rPr lang="cs-CZ" sz="1400" dirty="0" smtClean="0">
                <a:hlinkClick r:id="rId2"/>
              </a:rPr>
              <a:t>http://cs.wikipedia.org/wiki/Soubor:Saint_Vitus_Cathedral_in_Prague,_Czech_Republic.jpg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http://cs.wikipedia.org/wiki/Soubor:Hohenfurth_-_Klosterkirche_-_Apsis_2.jpg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http://cs.wikipedia.org/wiki/Soubor:KrumlovPresbytar.jpg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http://cs.wikipedia.org/wiki/Soubor:PrachaticeJakubLod.jpg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http://cs.wikipedia.org/wiki/Soubor:Gargoyles_(Notre-Dame_de_Paris_-_South-West).JPG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http://cs.wikipedia.org/wiki/Soubor:Prag_Vladislav-Saal.jpg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http://cs.wikipedia.org/wiki/Lomen%C3%BD_oblouk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http://cs.wikipedia.org/wiki/Soubor:Kaple_svateho_Jana_Krtitele.jpg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http://cs.wikipedia.org/wiki/Soubor:Trebon-Adorace.jpg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http://cs.wikipedia.org/wiki/Soubor:Meister_von_Hohenfurth_002.jpg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http://cs.wikipedia.org/wiki/Soubor:Meister_Theoderich_von_Prag_017.jpg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http://cs.wikipedia.org/wiki/Soubor:Kutn%C3%A1_Hora_1919.jpg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http://cs.wikipedia.org/wiki/Soubor:Kutn%C3%A1_Hora_-_detail_v%C3%BDzdoby_chr%C3%A1mu_Svat%C3%A9_Barbory.jpg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http://cs.wikipedia.org/wiki/Soubor:Prag_Pulverturm.jpg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http://cs.wikipedia.org/wiki/Soubor:Burgkarlstein02.jpg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http://cs.wikipedia.org/wiki/Soubor:Kost01.jpg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http://cs.wikipedia.org/wiki/Soubor:Zvikov_(js).jpg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http://cs.wikipedia.org/wiki/Soubor:K%C5%99ivokl%C3%A1t,_hrad_z_vyhl%C3%ADdky.jpg</a:t>
            </a:r>
            <a:endParaRPr lang="cs-CZ" sz="1400" dirty="0" smtClean="0"/>
          </a:p>
          <a:p>
            <a:r>
              <a:rPr lang="cs-CZ" sz="1400" dirty="0" smtClean="0">
                <a:hlinkClick r:id="rId20"/>
              </a:rPr>
              <a:t>http://cs.wikipedia.org/wiki/Soubor:Kokorin_letecky_pohled.jpg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http://cs.wikipedia.org/wiki/Soubor:Sainte_Chapelle_-_Upper_level_1.jpg</a:t>
            </a:r>
            <a:endParaRPr lang="cs-CZ" sz="1400" dirty="0" smtClean="0"/>
          </a:p>
          <a:p>
            <a:r>
              <a:rPr lang="cs-CZ" sz="1400" dirty="0" smtClean="0">
                <a:hlinkClick r:id="rId22"/>
              </a:rPr>
              <a:t>http://cs.wikipedia.org/wiki/Soubor:Szensapel.jpg</a:t>
            </a:r>
            <a:endParaRPr lang="cs-CZ" sz="1400" dirty="0" smtClean="0"/>
          </a:p>
          <a:p>
            <a:r>
              <a:rPr lang="cs-CZ" sz="1400" dirty="0" smtClean="0">
                <a:hlinkClick r:id="rId23"/>
              </a:rPr>
              <a:t>http://cs.wikipedia.org/wiki/Gotika</a:t>
            </a:r>
            <a:endParaRPr lang="cs-CZ" sz="1400" dirty="0" smtClean="0"/>
          </a:p>
          <a:p>
            <a:r>
              <a:rPr lang="cs-CZ" sz="1400" dirty="0" smtClean="0">
                <a:hlinkClick r:id="rId24"/>
              </a:rPr>
              <a:t>http://cs.wikipedia.org/wiki/Gotick%C3%A1_architektura</a:t>
            </a:r>
            <a:endParaRPr lang="cs-CZ" sz="1400" dirty="0" smtClean="0"/>
          </a:p>
          <a:p>
            <a:r>
              <a:rPr lang="cs-CZ" sz="1400" dirty="0" smtClean="0">
                <a:hlinkClick r:id="rId25"/>
              </a:rPr>
              <a:t>http://cs.wikipedia.org/wiki/Soubor:Praha_Old_Town_sq_U_zvonu_CIMG0089.JPG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000108"/>
            <a:ext cx="8229600" cy="492919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čtvrtý ročník základní školy.</a:t>
            </a:r>
          </a:p>
          <a:p>
            <a:pPr algn="ctr"/>
            <a:endParaRPr lang="cs-CZ" sz="28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o středověku – gotickém umění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v rámci tématu Dějiny České republiky.</a:t>
            </a:r>
          </a:p>
          <a:p>
            <a:pPr algn="ctr"/>
            <a:endParaRPr lang="cs-CZ" sz="28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dataprojektoru nebo na monitorech žáků.</a:t>
            </a:r>
          </a:p>
          <a:p>
            <a:pPr algn="ctr"/>
            <a:endParaRPr lang="cs-CZ" sz="2800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2. pololetí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školního roku 2011/2012.</a:t>
            </a:r>
            <a:endParaRPr lang="cs-CZ" sz="32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292</TotalTime>
  <Words>460</Words>
  <Application>Microsoft Office PowerPoint</Application>
  <PresentationFormat>Předvádění na obrazovce (4:3)</PresentationFormat>
  <Paragraphs>110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Dějiny ČR – gotický sloh</vt:lpstr>
      <vt:lpstr>Gotický sloh</vt:lpstr>
      <vt:lpstr>Nejznámější české gotické katedrály</vt:lpstr>
      <vt:lpstr>Znaky gotiky</vt:lpstr>
      <vt:lpstr>Snímek 5</vt:lpstr>
      <vt:lpstr>Vnější opěrný systém</vt:lpstr>
      <vt:lpstr>Zdobné prvky</vt:lpstr>
      <vt:lpstr>Výtvarné umění</vt:lpstr>
      <vt:lpstr>Gotické hrady</vt:lpstr>
      <vt:lpstr>Další gotické stavby </vt:lpstr>
      <vt:lpstr>Perlička na závěr</vt:lpstr>
      <vt:lpstr>zdroje</vt:lpstr>
      <vt:lpstr>Snímek 13</vt:lpstr>
      <vt:lpstr>Snímek 14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ČR – gotický sloh</dc:title>
  <dc:creator>user</dc:creator>
  <cp:lastModifiedBy>user</cp:lastModifiedBy>
  <cp:revision>35</cp:revision>
  <dcterms:created xsi:type="dcterms:W3CDTF">2012-03-24T13:31:22Z</dcterms:created>
  <dcterms:modified xsi:type="dcterms:W3CDTF">2012-04-10T18:38:21Z</dcterms:modified>
</cp:coreProperties>
</file>