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1"/>
  </p:notesMasterIdLst>
  <p:sldIdLst>
    <p:sldId id="275" r:id="rId2"/>
    <p:sldId id="269" r:id="rId3"/>
    <p:sldId id="270" r:id="rId4"/>
    <p:sldId id="271" r:id="rId5"/>
    <p:sldId id="272" r:id="rId6"/>
    <p:sldId id="273" r:id="rId7"/>
    <p:sldId id="278" r:id="rId8"/>
    <p:sldId id="277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833" autoAdjust="0"/>
  </p:normalViewPr>
  <p:slideViewPr>
    <p:cSldViewPr>
      <p:cViewPr>
        <p:scale>
          <a:sx n="70" d="100"/>
          <a:sy n="70" d="100"/>
        </p:scale>
        <p:origin x="-108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695360-B391-457A-97E3-C84890073F1A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328083-E366-4620-96AC-228D07AC2E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5798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5E9A816-440E-4698-B5A4-FB72458165D4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611560" y="5517232"/>
            <a:ext cx="7772400" cy="9112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ANOTACE: Materiál je určen pro žáky 8. ročníku a slouží k výkladu nového učiva.</a:t>
            </a:r>
          </a:p>
          <a:p>
            <a:endParaRPr lang="cs-CZ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3400425" cy="6572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3" descr="Hlavička"/>
          <p:cNvPicPr>
            <a:picLocks noChangeAspect="1" noChangeArrowheads="1"/>
          </p:cNvPicPr>
          <p:nvPr/>
        </p:nvPicPr>
        <p:blipFill>
          <a:blip r:embed="rId3" cstate="print"/>
          <a:srcRect l="4417" t="26462" r="79144" b="12616"/>
          <a:stretch>
            <a:fillRect/>
          </a:stretch>
        </p:blipFill>
        <p:spPr bwMode="auto">
          <a:xfrm>
            <a:off x="827584" y="260648"/>
            <a:ext cx="936104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6084168" y="188640"/>
            <a:ext cx="2841932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 smtClean="0"/>
              <a:t>VY_32_INOVACE_CH.</a:t>
            </a:r>
            <a:r>
              <a:rPr lang="cs-CZ" sz="1400" dirty="0" smtClean="0"/>
              <a:t> 8</a:t>
            </a:r>
            <a:r>
              <a:rPr lang="cs-CZ" sz="1400" b="1" dirty="0" smtClean="0"/>
              <a:t>.A.03-10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539552" y="1484784"/>
            <a:ext cx="8064896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Název školy: ZŠ </a:t>
            </a:r>
            <a:r>
              <a:rPr lang="cs-CZ" sz="2400" dirty="0" err="1" smtClean="0"/>
              <a:t>Štětí</a:t>
            </a:r>
            <a:r>
              <a:rPr lang="cs-CZ" sz="2400" dirty="0" smtClean="0"/>
              <a:t>, Ostrovní 300</a:t>
            </a:r>
            <a:br>
              <a:rPr lang="cs-CZ" sz="2400" dirty="0" smtClean="0"/>
            </a:br>
            <a:r>
              <a:rPr lang="cs-CZ" sz="2400" dirty="0" smtClean="0"/>
              <a:t>Autor: Mgr. Tereza Hrabkovská</a:t>
            </a:r>
            <a:br>
              <a:rPr lang="cs-CZ" sz="2400" dirty="0" smtClean="0"/>
            </a:br>
            <a:r>
              <a:rPr lang="cs-CZ" sz="2400" dirty="0" smtClean="0"/>
              <a:t>Název materiálu: VY_32_INOVACE_CH.8.A.03_</a:t>
            </a:r>
            <a:r>
              <a:rPr lang="cs-CZ" sz="2000" dirty="0" smtClean="0"/>
              <a:t>METODY ODDĚLOVÁNÍ SLOŽEK SMĚSÍ</a:t>
            </a:r>
          </a:p>
          <a:p>
            <a:pPr algn="ctr"/>
            <a:r>
              <a:rPr lang="cs-CZ" sz="2400" dirty="0" smtClean="0"/>
              <a:t>Název: Metody oddělování složek směsí</a:t>
            </a:r>
            <a:br>
              <a:rPr lang="cs-CZ" sz="2400" dirty="0" smtClean="0"/>
            </a:br>
            <a:r>
              <a:rPr lang="cs-CZ" sz="2400" dirty="0" smtClean="0"/>
              <a:t>Číslo operačního programu: CZ.1.07/1.4.00/21.1693</a:t>
            </a:r>
            <a:br>
              <a:rPr lang="cs-CZ" sz="2400" dirty="0" smtClean="0"/>
            </a:br>
            <a:r>
              <a:rPr lang="cs-CZ" sz="2400" dirty="0" smtClean="0"/>
              <a:t>Název projektu: PRIMA ŠKOLA</a:t>
            </a:r>
          </a:p>
          <a:p>
            <a:pPr algn="ctr"/>
            <a:r>
              <a:rPr lang="cs-CZ" sz="2400" dirty="0"/>
              <a:t>Vzdělávací oblast/obor: Člověk a </a:t>
            </a:r>
            <a:r>
              <a:rPr lang="cs-CZ" sz="2400" dirty="0" smtClean="0"/>
              <a:t>příroda/chemie</a:t>
            </a:r>
          </a:p>
          <a:p>
            <a:pPr algn="ctr"/>
            <a:r>
              <a:rPr lang="cs-CZ" sz="2400" dirty="0" smtClean="0"/>
              <a:t>Tematický okruh/téma: Směsi/Dělení směsí</a:t>
            </a:r>
            <a:endParaRPr lang="cs-CZ" sz="2400" dirty="0"/>
          </a:p>
          <a:p>
            <a:pPr algn="ctr"/>
            <a:r>
              <a:rPr lang="cs-CZ" sz="2400" dirty="0"/>
              <a:t>Vytvořeno</a:t>
            </a:r>
            <a:r>
              <a:rPr lang="cs-CZ" sz="2400" dirty="0" smtClean="0"/>
              <a:t>: 26. 9. 2011</a:t>
            </a:r>
            <a:endParaRPr lang="cs-CZ" sz="2400" dirty="0"/>
          </a:p>
          <a:p>
            <a:pPr algn="ctr"/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7546032" cy="1152128"/>
          </a:xfrm>
        </p:spPr>
        <p:txBody>
          <a:bodyPr>
            <a:noAutofit/>
          </a:bodyPr>
          <a:lstStyle/>
          <a:p>
            <a:r>
              <a:rPr lang="cs-CZ" sz="4400" u="sng" dirty="0" smtClean="0"/>
              <a:t>Metody oddělování složek směsí</a:t>
            </a:r>
            <a:endParaRPr lang="cs-CZ" sz="4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700808"/>
            <a:ext cx="8496944" cy="482453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Jak oddělíme směs vody a písku?</a:t>
            </a:r>
          </a:p>
          <a:p>
            <a:pPr>
              <a:buNone/>
            </a:pPr>
            <a:endParaRPr lang="cs-CZ" sz="36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3600" b="1" dirty="0" smtClean="0">
                <a:solidFill>
                  <a:schemeClr val="bg2">
                    <a:lumMod val="75000"/>
                  </a:schemeClr>
                </a:solidFill>
              </a:rPr>
              <a:t>USAZOVÁNÍ</a:t>
            </a:r>
            <a:r>
              <a:rPr lang="cs-CZ" sz="3600" dirty="0" smtClean="0"/>
              <a:t> – </a:t>
            </a:r>
            <a:r>
              <a:rPr lang="cs-CZ" sz="3600" dirty="0" smtClean="0">
                <a:latin typeface="+mj-lt"/>
              </a:rPr>
              <a:t>nejjednodušší metoda</a:t>
            </a:r>
          </a:p>
          <a:p>
            <a:pPr>
              <a:buNone/>
            </a:pPr>
            <a:endParaRPr lang="cs-CZ" sz="3600" dirty="0" smtClean="0">
              <a:latin typeface="+mj-lt"/>
            </a:endParaRPr>
          </a:p>
          <a:p>
            <a:r>
              <a:rPr lang="cs-CZ" sz="3600" dirty="0" smtClean="0">
                <a:latin typeface="+mj-lt"/>
                <a:cs typeface="Arial" charset="0"/>
              </a:rPr>
              <a:t>založena na rozdílné hustotě složek různorodých směsí</a:t>
            </a:r>
            <a:endParaRPr lang="cs-CZ" sz="3600" dirty="0">
              <a:latin typeface="+mj-lt"/>
            </a:endParaRPr>
          </a:p>
        </p:txBody>
      </p:sp>
      <p:pic>
        <p:nvPicPr>
          <p:cNvPr id="4" name="Obrázek 3" descr="písek a vod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91880" y="2436136"/>
            <a:ext cx="3312368" cy="42281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778098"/>
          </a:xfrm>
        </p:spPr>
        <p:txBody>
          <a:bodyPr/>
          <a:lstStyle/>
          <a:p>
            <a:pPr algn="ctr"/>
            <a:r>
              <a:rPr lang="cs-CZ" dirty="0" smtClean="0"/>
              <a:t>Filtrace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124744"/>
            <a:ext cx="8363272" cy="3024336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oddělení pevných </a:t>
            </a:r>
          </a:p>
          <a:p>
            <a:pPr>
              <a:buNone/>
            </a:pPr>
            <a:r>
              <a:rPr lang="cs-CZ" sz="3600" dirty="0" smtClean="0"/>
              <a:t>složek od kapalných</a:t>
            </a:r>
          </a:p>
          <a:p>
            <a:pPr>
              <a:buNone/>
            </a:pPr>
            <a:r>
              <a:rPr lang="cs-CZ" sz="3600" dirty="0" smtClean="0"/>
              <a:t>nebo plynných z </a:t>
            </a:r>
          </a:p>
          <a:p>
            <a:pPr>
              <a:buNone/>
            </a:pPr>
            <a:r>
              <a:rPr lang="cs-CZ" sz="3600" dirty="0" smtClean="0"/>
              <a:t>různorodých směsí.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64572573"/>
              </p:ext>
            </p:extLst>
          </p:nvPr>
        </p:nvGraphicFramePr>
        <p:xfrm>
          <a:off x="4716016" y="1556792"/>
          <a:ext cx="2100108" cy="39590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" name="ChemSketch" r:id="rId3" imgW="2267712" imgH="4273296" progId="ACD.ChemSketch.20">
                  <p:embed/>
                </p:oleObj>
              </mc:Choice>
              <mc:Fallback>
                <p:oleObj name="ChemSketch" r:id="rId3" imgW="2267712" imgH="4273296" progId="ACD.ChemSketch.20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16016" y="1556792"/>
                        <a:ext cx="2100108" cy="395902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6" name="Přímá spojovací čára 5"/>
          <p:cNvCxnSpPr/>
          <p:nvPr/>
        </p:nvCxnSpPr>
        <p:spPr>
          <a:xfrm flipH="1">
            <a:off x="6228184" y="1124744"/>
            <a:ext cx="648072" cy="648072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H="1">
            <a:off x="6372200" y="2492896"/>
            <a:ext cx="792088" cy="72008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H="1">
            <a:off x="6012160" y="3284984"/>
            <a:ext cx="1008112" cy="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948264" y="836712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kádinka se suspenzí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2276872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tyčinka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92280" y="3068960"/>
            <a:ext cx="1800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filtrační nálevka s filtračním papírem</a:t>
            </a:r>
            <a:endParaRPr lang="cs-CZ" sz="2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1052736"/>
            <a:ext cx="5291633" cy="54960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Obdélník 16"/>
          <p:cNvSpPr/>
          <p:nvPr/>
        </p:nvSpPr>
        <p:spPr>
          <a:xfrm>
            <a:off x="1259632" y="4293096"/>
            <a:ext cx="4968552" cy="144655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4400" dirty="0" smtClean="0"/>
              <a:t>Kde v domácnosti používáte filtr?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05661487"/>
              </p:ext>
            </p:extLst>
          </p:nvPr>
        </p:nvGraphicFramePr>
        <p:xfrm>
          <a:off x="2267744" y="1484784"/>
          <a:ext cx="5832648" cy="519727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ChemSketch" r:id="rId3" imgW="3389376" imgH="3529584" progId="ACD.ChemSketch.20">
                  <p:embed/>
                </p:oleObj>
              </mc:Choice>
              <mc:Fallback>
                <p:oleObj name="ChemSketch" r:id="rId3" imgW="3389376" imgH="3529584" progId="ACD.ChemSketch.20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7744" y="1484784"/>
                        <a:ext cx="5832648" cy="519727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352928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Destilace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908720"/>
            <a:ext cx="8363272" cy="19442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- oddělování kapalných směsí</a:t>
            </a:r>
          </a:p>
          <a:p>
            <a:pPr>
              <a:buNone/>
            </a:pPr>
            <a:r>
              <a:rPr lang="cs-CZ" sz="3200" dirty="0" smtClean="0"/>
              <a:t>- založeno na rozdílných teplotách varu</a:t>
            </a:r>
          </a:p>
          <a:p>
            <a:pPr>
              <a:buNone/>
            </a:pPr>
            <a:r>
              <a:rPr lang="cs-CZ" sz="3200" dirty="0" smtClean="0"/>
              <a:t>- získání rozpouštědla  z roztoků</a:t>
            </a:r>
          </a:p>
          <a:p>
            <a:pPr>
              <a:buNone/>
            </a:pPr>
            <a:endParaRPr lang="cs-CZ" sz="32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251520" y="188640"/>
            <a:ext cx="763284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u="sng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Používá se destilační aparatura (kolona)</a:t>
            </a: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2195736" y="2708920"/>
            <a:ext cx="936104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5652120" y="3645024"/>
            <a:ext cx="360040" cy="576064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7812360" y="4581128"/>
            <a:ext cx="144016" cy="504056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H="1">
            <a:off x="7092280" y="6237312"/>
            <a:ext cx="576064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H="1" flipV="1">
            <a:off x="2555776" y="3645024"/>
            <a:ext cx="504056" cy="144016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H="1" flipV="1">
            <a:off x="2267744" y="4293096"/>
            <a:ext cx="648072" cy="216024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H="1">
            <a:off x="2123728" y="4941168"/>
            <a:ext cx="792088" cy="288032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220072" y="5949280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Erlenmayerova</a:t>
            </a:r>
            <a:r>
              <a:rPr lang="cs-CZ" sz="2000" dirty="0" smtClean="0"/>
              <a:t> baňka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940152" y="3212976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zpětný chladič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668344" y="4149080"/>
            <a:ext cx="828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alonž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99592" y="2492896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teploměr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83568" y="3356992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varný nástavec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55576" y="4077072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varná baňka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39552" y="5157192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směs kapalin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580112" y="5229200"/>
            <a:ext cx="612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3929002" y="4581128"/>
            <a:ext cx="570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43608" y="2996952"/>
            <a:ext cx="7200800" cy="1446550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cs-CZ" sz="4400" dirty="0" smtClean="0"/>
              <a:t>Víte, kde se používá destilace?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6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4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8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9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9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9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0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02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0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0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0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08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1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1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1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4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1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1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1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2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2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2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2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28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3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3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2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4" grpId="0"/>
      <p:bldP spid="35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7772400" cy="850106"/>
          </a:xfrm>
        </p:spPr>
        <p:txBody>
          <a:bodyPr/>
          <a:lstStyle/>
          <a:p>
            <a:r>
              <a:rPr lang="cs-CZ" dirty="0" smtClean="0"/>
              <a:t>Krystalizace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196752"/>
            <a:ext cx="8435280" cy="54006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Oddělení pevné složky  (rozpuštěné látky) z roztoku.</a:t>
            </a:r>
          </a:p>
          <a:p>
            <a:endParaRPr lang="cs-CZ" sz="3200" dirty="0" smtClean="0"/>
          </a:p>
          <a:p>
            <a:r>
              <a:rPr lang="cs-CZ" sz="3200" dirty="0" smtClean="0"/>
              <a:t>Vznikají krystaly různé velikosti.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Kde se s krystalizací setkáte v běžném životě?</a:t>
            </a:r>
            <a:endParaRPr lang="cs-CZ" sz="3200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908720"/>
            <a:ext cx="5904656" cy="575267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7772400" cy="778098"/>
          </a:xfrm>
        </p:spPr>
        <p:txBody>
          <a:bodyPr/>
          <a:lstStyle/>
          <a:p>
            <a:r>
              <a:rPr lang="cs-CZ" dirty="0" smtClean="0"/>
              <a:t>Chromatografie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124744"/>
            <a:ext cx="8291264" cy="489505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Moderní metoda oddělování  složek ze stejnorodých kapalných nebo plynných látek.</a:t>
            </a:r>
            <a:endParaRPr lang="cs-CZ" sz="3200" dirty="0"/>
          </a:p>
        </p:txBody>
      </p:sp>
      <p:pic>
        <p:nvPicPr>
          <p:cNvPr id="5" name="Obrázek 4" descr="chromato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1988840"/>
            <a:ext cx="3916880" cy="45811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5076056" y="2564904"/>
            <a:ext cx="381642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Hnědou lihovou </a:t>
            </a:r>
            <a:r>
              <a:rPr lang="cs-CZ" sz="2800" dirty="0" err="1" smtClean="0"/>
              <a:t>fixou</a:t>
            </a:r>
            <a:r>
              <a:rPr lang="cs-CZ" sz="2800" dirty="0" smtClean="0"/>
              <a:t> se na křídu namaluje START.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Křídu vložíme do </a:t>
            </a:r>
            <a:r>
              <a:rPr lang="cs-CZ" sz="2800" dirty="0" err="1" smtClean="0"/>
              <a:t>ethanolu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cxnSp>
        <p:nvCxnSpPr>
          <p:cNvPr id="8" name="Přímá spojovací čára 7"/>
          <p:cNvCxnSpPr/>
          <p:nvPr/>
        </p:nvCxnSpPr>
        <p:spPr>
          <a:xfrm flipH="1">
            <a:off x="3059832" y="3861048"/>
            <a:ext cx="2736304" cy="180020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-180528" y="260648"/>
            <a:ext cx="7772400" cy="778098"/>
          </a:xfrm>
          <a:prstGeom prst="rect">
            <a:avLst/>
          </a:prstGeom>
        </p:spPr>
        <p:txBody>
          <a:bodyPr/>
          <a:lstStyle/>
          <a:p>
            <a:pPr marL="320040" marR="0" lvl="0" indent="-32004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tabLst/>
              <a:defRPr/>
            </a:pPr>
            <a:r>
              <a:rPr kumimoji="0" lang="cs-CZ" sz="46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Chromatografie</a:t>
            </a:r>
            <a:endParaRPr kumimoji="0" lang="cs-CZ" sz="4600" b="1" i="0" u="none" strike="noStrike" kern="1200" cap="none" spc="0" normalizeH="0" baseline="0" noProof="0" dirty="0">
              <a:ln>
                <a:noFill/>
              </a:ln>
              <a:gradFill>
                <a:gsLst>
                  <a:gs pos="0">
                    <a:schemeClr val="tx1"/>
                  </a:gs>
                  <a:gs pos="40000">
                    <a:schemeClr val="tx1">
                      <a:lumMod val="75000"/>
                      <a:lumOff val="25000"/>
                    </a:schemeClr>
                  </a:gs>
                  <a:gs pos="100000">
                    <a:schemeClr val="tx2">
                      <a:alpha val="65000"/>
                    </a:schemeClr>
                  </a:gs>
                </a:gsLst>
                <a:lin ang="5400000" scaled="0"/>
              </a:gradFill>
              <a:effectLst>
                <a:reflection blurRad="6350" stA="55000" endA="300" endPos="45500" dir="5400000" sy="-10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chromato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412776"/>
            <a:ext cx="5730637" cy="44644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6012160" y="1988840"/>
            <a:ext cx="29523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Fixa</a:t>
            </a:r>
            <a:r>
              <a:rPr lang="cs-CZ" sz="2800" dirty="0" smtClean="0"/>
              <a:t> nasává </a:t>
            </a:r>
            <a:r>
              <a:rPr lang="cs-CZ" sz="2800" dirty="0" err="1" smtClean="0"/>
              <a:t>ethanolem</a:t>
            </a:r>
            <a:r>
              <a:rPr lang="cs-CZ" sz="2800" dirty="0" smtClean="0"/>
              <a:t> a hnědá barva se pomalu rozkládá na jednotlivé složky (barvy).</a:t>
            </a:r>
            <a:endParaRPr lang="cs-CZ" sz="2800" dirty="0"/>
          </a:p>
        </p:txBody>
      </p:sp>
      <p:pic>
        <p:nvPicPr>
          <p:cNvPr id="8" name="Obrázek 7" descr="Chromato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1412776"/>
            <a:ext cx="5574303" cy="45811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chromato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9512" y="1412776"/>
            <a:ext cx="5794803" cy="45365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ovéPole 10"/>
          <p:cNvSpPr txBox="1"/>
          <p:nvPr/>
        </p:nvSpPr>
        <p:spPr>
          <a:xfrm>
            <a:off x="4139952" y="1268760"/>
            <a:ext cx="4752528" cy="5256584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627063">
              <a:tabLst>
                <a:tab pos="355600" algn="l"/>
              </a:tabLst>
            </a:pPr>
            <a:r>
              <a:rPr lang="cs-CZ" sz="2800" dirty="0" smtClean="0"/>
              <a:t>Hnědá barva fixu se rozložila na několik různých barev.</a:t>
            </a:r>
          </a:p>
          <a:p>
            <a:pPr marL="627063">
              <a:tabLst>
                <a:tab pos="355600" algn="l"/>
              </a:tabLst>
            </a:pPr>
            <a:endParaRPr lang="cs-CZ" sz="2800" dirty="0" smtClean="0"/>
          </a:p>
          <a:p>
            <a:pPr marL="627063">
              <a:tabLst>
                <a:tab pos="355600" algn="l"/>
              </a:tabLst>
            </a:pPr>
            <a:r>
              <a:rPr lang="cs-CZ" sz="3600" dirty="0" smtClean="0"/>
              <a:t>žlutá</a:t>
            </a:r>
          </a:p>
          <a:p>
            <a:pPr marL="627063">
              <a:tabLst>
                <a:tab pos="355600" algn="l"/>
              </a:tabLst>
            </a:pPr>
            <a:r>
              <a:rPr lang="cs-CZ" sz="3600" dirty="0" smtClean="0"/>
              <a:t>zelená</a:t>
            </a:r>
          </a:p>
          <a:p>
            <a:pPr marL="627063">
              <a:tabLst>
                <a:tab pos="355600" algn="l"/>
              </a:tabLst>
            </a:pPr>
            <a:r>
              <a:rPr lang="cs-CZ" sz="3600" dirty="0" smtClean="0"/>
              <a:t>červeno-hnědá</a:t>
            </a:r>
          </a:p>
          <a:p>
            <a:pPr marL="627063">
              <a:tabLst>
                <a:tab pos="355600" algn="l"/>
              </a:tabLst>
            </a:pPr>
            <a:r>
              <a:rPr lang="cs-CZ" sz="3600" dirty="0" smtClean="0"/>
              <a:t>růžová</a:t>
            </a:r>
          </a:p>
          <a:p>
            <a:pPr marL="627063">
              <a:tabLst>
                <a:tab pos="355600" algn="l"/>
              </a:tabLst>
            </a:pPr>
            <a:r>
              <a:rPr lang="cs-CZ" sz="3600" dirty="0" smtClean="0"/>
              <a:t>fialová</a:t>
            </a:r>
          </a:p>
          <a:p>
            <a:pPr marL="627063">
              <a:tabLst>
                <a:tab pos="355600" algn="l"/>
              </a:tabLst>
            </a:pPr>
            <a:r>
              <a:rPr lang="cs-CZ" sz="3600" dirty="0" smtClean="0"/>
              <a:t>modrá</a:t>
            </a:r>
            <a:endParaRPr lang="cs-CZ" sz="3600" dirty="0"/>
          </a:p>
        </p:txBody>
      </p:sp>
      <p:pic>
        <p:nvPicPr>
          <p:cNvPr id="10" name="Obrázek 9" descr="chromato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07504" y="836712"/>
            <a:ext cx="4353948" cy="5805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13" name="Přímá spojovací čára 12"/>
          <p:cNvCxnSpPr/>
          <p:nvPr/>
        </p:nvCxnSpPr>
        <p:spPr>
          <a:xfrm flipH="1" flipV="1">
            <a:off x="2555776" y="1988840"/>
            <a:ext cx="2088232" cy="129614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H="1" flipV="1">
            <a:off x="2555776" y="2348880"/>
            <a:ext cx="2160240" cy="151216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H="1" flipV="1">
            <a:off x="2267744" y="2564904"/>
            <a:ext cx="2448272" cy="187220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H="1" flipV="1">
            <a:off x="2195736" y="3429000"/>
            <a:ext cx="2592288" cy="1584176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H="1" flipV="1">
            <a:off x="2195736" y="4581128"/>
            <a:ext cx="2592288" cy="93610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H="1" flipV="1">
            <a:off x="2195736" y="5157192"/>
            <a:ext cx="2592288" cy="93610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9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5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1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7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3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5760640" cy="936104"/>
          </a:xfrm>
        </p:spPr>
        <p:txBody>
          <a:bodyPr/>
          <a:lstStyle/>
          <a:p>
            <a:pPr algn="l"/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556792"/>
            <a:ext cx="8352928" cy="5040560"/>
          </a:xfrm>
        </p:spPr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2800" dirty="0" smtClean="0"/>
              <a:t>Materiál zařadíme do tématu </a:t>
            </a:r>
            <a:r>
              <a:rPr lang="cs-CZ" sz="2800" b="1" dirty="0" smtClean="0"/>
              <a:t>směsi</a:t>
            </a:r>
            <a:r>
              <a:rPr lang="cs-CZ" sz="2800" dirty="0" smtClean="0"/>
              <a:t> (známé pojmy: směs, rozdělení směsí, druhy různorodých směsí).</a:t>
            </a:r>
            <a:endParaRPr lang="cs-CZ" sz="2800" dirty="0"/>
          </a:p>
          <a:p>
            <a:pPr>
              <a:spcBef>
                <a:spcPts val="1800"/>
              </a:spcBef>
            </a:pPr>
            <a:r>
              <a:rPr lang="cs-CZ" sz="2800" dirty="0" smtClean="0"/>
              <a:t>Probereme jednotlivé metody oddělování složek směsí.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Vysvětlíme postup a popíšeme aparatury.</a:t>
            </a:r>
          </a:p>
          <a:p>
            <a:pPr>
              <a:spcBef>
                <a:spcPts val="1800"/>
              </a:spcBef>
            </a:pPr>
            <a:r>
              <a:rPr lang="cs-CZ" sz="2800" dirty="0"/>
              <a:t>S</a:t>
            </a:r>
            <a:r>
              <a:rPr lang="cs-CZ" sz="2800" dirty="0" smtClean="0"/>
              <a:t> pomocí dětí uvedeme jednotlivé příklady směsí, které je možné touto metodou oddělit.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Důležité informace zapíšeme do sešitů.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9" y="476672"/>
            <a:ext cx="5040560" cy="936104"/>
          </a:xfrm>
        </p:spPr>
        <p:txBody>
          <a:bodyPr/>
          <a:lstStyle/>
          <a:p>
            <a:pPr algn="l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844824"/>
            <a:ext cx="8280920" cy="4680520"/>
          </a:xfrm>
        </p:spPr>
        <p:txBody>
          <a:bodyPr/>
          <a:lstStyle/>
          <a:p>
            <a:r>
              <a:rPr lang="cs-CZ" sz="2400" i="1" dirty="0" smtClean="0"/>
              <a:t>Ilustrace: archiv autora</a:t>
            </a:r>
          </a:p>
          <a:p>
            <a:endParaRPr lang="cs-CZ" sz="2400" i="1" dirty="0" smtClean="0"/>
          </a:p>
          <a:p>
            <a:r>
              <a:rPr lang="cs-CZ" sz="2400" i="1" dirty="0" smtClean="0"/>
              <a:t>Chemické aparatury byly nakresleny v programu</a:t>
            </a:r>
            <a:r>
              <a:rPr lang="cs-CZ" b="1" dirty="0" smtClean="0"/>
              <a:t> </a:t>
            </a:r>
            <a:r>
              <a:rPr lang="cs-CZ" b="1" dirty="0" err="1" smtClean="0"/>
              <a:t>ChemSketch</a:t>
            </a:r>
            <a:r>
              <a:rPr lang="cs-CZ" b="1" dirty="0" smtClean="0"/>
              <a:t>, </a:t>
            </a:r>
            <a:r>
              <a:rPr lang="cs-CZ" b="1" dirty="0" err="1" smtClean="0"/>
              <a:t>Advanced</a:t>
            </a:r>
            <a:r>
              <a:rPr lang="cs-CZ" b="1" dirty="0" smtClean="0"/>
              <a:t> </a:t>
            </a:r>
            <a:r>
              <a:rPr lang="cs-CZ" b="1" dirty="0" err="1" smtClean="0"/>
              <a:t>Chemistry</a:t>
            </a:r>
            <a:r>
              <a:rPr lang="cs-CZ" b="1" dirty="0" smtClean="0"/>
              <a:t> </a:t>
            </a:r>
            <a:r>
              <a:rPr lang="cs-CZ" b="1" dirty="0" err="1" smtClean="0"/>
              <a:t>Development</a:t>
            </a:r>
            <a:r>
              <a:rPr lang="cs-CZ" b="1" dirty="0" smtClean="0"/>
              <a:t>, </a:t>
            </a:r>
            <a:r>
              <a:rPr lang="cs-CZ" b="1" dirty="0" err="1" smtClean="0"/>
              <a:t>Inc</a:t>
            </a:r>
            <a:r>
              <a:rPr lang="cs-CZ" b="1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1067</TotalTime>
  <Words>278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Aerodynamika</vt:lpstr>
      <vt:lpstr>ChemSketch</vt:lpstr>
      <vt:lpstr>Prezentace aplikace PowerPoint</vt:lpstr>
      <vt:lpstr>Metody oddělování složek směsí</vt:lpstr>
      <vt:lpstr>Filtrace</vt:lpstr>
      <vt:lpstr>Destilace</vt:lpstr>
      <vt:lpstr>Krystalizace</vt:lpstr>
      <vt:lpstr>Chromatografie</vt:lpstr>
      <vt:lpstr>Prezentace aplikace PowerPoint</vt:lpstr>
      <vt:lpstr>Metodický postup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Směsi</dc:title>
  <dc:creator>Terča</dc:creator>
  <cp:lastModifiedBy>Terezka</cp:lastModifiedBy>
  <cp:revision>106</cp:revision>
  <dcterms:created xsi:type="dcterms:W3CDTF">2011-08-17T06:44:06Z</dcterms:created>
  <dcterms:modified xsi:type="dcterms:W3CDTF">2012-01-02T18:28:27Z</dcterms:modified>
</cp:coreProperties>
</file>