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68" r:id="rId2"/>
    <p:sldId id="256" r:id="rId3"/>
    <p:sldId id="264" r:id="rId4"/>
    <p:sldId id="266" r:id="rId5"/>
    <p:sldId id="265" r:id="rId6"/>
    <p:sldId id="267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8" d="100"/>
          <a:sy n="88" d="100"/>
        </p:scale>
        <p:origin x="-1458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4400" y="2516624"/>
            <a:ext cx="7315200" cy="2595025"/>
          </a:xfrm>
        </p:spPr>
        <p:txBody>
          <a:bodyPr>
            <a:normAutofit/>
          </a:bodyPr>
          <a:lstStyle>
            <a:lvl1pPr>
              <a:defRPr sz="48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14400" y="5166530"/>
            <a:ext cx="7315200" cy="1144632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0D9FFE-E2BB-4786-90D9-5CCEEDF31BF2}" type="datetimeFigureOut">
              <a:rPr lang="cs-CZ" smtClean="0"/>
              <a:t>13.9.2011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19C16BFA-23A0-43DD-AF4C-BA932F0BAACE}" type="slidenum">
              <a:rPr lang="cs-CZ" smtClean="0"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0D9FFE-E2BB-4786-90D9-5CCEEDF31BF2}" type="datetimeFigureOut">
              <a:rPr lang="cs-CZ" smtClean="0"/>
              <a:t>13.9.2011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C16BFA-23A0-43DD-AF4C-BA932F0BAAC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5017572"/>
            <a:ext cx="7315200" cy="1293592"/>
          </a:xfrm>
        </p:spPr>
        <p:txBody>
          <a:bodyPr anchor="t"/>
          <a:lstStyle>
            <a:lvl1pPr algn="l">
              <a:defRPr sz="40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4400" y="3865097"/>
            <a:ext cx="7315200" cy="1098439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0D9FFE-E2BB-4786-90D9-5CCEEDF31BF2}" type="datetimeFigureOut">
              <a:rPr lang="cs-CZ" smtClean="0"/>
              <a:t>13.9.2011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C16BFA-23A0-43DD-AF4C-BA932F0BAAC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0D9FFE-E2BB-4786-90D9-5CCEEDF31BF2}" type="datetimeFigureOut">
              <a:rPr lang="cs-CZ" smtClean="0"/>
              <a:t>13.9.2011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C16BFA-23A0-43DD-AF4C-BA932F0BAACE}" type="slidenum">
              <a:rPr lang="cs-CZ" smtClean="0"/>
              <a:t>‹#›</a:t>
            </a:fld>
            <a:endParaRPr lang="cs-CZ"/>
          </a:p>
        </p:txBody>
      </p:sp>
      <p:sp>
        <p:nvSpPr>
          <p:cNvPr id="9" name="Title 8"/>
          <p:cNvSpPr>
            <a:spLocks noGrp="1"/>
          </p:cNvSpPr>
          <p:nvPr>
            <p:ph type="title"/>
          </p:nvPr>
        </p:nvSpPr>
        <p:spPr>
          <a:xfrm>
            <a:off x="914400" y="1544715"/>
            <a:ext cx="7315200" cy="1154097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3"/>
          </p:nvPr>
        </p:nvSpPr>
        <p:spPr>
          <a:xfrm>
            <a:off x="914400" y="2743200"/>
            <a:ext cx="3566160" cy="359359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81728" y="2743200"/>
            <a:ext cx="3566160" cy="35956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16348" y="2743200"/>
            <a:ext cx="3364992" cy="621792"/>
          </a:xfrm>
        </p:spPr>
        <p:txBody>
          <a:bodyPr anchor="b">
            <a:noAutofit/>
          </a:bodyPr>
          <a:lstStyle>
            <a:lvl1pPr marL="0" indent="0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885144" y="2743200"/>
            <a:ext cx="3362062" cy="621792"/>
          </a:xfrm>
        </p:spPr>
        <p:txBody>
          <a:bodyPr anchor="b">
            <a:noAutofit/>
          </a:bodyPr>
          <a:lstStyle>
            <a:lvl1pPr marL="0" indent="0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0D9FFE-E2BB-4786-90D9-5CCEEDF31BF2}" type="datetimeFigureOut">
              <a:rPr lang="cs-CZ" smtClean="0"/>
              <a:t>13.9.2011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C16BFA-23A0-43DD-AF4C-BA932F0BAACE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914400" y="1544715"/>
            <a:ext cx="7315200" cy="1154097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914400" y="3383280"/>
            <a:ext cx="3566160" cy="295351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81727" y="3383280"/>
            <a:ext cx="3566160" cy="295351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0D9FFE-E2BB-4786-90D9-5CCEEDF31BF2}" type="datetimeFigureOut">
              <a:rPr lang="cs-CZ" smtClean="0"/>
              <a:t>13.9.2011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C16BFA-23A0-43DD-AF4C-BA932F0BAAC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0D9FFE-E2BB-4786-90D9-5CCEEDF31BF2}" type="datetimeFigureOut">
              <a:rPr lang="cs-CZ" smtClean="0"/>
              <a:t>13.9.2011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C16BFA-23A0-43DD-AF4C-BA932F0BAAC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1825362"/>
            <a:ext cx="2950936" cy="2173015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021752" y="1826709"/>
            <a:ext cx="4207848" cy="4476614"/>
          </a:xfrm>
        </p:spPr>
        <p:txBody>
          <a:bodyPr anchor="ctr"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4061095"/>
            <a:ext cx="2950936" cy="2245387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0D9FFE-E2BB-4786-90D9-5CCEEDF31BF2}" type="datetimeFigureOut">
              <a:rPr lang="cs-CZ" smtClean="0"/>
              <a:t>13.9.2011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C16BFA-23A0-43DD-AF4C-BA932F0BAAC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1828800"/>
            <a:ext cx="2953512" cy="2176272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191000" y="2286000"/>
            <a:ext cx="4038600" cy="3352800"/>
          </a:xfrm>
          <a:solidFill>
            <a:schemeClr val="accent2"/>
          </a:solidFill>
          <a:ln w="12700">
            <a:noFill/>
          </a:ln>
          <a:effectLst>
            <a:reflection blurRad="12700" stA="30000" endPos="30000" dist="31750" dir="5400000" sy="-100000" algn="bl" rotWithShape="0"/>
          </a:effectLst>
          <a:scene3d>
            <a:camera prst="perspectiveRight" fov="2700000">
              <a:rot lat="240000" lon="900000" rev="0"/>
            </a:camera>
            <a:lightRig rig="threePt" dir="t">
              <a:rot lat="0" lon="0" rev="2700000"/>
            </a:lightRig>
          </a:scene3d>
          <a:sp3d/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4059936"/>
            <a:ext cx="2953512" cy="2249424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0D9FFE-E2BB-4786-90D9-5CCEEDF31BF2}" type="datetimeFigureOut">
              <a:rPr lang="cs-CZ" smtClean="0"/>
              <a:t>13.9.2011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C16BFA-23A0-43DD-AF4C-BA932F0BAAC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0D9FFE-E2BB-4786-90D9-5CCEEDF31BF2}" type="datetimeFigureOut">
              <a:rPr lang="cs-CZ" smtClean="0"/>
              <a:t>13.9.2011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C16BFA-23A0-43DD-AF4C-BA932F0BAAC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248400" y="1826709"/>
            <a:ext cx="1492499" cy="4484454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54524" y="1826709"/>
            <a:ext cx="5241476" cy="448445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0D9FFE-E2BB-4786-90D9-5CCEEDF31BF2}" type="datetimeFigureOut">
              <a:rPr lang="cs-CZ" smtClean="0"/>
              <a:t>13.9.2011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C16BFA-23A0-43DD-AF4C-BA932F0BAAC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8435268" y="573807"/>
            <a:ext cx="86236" cy="572316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8569419" y="573807"/>
            <a:ext cx="576072" cy="572316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14400" y="1544715"/>
            <a:ext cx="7315200" cy="115409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4400" y="2769833"/>
            <a:ext cx="7315200" cy="353952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007690" y="548797"/>
            <a:ext cx="1189132" cy="29791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alpha val="50000"/>
                  </a:schemeClr>
                </a:solidFill>
              </a:defRPr>
            </a:lvl1pPr>
          </a:lstStyle>
          <a:p>
            <a:fld id="{900D9FFE-E2BB-4786-90D9-5CCEEDF31BF2}" type="datetimeFigureOut">
              <a:rPr lang="cs-CZ" smtClean="0"/>
              <a:t>13.9.2011</a:t>
            </a:fld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314415" y="548797"/>
            <a:ext cx="941203" cy="30175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/>
                </a:solidFill>
              </a:defRPr>
            </a:lvl1pPr>
          </a:lstStyle>
          <a:p>
            <a:fld id="{19C16BFA-23A0-43DD-AF4C-BA932F0BAACE}" type="slidenum">
              <a:rPr lang="cs-CZ" smtClean="0"/>
              <a:t>‹#›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008688" y="855956"/>
            <a:ext cx="2246489" cy="301227"/>
          </a:xfrm>
          <a:prstGeom prst="rect">
            <a:avLst/>
          </a:prstGeom>
        </p:spPr>
        <p:txBody>
          <a:bodyPr vert="horz" lIns="91440" tIns="0" rIns="91440" bIns="45720" rtlCol="0" anchor="t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buClr>
          <a:schemeClr val="tx2"/>
        </a:buClr>
        <a:buFont typeface="Wingdings" charset="2"/>
        <a:buChar char="§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02920" indent="-182880" algn="l" defTabSz="914400" rtl="0" eaLnBrk="1" latinLnBrk="0" hangingPunct="1">
        <a:spcBef>
          <a:spcPct val="20000"/>
        </a:spcBef>
        <a:buClr>
          <a:schemeClr val="tx2"/>
        </a:buClr>
        <a:buFont typeface="Wingdings" charset="2"/>
        <a:buChar char="§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indent="-182880" algn="l" defTabSz="914400" rtl="0" eaLnBrk="1" latinLnBrk="0" hangingPunct="1">
        <a:spcBef>
          <a:spcPct val="20000"/>
        </a:spcBef>
        <a:buClr>
          <a:schemeClr val="tx2"/>
        </a:buClr>
        <a:buFont typeface="Wingdings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914400" indent="-182880" algn="l" defTabSz="914400" rtl="0" eaLnBrk="1" latinLnBrk="0" hangingPunct="1">
        <a:spcBef>
          <a:spcPct val="20000"/>
        </a:spcBef>
        <a:buClr>
          <a:schemeClr val="tx2"/>
        </a:buClr>
        <a:buFont typeface="Wingdings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143000" indent="-182880" algn="l" defTabSz="914400" rtl="0" eaLnBrk="1" latinLnBrk="0" hangingPunct="1">
        <a:spcBef>
          <a:spcPct val="20000"/>
        </a:spcBef>
        <a:buClr>
          <a:schemeClr val="tx2"/>
        </a:buClr>
        <a:buFont typeface="Wingdings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82880" algn="l" defTabSz="914400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600200" indent="-182880" algn="l" defTabSz="914400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1828800" indent="-182880" algn="l" defTabSz="914400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057400" indent="-182880" algn="l" defTabSz="914400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332656"/>
            <a:ext cx="5600700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11760" y="1412776"/>
            <a:ext cx="4129841" cy="38016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32797934"/>
              </p:ext>
            </p:extLst>
          </p:nvPr>
        </p:nvGraphicFramePr>
        <p:xfrm>
          <a:off x="179512" y="5339288"/>
          <a:ext cx="8784976" cy="1402080"/>
        </p:xfrm>
        <a:graphic>
          <a:graphicData uri="http://schemas.openxmlformats.org/drawingml/2006/table">
            <a:tbl>
              <a:tblPr/>
              <a:tblGrid>
                <a:gridCol w="2659672"/>
                <a:gridCol w="6125304"/>
              </a:tblGrid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0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Matematika 6. ročník</a:t>
                      </a:r>
                      <a:endParaRPr lang="cs-CZ" sz="20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VY_32_INOVACE_14_Znaky dělitelnosti – 3, 4, 6, 9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latin typeface="Times New Roman"/>
                          <a:ea typeface="Calibri"/>
                          <a:cs typeface="Times New Roman"/>
                        </a:rPr>
                        <a:t>Mgr. Josef  Vršecký</a:t>
                      </a:r>
                      <a:endParaRPr lang="cs-CZ" sz="20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9814235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187624" y="260648"/>
            <a:ext cx="7315200" cy="2595025"/>
          </a:xfrm>
        </p:spPr>
        <p:txBody>
          <a:bodyPr>
            <a:normAutofit/>
          </a:bodyPr>
          <a:lstStyle/>
          <a:p>
            <a:r>
              <a:rPr lang="cs-CZ" sz="8800" b="1" dirty="0" smtClean="0"/>
              <a:t>Dělitelnost </a:t>
            </a:r>
            <a:endParaRPr lang="cs-CZ" sz="8800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971600" y="3140968"/>
            <a:ext cx="7315200" cy="1144632"/>
          </a:xfrm>
        </p:spPr>
        <p:txBody>
          <a:bodyPr/>
          <a:lstStyle/>
          <a:p>
            <a:r>
              <a:rPr lang="cs-CZ" dirty="0">
                <a:solidFill>
                  <a:schemeClr val="tx1"/>
                </a:solidFill>
              </a:rPr>
              <a:t>z</a:t>
            </a:r>
            <a:r>
              <a:rPr lang="cs-CZ" dirty="0" smtClean="0">
                <a:solidFill>
                  <a:schemeClr val="tx1"/>
                </a:solidFill>
              </a:rPr>
              <a:t>naky dělitelnosti – 3, 4, 6, 9</a:t>
            </a:r>
            <a:endParaRPr 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659928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2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620689"/>
            <a:ext cx="7315200" cy="1224135"/>
          </a:xfrm>
        </p:spPr>
        <p:txBody>
          <a:bodyPr>
            <a:normAutofit/>
          </a:bodyPr>
          <a:lstStyle/>
          <a:p>
            <a:pPr algn="ctr"/>
            <a:r>
              <a:rPr lang="cs-CZ" sz="4800" dirty="0" smtClean="0"/>
              <a:t>Dělitelnost 3</a:t>
            </a:r>
            <a:endParaRPr lang="cs-CZ" sz="4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99592" y="1916832"/>
            <a:ext cx="7315200" cy="4176504"/>
          </a:xfrm>
        </p:spPr>
        <p:txBody>
          <a:bodyPr>
            <a:normAutofit fontScale="77500" lnSpcReduction="20000"/>
          </a:bodyPr>
          <a:lstStyle/>
          <a:p>
            <a:r>
              <a:rPr lang="cs-CZ" sz="2800" dirty="0">
                <a:solidFill>
                  <a:srgbClr val="FF0000"/>
                </a:solidFill>
              </a:rPr>
              <a:t>? Která čísla jsou dělitelná </a:t>
            </a:r>
            <a:r>
              <a:rPr lang="cs-CZ" sz="2800" dirty="0" smtClean="0">
                <a:solidFill>
                  <a:srgbClr val="FF0000"/>
                </a:solidFill>
              </a:rPr>
              <a:t>třemi?</a:t>
            </a:r>
            <a:endParaRPr lang="cs-CZ" sz="2800" dirty="0">
              <a:solidFill>
                <a:srgbClr val="FF0000"/>
              </a:solidFill>
            </a:endParaRPr>
          </a:p>
          <a:p>
            <a:pPr marL="45720" indent="0">
              <a:buNone/>
            </a:pPr>
            <a:endParaRPr lang="cs-CZ" sz="2800" b="1" dirty="0" smtClean="0"/>
          </a:p>
          <a:p>
            <a:r>
              <a:rPr lang="cs-CZ" sz="2800" b="1" dirty="0" smtClean="0"/>
              <a:t>Číslo je dělitelné třemi, je-li jeho </a:t>
            </a:r>
            <a:r>
              <a:rPr lang="cs-CZ" sz="2800" b="1" dirty="0" err="1" smtClean="0"/>
              <a:t>ciferný</a:t>
            </a:r>
            <a:r>
              <a:rPr lang="cs-CZ" sz="2800" b="1" dirty="0" smtClean="0"/>
              <a:t> součet dělitelný číslem 3.</a:t>
            </a:r>
          </a:p>
          <a:p>
            <a:pPr marL="45720" indent="0">
              <a:buNone/>
            </a:pPr>
            <a:endParaRPr lang="cs-CZ" sz="2800" b="1" dirty="0" smtClean="0"/>
          </a:p>
          <a:p>
            <a:r>
              <a:rPr lang="cs-CZ" sz="2800" dirty="0" smtClean="0"/>
              <a:t>Urči </a:t>
            </a:r>
            <a:r>
              <a:rPr lang="cs-CZ" sz="2800" dirty="0" err="1" smtClean="0"/>
              <a:t>ciferný</a:t>
            </a:r>
            <a:r>
              <a:rPr lang="cs-CZ" sz="2800" dirty="0" smtClean="0"/>
              <a:t> součet čísel:</a:t>
            </a:r>
          </a:p>
          <a:p>
            <a:pPr marL="0" indent="0">
              <a:buNone/>
            </a:pPr>
            <a:r>
              <a:rPr lang="cs-CZ" sz="2800" dirty="0" smtClean="0"/>
              <a:t>    a) 123</a:t>
            </a:r>
          </a:p>
          <a:p>
            <a:pPr marL="0" indent="0">
              <a:buNone/>
            </a:pPr>
            <a:r>
              <a:rPr lang="cs-CZ" sz="2800" dirty="0"/>
              <a:t> </a:t>
            </a:r>
            <a:r>
              <a:rPr lang="cs-CZ" sz="2800" dirty="0" smtClean="0"/>
              <a:t>        1+ 2+ 3 = 6…… č.6 je dělitelné 3 =&gt;   </a:t>
            </a:r>
          </a:p>
          <a:p>
            <a:pPr marL="0" indent="0">
              <a:buNone/>
            </a:pPr>
            <a:r>
              <a:rPr lang="cs-CZ" sz="2800" dirty="0"/>
              <a:t> </a:t>
            </a:r>
            <a:r>
              <a:rPr lang="cs-CZ" sz="2800" dirty="0" smtClean="0"/>
              <a:t>        123 : 3 = 41</a:t>
            </a:r>
          </a:p>
          <a:p>
            <a:pPr marL="0" indent="0">
              <a:buNone/>
            </a:pPr>
            <a:r>
              <a:rPr lang="cs-CZ" sz="2800" dirty="0"/>
              <a:t> </a:t>
            </a:r>
            <a:r>
              <a:rPr lang="cs-CZ" sz="2800" dirty="0" smtClean="0"/>
              <a:t>   b) 4 596</a:t>
            </a:r>
          </a:p>
          <a:p>
            <a:pPr marL="0" indent="0">
              <a:buNone/>
            </a:pPr>
            <a:r>
              <a:rPr lang="cs-CZ" sz="2800" dirty="0"/>
              <a:t> </a:t>
            </a:r>
            <a:r>
              <a:rPr lang="cs-CZ" sz="2800" dirty="0" smtClean="0"/>
              <a:t>          </a:t>
            </a:r>
            <a:r>
              <a:rPr lang="cs-CZ" sz="2800" dirty="0" smtClean="0">
                <a:solidFill>
                  <a:srgbClr val="FF0000"/>
                </a:solidFill>
              </a:rPr>
              <a:t>24</a:t>
            </a:r>
          </a:p>
          <a:p>
            <a:pPr marL="0" indent="0">
              <a:buNone/>
            </a:pPr>
            <a:r>
              <a:rPr lang="cs-CZ" dirty="0" smtClean="0"/>
              <a:t>     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65326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flash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76673"/>
            <a:ext cx="7315200" cy="1296143"/>
          </a:xfrm>
        </p:spPr>
        <p:txBody>
          <a:bodyPr>
            <a:normAutofit/>
          </a:bodyPr>
          <a:lstStyle/>
          <a:p>
            <a:pPr algn="ctr"/>
            <a:r>
              <a:rPr lang="cs-CZ" sz="4800" b="1" dirty="0" smtClean="0"/>
              <a:t>Dělitelnost 4</a:t>
            </a:r>
            <a:endParaRPr lang="cs-CZ" sz="4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914400" y="1988841"/>
            <a:ext cx="7315200" cy="4320520"/>
          </a:xfrm>
        </p:spPr>
        <p:txBody>
          <a:bodyPr>
            <a:normAutofit lnSpcReduction="10000"/>
          </a:bodyPr>
          <a:lstStyle/>
          <a:p>
            <a:r>
              <a:rPr lang="cs-CZ" sz="2400" dirty="0">
                <a:solidFill>
                  <a:srgbClr val="FF0000"/>
                </a:solidFill>
              </a:rPr>
              <a:t>? Která čísla jsou dělitelná </a:t>
            </a:r>
            <a:r>
              <a:rPr lang="cs-CZ" sz="2400" dirty="0" smtClean="0">
                <a:solidFill>
                  <a:srgbClr val="FF0000"/>
                </a:solidFill>
              </a:rPr>
              <a:t>čtyřmi</a:t>
            </a:r>
            <a:r>
              <a:rPr lang="cs-CZ" sz="2400" dirty="0">
                <a:solidFill>
                  <a:srgbClr val="FF0000"/>
                </a:solidFill>
              </a:rPr>
              <a:t>?</a:t>
            </a:r>
          </a:p>
          <a:p>
            <a:pPr marL="45720" indent="0">
              <a:buNone/>
            </a:pPr>
            <a:endParaRPr lang="cs-CZ" sz="2400" b="1" dirty="0" smtClean="0"/>
          </a:p>
          <a:p>
            <a:r>
              <a:rPr lang="cs-CZ" sz="2400" b="1" dirty="0" smtClean="0"/>
              <a:t>Číslo je dělitelné čtyřmi, pokud je jeho poslední dvojčíslí dělitelné čtyřmi</a:t>
            </a:r>
            <a:r>
              <a:rPr lang="cs-CZ" sz="2400" dirty="0" smtClean="0"/>
              <a:t>.</a:t>
            </a:r>
          </a:p>
          <a:p>
            <a:endParaRPr lang="cs-CZ" sz="2400" dirty="0" smtClean="0"/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př. 124…   č.24 je dělitelné 4=&gt; 124 : 4 = 31</a:t>
            </a:r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př. 5 948...č.48 je dělitelné 4=&gt; 5 948:4= 1 487</a:t>
            </a:r>
          </a:p>
          <a:p>
            <a:pPr marL="0" indent="0">
              <a:buNone/>
            </a:pPr>
            <a:endParaRPr lang="cs-CZ" sz="2400" dirty="0" smtClean="0"/>
          </a:p>
          <a:p>
            <a:r>
              <a:rPr lang="cs-CZ" sz="2400" dirty="0" smtClean="0">
                <a:solidFill>
                  <a:srgbClr val="FF0000"/>
                </a:solidFill>
              </a:rPr>
              <a:t>? Z čísel 1 2 3 4 vytvoř největší čtyřciferné číslo, které je dělitelné čtyřmi.</a:t>
            </a:r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</a:t>
            </a:r>
            <a:r>
              <a:rPr lang="cs-CZ" sz="2400" dirty="0" smtClean="0">
                <a:solidFill>
                  <a:srgbClr val="FFFF00"/>
                </a:solidFill>
              </a:rPr>
              <a:t>4 312</a:t>
            </a:r>
            <a:endParaRPr lang="cs-CZ" sz="2400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856538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flash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71600" y="764704"/>
            <a:ext cx="7315200" cy="1154097"/>
          </a:xfrm>
        </p:spPr>
        <p:txBody>
          <a:bodyPr>
            <a:normAutofit/>
          </a:bodyPr>
          <a:lstStyle/>
          <a:p>
            <a:pPr algn="ctr"/>
            <a:r>
              <a:rPr lang="cs-CZ" sz="4800" b="1" dirty="0" smtClean="0"/>
              <a:t>Dělitelnost 6</a:t>
            </a:r>
            <a:endParaRPr lang="cs-CZ" sz="4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914400" y="2132857"/>
            <a:ext cx="7315200" cy="4176504"/>
          </a:xfrm>
        </p:spPr>
        <p:txBody>
          <a:bodyPr>
            <a:normAutofit lnSpcReduction="10000"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? Která </a:t>
            </a:r>
            <a:r>
              <a:rPr lang="cs-CZ" sz="2800" dirty="0">
                <a:solidFill>
                  <a:srgbClr val="FF0000"/>
                </a:solidFill>
              </a:rPr>
              <a:t>čísla </a:t>
            </a:r>
            <a:r>
              <a:rPr lang="cs-CZ" sz="2800" dirty="0" smtClean="0">
                <a:solidFill>
                  <a:srgbClr val="FF0000"/>
                </a:solidFill>
              </a:rPr>
              <a:t>jsou dělitelná šesti?</a:t>
            </a:r>
            <a:endParaRPr lang="cs-CZ" sz="2800" dirty="0">
              <a:solidFill>
                <a:srgbClr val="FF0000"/>
              </a:solidFill>
            </a:endParaRPr>
          </a:p>
          <a:p>
            <a:r>
              <a:rPr lang="cs-CZ" sz="2800" b="1" dirty="0" smtClean="0"/>
              <a:t>Číslo je dělitelné šesti, když je dělitelné dvěma a třemi zároveň.</a:t>
            </a:r>
          </a:p>
          <a:p>
            <a:r>
              <a:rPr lang="cs-CZ" sz="2800" dirty="0" smtClean="0">
                <a:solidFill>
                  <a:srgbClr val="FF0000"/>
                </a:solidFill>
              </a:rPr>
              <a:t>? Jmenuj nejmenší a největší dvojciferné číslo, které je dělitelné šesti.</a:t>
            </a:r>
          </a:p>
          <a:p>
            <a:r>
              <a:rPr lang="cs-CZ" sz="2800" dirty="0" smtClean="0">
                <a:solidFill>
                  <a:srgbClr val="FFFF00"/>
                </a:solidFill>
              </a:rPr>
              <a:t>12, 96</a:t>
            </a:r>
          </a:p>
          <a:p>
            <a:r>
              <a:rPr lang="cs-CZ" sz="2800" dirty="0" smtClean="0">
                <a:solidFill>
                  <a:srgbClr val="FF0000"/>
                </a:solidFill>
              </a:rPr>
              <a:t>? Doplň tak, aby číslo bylo dělitelné šesti:</a:t>
            </a:r>
          </a:p>
          <a:p>
            <a:pPr marL="0" indent="0">
              <a:buNone/>
            </a:pPr>
            <a:r>
              <a:rPr lang="cs-CZ" sz="2800" dirty="0" smtClean="0">
                <a:solidFill>
                  <a:srgbClr val="FF0000"/>
                </a:solidFill>
              </a:rPr>
              <a:t>     63. , 8.2, 1 0.3</a:t>
            </a:r>
          </a:p>
          <a:p>
            <a:pPr marL="457200" indent="-457200">
              <a:buFont typeface="Wingdings" pitchFamily="2" charset="2"/>
              <a:buChar char="§"/>
            </a:pPr>
            <a:r>
              <a:rPr lang="cs-CZ" sz="2800" dirty="0" smtClean="0">
                <a:solidFill>
                  <a:srgbClr val="FFFF00"/>
                </a:solidFill>
              </a:rPr>
              <a:t>636, 822 a 882, nelze </a:t>
            </a:r>
          </a:p>
          <a:p>
            <a:endParaRPr lang="cs-CZ" b="1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33154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99592" y="692696"/>
            <a:ext cx="7315200" cy="1154097"/>
          </a:xfrm>
        </p:spPr>
        <p:txBody>
          <a:bodyPr>
            <a:normAutofit/>
          </a:bodyPr>
          <a:lstStyle/>
          <a:p>
            <a:pPr algn="ctr"/>
            <a:r>
              <a:rPr lang="cs-CZ" sz="4800" dirty="0" smtClean="0"/>
              <a:t>Dělitelnost 9</a:t>
            </a:r>
            <a:endParaRPr lang="cs-CZ" sz="4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2060848"/>
            <a:ext cx="8136904" cy="4248512"/>
          </a:xfrm>
        </p:spPr>
        <p:txBody>
          <a:bodyPr>
            <a:normAutofit fontScale="85000" lnSpcReduction="10000"/>
          </a:bodyPr>
          <a:lstStyle/>
          <a:p>
            <a:r>
              <a:rPr lang="cs-CZ" sz="2400" dirty="0">
                <a:solidFill>
                  <a:srgbClr val="FF0000"/>
                </a:solidFill>
              </a:rPr>
              <a:t>? Která čísla jsou dělitelná </a:t>
            </a:r>
            <a:r>
              <a:rPr lang="cs-CZ" sz="2400" dirty="0" smtClean="0">
                <a:solidFill>
                  <a:srgbClr val="FF0000"/>
                </a:solidFill>
              </a:rPr>
              <a:t>devíti?</a:t>
            </a:r>
            <a:endParaRPr lang="cs-CZ" sz="2400" dirty="0">
              <a:solidFill>
                <a:srgbClr val="FF0000"/>
              </a:solidFill>
            </a:endParaRPr>
          </a:p>
          <a:p>
            <a:pPr marL="45720" indent="0">
              <a:buNone/>
            </a:pPr>
            <a:endParaRPr lang="cs-CZ" sz="2400" b="1" dirty="0" smtClean="0"/>
          </a:p>
          <a:p>
            <a:r>
              <a:rPr lang="cs-CZ" sz="2400" b="1" dirty="0" smtClean="0"/>
              <a:t>Číslo je dělitelné devíti, je-li jeho </a:t>
            </a:r>
            <a:r>
              <a:rPr lang="cs-CZ" sz="2400" b="1" dirty="0" err="1" smtClean="0"/>
              <a:t>ciferný</a:t>
            </a:r>
            <a:r>
              <a:rPr lang="cs-CZ" sz="2400" b="1" dirty="0" smtClean="0"/>
              <a:t> součet dělitelný devíti.</a:t>
            </a:r>
          </a:p>
          <a:p>
            <a:pPr marL="0" indent="0">
              <a:buNone/>
            </a:pPr>
            <a:r>
              <a:rPr lang="cs-CZ" sz="2400" b="1" dirty="0"/>
              <a:t> </a:t>
            </a:r>
            <a:r>
              <a:rPr lang="cs-CZ" sz="2400" b="1" dirty="0" smtClean="0"/>
              <a:t>   </a:t>
            </a:r>
            <a:r>
              <a:rPr lang="cs-CZ" sz="2400" dirty="0" smtClean="0"/>
              <a:t>př. 3 564</a:t>
            </a:r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     3+5+6+4 = 18….. č.18 je dělitelné 9 =&gt; </a:t>
            </a:r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     3 564 : 9 = 396</a:t>
            </a:r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př. 24 871</a:t>
            </a:r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     2+4+8+7+1 = 22….. č.22 není dělitelné 9 =&gt;</a:t>
            </a:r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     24 871 není dělitelné devíti</a:t>
            </a:r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  </a:t>
            </a:r>
          </a:p>
          <a:p>
            <a:pPr marL="342900" indent="-342900"/>
            <a:r>
              <a:rPr lang="cs-CZ" sz="2400" dirty="0" smtClean="0">
                <a:solidFill>
                  <a:srgbClr val="FF0000"/>
                </a:solidFill>
              </a:rPr>
              <a:t>?  Urči nejmenší a největší číslo dělitelné devíti (menší než 100)</a:t>
            </a:r>
            <a:endParaRPr lang="cs-CZ" sz="2400" dirty="0" smtClean="0"/>
          </a:p>
          <a:p>
            <a:pPr marL="0" indent="0">
              <a:buNone/>
            </a:pPr>
            <a:r>
              <a:rPr lang="cs-CZ" sz="2400" dirty="0">
                <a:solidFill>
                  <a:srgbClr val="FFFF00"/>
                </a:solidFill>
              </a:rPr>
              <a:t> </a:t>
            </a:r>
            <a:r>
              <a:rPr lang="cs-CZ" sz="2400" dirty="0" smtClean="0">
                <a:solidFill>
                  <a:srgbClr val="FFFF00"/>
                </a:solidFill>
              </a:rPr>
              <a:t>        9, 99</a:t>
            </a:r>
            <a:endParaRPr lang="cs-CZ" sz="2400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053306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7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2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7" dur="5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rostor">
  <a:themeElements>
    <a:clrScheme name="Prostor">
      <a:dk1>
        <a:sysClr val="windowText" lastClr="000000"/>
      </a:dk1>
      <a:lt1>
        <a:sysClr val="window" lastClr="FFFFFF"/>
      </a:lt1>
      <a:dk2>
        <a:srgbClr val="283138"/>
      </a:dk2>
      <a:lt2>
        <a:srgbClr val="FF8600"/>
      </a:lt2>
      <a:accent1>
        <a:srgbClr val="838D9B"/>
      </a:accent1>
      <a:accent2>
        <a:srgbClr val="D2610C"/>
      </a:accent2>
      <a:accent3>
        <a:srgbClr val="80716A"/>
      </a:accent3>
      <a:accent4>
        <a:srgbClr val="94147C"/>
      </a:accent4>
      <a:accent5>
        <a:srgbClr val="5D5AD2"/>
      </a:accent5>
      <a:accent6>
        <a:srgbClr val="6F6C7D"/>
      </a:accent6>
      <a:hlink>
        <a:srgbClr val="6187E3"/>
      </a:hlink>
      <a:folHlink>
        <a:srgbClr val="7B8EB8"/>
      </a:folHlink>
    </a:clrScheme>
    <a:fontScheme name="Office – klasické 2">
      <a:majorFont>
        <a:latin typeface="Arial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Prostor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alpha val="100000"/>
                <a:satMod val="160000"/>
                <a:lumMod val="105000"/>
              </a:schemeClr>
            </a:gs>
            <a:gs pos="41000">
              <a:schemeClr val="phClr">
                <a:tint val="57000"/>
                <a:satMod val="180000"/>
                <a:lumMod val="99000"/>
              </a:schemeClr>
            </a:gs>
            <a:gs pos="100000">
              <a:schemeClr val="phClr">
                <a:tint val="80000"/>
                <a:satMod val="200000"/>
                <a:lumMod val="104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6000"/>
                <a:satMod val="130000"/>
                <a:lumMod val="114000"/>
              </a:schemeClr>
            </a:gs>
            <a:gs pos="60000">
              <a:schemeClr val="phClr">
                <a:tint val="100000"/>
                <a:satMod val="106000"/>
                <a:lumMod val="110000"/>
              </a:schemeClr>
            </a:gs>
            <a:gs pos="100000">
              <a:schemeClr val="phClr"/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28000"/>
              </a:srgbClr>
            </a:outerShdw>
          </a:effectLst>
        </a:effectStyle>
        <a:effectStyle>
          <a:effectLst>
            <a:outerShdw blurRad="47625" dist="38100" dir="5400000" sy="98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twoPt" dir="br">
              <a:rot lat="0" lon="0" rev="8700000"/>
            </a:lightRig>
          </a:scene3d>
          <a:sp3d prstMaterial="matte">
            <a:bevelT w="25400" h="53975"/>
          </a:sp3d>
        </a:effectStyle>
        <a:effectStyle>
          <a:effectLst>
            <a:reflection blurRad="12700" stA="24000" endPos="28000" dist="50800" dir="5400000" sy="-100000" rotWithShape="0"/>
          </a:effectLst>
          <a:scene3d>
            <a:camera prst="orthographicFront">
              <a:rot lat="0" lon="0" rev="0"/>
            </a:camera>
            <a:lightRig rig="threePt" dir="t">
              <a:rot lat="0" lon="0" rev="4800000"/>
            </a:lightRig>
          </a:scene3d>
          <a:sp3d>
            <a:bevelT w="69850" h="3175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hade val="80000"/>
                <a:satMod val="100000"/>
                <a:lumMod val="100000"/>
              </a:schemeClr>
            </a:gs>
            <a:gs pos="65000">
              <a:schemeClr val="phClr">
                <a:tint val="100000"/>
                <a:shade val="95000"/>
                <a:satMod val="100000"/>
                <a:lumMod val="100000"/>
              </a:schemeClr>
            </a:gs>
            <a:gs pos="100000">
              <a:schemeClr val="phClr">
                <a:tint val="88000"/>
                <a:shade val="100000"/>
                <a:satMod val="400000"/>
                <a:lumMod val="100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95000"/>
                <a:satMod val="90000"/>
              </a:schemeClr>
              <a:schemeClr val="phClr">
                <a:shade val="92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Perspective</Template>
  <TotalTime>160</TotalTime>
  <Words>315</Words>
  <Application>Microsoft Office PowerPoint</Application>
  <PresentationFormat>Předvádění na obrazovce (4:3)</PresentationFormat>
  <Paragraphs>53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Prostor</vt:lpstr>
      <vt:lpstr>Prezentace aplikace PowerPoint</vt:lpstr>
      <vt:lpstr>Dělitelnost </vt:lpstr>
      <vt:lpstr>Dělitelnost 3</vt:lpstr>
      <vt:lpstr>Dělitelnost 4</vt:lpstr>
      <vt:lpstr>Dělitelnost 6</vt:lpstr>
      <vt:lpstr>Dělitelnost 9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Dělitelnost</dc:title>
  <dc:creator>OEM</dc:creator>
  <cp:lastModifiedBy>OEM</cp:lastModifiedBy>
  <cp:revision>18</cp:revision>
  <dcterms:created xsi:type="dcterms:W3CDTF">2011-08-25T13:23:03Z</dcterms:created>
  <dcterms:modified xsi:type="dcterms:W3CDTF">2011-09-13T17:27:06Z</dcterms:modified>
</cp:coreProperties>
</file>