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4008" r:id="rId1"/>
  </p:sldMasterIdLst>
  <p:notesMasterIdLst>
    <p:notesMasterId r:id="rId13"/>
  </p:notesMasterIdLst>
  <p:sldIdLst>
    <p:sldId id="290" r:id="rId2"/>
    <p:sldId id="288" r:id="rId3"/>
    <p:sldId id="273" r:id="rId4"/>
    <p:sldId id="274" r:id="rId5"/>
    <p:sldId id="291" r:id="rId6"/>
    <p:sldId id="292" r:id="rId7"/>
    <p:sldId id="263" r:id="rId8"/>
    <p:sldId id="279" r:id="rId9"/>
    <p:sldId id="289" r:id="rId10"/>
    <p:sldId id="281" r:id="rId11"/>
    <p:sldId id="284" r:id="rId12"/>
  </p:sldIdLst>
  <p:sldSz cx="9144000" cy="6858000" type="screen4x3"/>
  <p:notesSz cx="6858000" cy="9144000"/>
  <p:embeddedFontLst>
    <p:embeddedFont>
      <p:font typeface="Century Gothic" pitchFamily="34" charset="0"/>
      <p:regular r:id="rId14"/>
      <p:bold r:id="rId15"/>
      <p:italic r:id="rId16"/>
      <p:boldItalic r:id="rId17"/>
    </p:embeddedFont>
    <p:embeddedFont>
      <p:font typeface="Palatino Linotype" pitchFamily="18" charset="0"/>
      <p:regular r:id="rId18"/>
      <p:bold r:id="rId19"/>
      <p:italic r:id="rId20"/>
      <p:boldItalic r:id="rId21"/>
    </p:embeddedFont>
    <p:embeddedFont>
      <p:font typeface="Arial Black" pitchFamily="34" charset="0"/>
      <p:bold r:id="rId22"/>
    </p:embeddedFont>
    <p:embeddedFont>
      <p:font typeface="Verdana" pitchFamily="34" charset="0"/>
      <p:regular r:id="rId23"/>
      <p:bold r:id="rId24"/>
      <p:italic r:id="rId25"/>
      <p:boldItalic r:id="rId26"/>
    </p:embeddedFont>
    <p:embeddedFont>
      <p:font typeface="Comic Sans MS" pitchFamily="66" charset="0"/>
      <p:regular r:id="rId27"/>
      <p:bold r:id="rId28"/>
    </p:embeddedFont>
    <p:embeddedFont>
      <p:font typeface="Brooklyn" pitchFamily="2" charset="0"/>
      <p:regular r:id="rId29"/>
      <p:bold r:id="rId30"/>
    </p:embeddedFont>
    <p:embeddedFont>
      <p:font typeface="Calibri" pitchFamily="34" charset="0"/>
      <p:regular r:id="rId31"/>
      <p:bold r:id="rId32"/>
      <p:italic r:id="rId33"/>
      <p:boldItalic r:id="rId34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FAF0"/>
    <a:srgbClr val="FFFF99"/>
    <a:srgbClr val="FFFF66"/>
    <a:srgbClr val="FBF3EB"/>
    <a:srgbClr val="5A1E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26" Type="http://schemas.openxmlformats.org/officeDocument/2006/relationships/font" Target="fonts/font13.fntdata"/><Relationship Id="rId3" Type="http://schemas.openxmlformats.org/officeDocument/2006/relationships/slide" Target="slides/slide2.xml"/><Relationship Id="rId21" Type="http://schemas.openxmlformats.org/officeDocument/2006/relationships/font" Target="fonts/font8.fntdata"/><Relationship Id="rId34" Type="http://schemas.openxmlformats.org/officeDocument/2006/relationships/font" Target="fonts/font2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font" Target="fonts/font12.fntdata"/><Relationship Id="rId33" Type="http://schemas.openxmlformats.org/officeDocument/2006/relationships/font" Target="fonts/font20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29" Type="http://schemas.openxmlformats.org/officeDocument/2006/relationships/font" Target="fonts/font1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1.fntdata"/><Relationship Id="rId32" Type="http://schemas.openxmlformats.org/officeDocument/2006/relationships/font" Target="fonts/font19.fntdata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font" Target="fonts/font10.fntdata"/><Relationship Id="rId28" Type="http://schemas.openxmlformats.org/officeDocument/2006/relationships/font" Target="fonts/font15.fntdata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31" Type="http://schemas.openxmlformats.org/officeDocument/2006/relationships/font" Target="fonts/font1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font" Target="fonts/font9.fntdata"/><Relationship Id="rId27" Type="http://schemas.openxmlformats.org/officeDocument/2006/relationships/font" Target="fonts/font14.fntdata"/><Relationship Id="rId30" Type="http://schemas.openxmlformats.org/officeDocument/2006/relationships/font" Target="fonts/font17.fntdata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7.9.2011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7.9.2011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7.9.2011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7.9.2011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E120CAE-D287-4CD6-BCC0-5E53A6EEFE74}" type="datetime1">
              <a:rPr lang="cs-CZ" smtClean="0"/>
              <a:t>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</p:sldLayoutIdLst>
  <p:hf hdr="0" ft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080115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VY_32_INOVACE_17_Povrch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a objem krychle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 Josef  Vršecký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8478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11560" y="6381328"/>
            <a:ext cx="6400800" cy="406896"/>
          </a:xfrm>
        </p:spPr>
        <p:txBody>
          <a:bodyPr>
            <a:normAutofit/>
          </a:bodyPr>
          <a:lstStyle/>
          <a:p>
            <a:pPr algn="ctr"/>
            <a:r>
              <a:rPr lang="cs-CZ" sz="1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Mgr. Josef Vršecký, 2. ZŠ Dobříš, 2011</a:t>
            </a:r>
            <a:endParaRPr lang="cs-CZ" sz="1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60039" y="1074216"/>
            <a:ext cx="8388425" cy="415498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POVRCH</a:t>
            </a:r>
          </a:p>
          <a:p>
            <a:pPr algn="ctr"/>
            <a:r>
              <a:rPr lang="cs-CZ" sz="8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A OBJEM</a:t>
            </a:r>
          </a:p>
          <a:p>
            <a:pPr algn="ctr"/>
            <a:r>
              <a:rPr lang="cs-CZ" sz="8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KRYCHLE</a:t>
            </a:r>
            <a:endParaRPr lang="cs-CZ" sz="8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701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5004048" y="2060848"/>
            <a:ext cx="4032448" cy="1512168"/>
          </a:xfrm>
          <a:prstGeom prst="rect">
            <a:avLst/>
          </a:prstGeom>
          <a:solidFill>
            <a:srgbClr val="FEFAF0"/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88640"/>
            <a:ext cx="7164287" cy="92333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POVRCH  KRYCHLE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/>
          </a:p>
        </p:txBody>
      </p:sp>
      <p:sp>
        <p:nvSpPr>
          <p:cNvPr id="2" name="Krychle 1"/>
          <p:cNvSpPr/>
          <p:nvPr/>
        </p:nvSpPr>
        <p:spPr>
          <a:xfrm>
            <a:off x="467545" y="1700808"/>
            <a:ext cx="4248472" cy="4248472"/>
          </a:xfrm>
          <a:prstGeom prst="cub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812043" y="5733256"/>
            <a:ext cx="5277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260315" y="5118283"/>
            <a:ext cx="5277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697747" y="3717032"/>
            <a:ext cx="5277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cxnSp>
        <p:nvCxnSpPr>
          <p:cNvPr id="9" name="Přímá spojnice 8"/>
          <p:cNvCxnSpPr/>
          <p:nvPr/>
        </p:nvCxnSpPr>
        <p:spPr>
          <a:xfrm>
            <a:off x="467545" y="5949280"/>
            <a:ext cx="3230202" cy="0"/>
          </a:xfrm>
          <a:prstGeom prst="line">
            <a:avLst/>
          </a:prstGeom>
          <a:ln w="76200"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635896" y="2780928"/>
            <a:ext cx="0" cy="3168352"/>
          </a:xfrm>
          <a:prstGeom prst="line">
            <a:avLst/>
          </a:prstGeom>
          <a:ln w="76200"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3635896" y="4869160"/>
            <a:ext cx="1080121" cy="1080120"/>
          </a:xfrm>
          <a:prstGeom prst="line">
            <a:avLst/>
          </a:prstGeom>
          <a:ln w="76200"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332339" y="2431409"/>
            <a:ext cx="33554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 = 6 . a . a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76056" y="4005064"/>
            <a:ext cx="395492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 ... délka hrany krychle</a:t>
            </a:r>
            <a:endParaRPr lang="cs-CZ" sz="2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0234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500"/>
                            </p:stCondLst>
                            <p:childTnLst>
                              <p:par>
                                <p:cTn id="44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500"/>
                            </p:stCondLst>
                            <p:childTnLst>
                              <p:par>
                                <p:cTn id="57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 tmFilter="0,0; .5, 1; 1, 1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3" grpId="0"/>
      <p:bldP spid="2" grpId="0" animBg="1"/>
      <p:bldP spid="4" grpId="0"/>
      <p:bldP spid="6" grpId="0"/>
      <p:bldP spid="8" grpId="0"/>
      <p:bldP spid="16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259632" y="476672"/>
            <a:ext cx="6429965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Převody jednotek povrchu :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5431" y="1772815"/>
            <a:ext cx="8807049" cy="14465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 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= 100 dm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10 000 cm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</a:p>
          <a:p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= 1 000 000 mm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endParaRPr lang="cs-CZ" sz="4400" b="1" spc="50" dirty="0">
              <a:ln w="11430"/>
              <a:gradFill flip="none" rotWithShape="1">
                <a:gsLst>
                  <a:gs pos="0">
                    <a:schemeClr val="tx2">
                      <a:lumMod val="75000"/>
                      <a:shade val="30000"/>
                      <a:satMod val="115000"/>
                    </a:schemeClr>
                  </a:gs>
                  <a:gs pos="50000">
                    <a:schemeClr val="tx2">
                      <a:lumMod val="75000"/>
                      <a:shade val="67500"/>
                      <a:satMod val="115000"/>
                    </a:schemeClr>
                  </a:gs>
                  <a:gs pos="100000">
                    <a:schemeClr val="tx2">
                      <a:lumMod val="7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07504" y="3667671"/>
            <a:ext cx="8807049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 dm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= 100 cm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10 000 mm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 </a:t>
            </a:r>
            <a:endParaRPr lang="cs-CZ" sz="4400" b="1" spc="50" dirty="0">
              <a:ln w="11430"/>
              <a:gradFill flip="none" rotWithShape="1">
                <a:gsLst>
                  <a:gs pos="0">
                    <a:schemeClr val="tx2">
                      <a:lumMod val="75000"/>
                      <a:shade val="30000"/>
                      <a:satMod val="115000"/>
                    </a:schemeClr>
                  </a:gs>
                  <a:gs pos="50000">
                    <a:schemeClr val="tx2">
                      <a:lumMod val="75000"/>
                      <a:shade val="67500"/>
                      <a:satMod val="115000"/>
                    </a:schemeClr>
                  </a:gs>
                  <a:gs pos="100000">
                    <a:schemeClr val="tx2">
                      <a:lumMod val="7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07504" y="5013176"/>
            <a:ext cx="8807049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 cm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= 100 mm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endParaRPr lang="cs-CZ" sz="4400" b="1" spc="50" dirty="0">
              <a:ln w="11430"/>
              <a:gradFill flip="none" rotWithShape="1">
                <a:gsLst>
                  <a:gs pos="0">
                    <a:schemeClr val="tx2">
                      <a:lumMod val="75000"/>
                      <a:shade val="30000"/>
                      <a:satMod val="115000"/>
                    </a:schemeClr>
                  </a:gs>
                  <a:gs pos="50000">
                    <a:schemeClr val="tx2">
                      <a:lumMod val="75000"/>
                      <a:shade val="67500"/>
                      <a:satMod val="115000"/>
                    </a:schemeClr>
                  </a:gs>
                  <a:gs pos="100000">
                    <a:schemeClr val="tx2">
                      <a:lumMod val="7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4475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/>
      <p:bldP spid="21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5004048" y="2060848"/>
            <a:ext cx="4032448" cy="1512168"/>
          </a:xfrm>
          <a:prstGeom prst="rect">
            <a:avLst/>
          </a:prstGeom>
          <a:solidFill>
            <a:srgbClr val="FEFAF0"/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88640"/>
            <a:ext cx="7164287" cy="92333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OBJEM  KRYCHLE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/>
          </a:p>
        </p:txBody>
      </p:sp>
      <p:sp>
        <p:nvSpPr>
          <p:cNvPr id="2" name="Krychle 1"/>
          <p:cNvSpPr/>
          <p:nvPr/>
        </p:nvSpPr>
        <p:spPr>
          <a:xfrm>
            <a:off x="467545" y="1700808"/>
            <a:ext cx="4248472" cy="4248472"/>
          </a:xfrm>
          <a:prstGeom prst="cub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812043" y="5733256"/>
            <a:ext cx="5277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260315" y="5118283"/>
            <a:ext cx="5277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697747" y="3717032"/>
            <a:ext cx="5277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cxnSp>
        <p:nvCxnSpPr>
          <p:cNvPr id="9" name="Přímá spojnice 8"/>
          <p:cNvCxnSpPr/>
          <p:nvPr/>
        </p:nvCxnSpPr>
        <p:spPr>
          <a:xfrm>
            <a:off x="467545" y="5949280"/>
            <a:ext cx="3230202" cy="0"/>
          </a:xfrm>
          <a:prstGeom prst="line">
            <a:avLst/>
          </a:prstGeom>
          <a:ln w="76200"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635896" y="2780928"/>
            <a:ext cx="0" cy="3168352"/>
          </a:xfrm>
          <a:prstGeom prst="line">
            <a:avLst/>
          </a:prstGeom>
          <a:ln w="76200"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3635896" y="4869160"/>
            <a:ext cx="1080121" cy="1080120"/>
          </a:xfrm>
          <a:prstGeom prst="line">
            <a:avLst/>
          </a:prstGeom>
          <a:ln w="76200"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336613" y="2431409"/>
            <a:ext cx="33554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 = a . a . a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76056" y="4005064"/>
            <a:ext cx="395492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 ... délka hrany krychle</a:t>
            </a:r>
            <a:endParaRPr lang="cs-CZ" sz="2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8630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500"/>
                            </p:stCondLst>
                            <p:childTnLst>
                              <p:par>
                                <p:cTn id="44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500"/>
                            </p:stCondLst>
                            <p:childTnLst>
                              <p:par>
                                <p:cTn id="57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 tmFilter="0,0; .5, 1; 1, 1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3" grpId="0"/>
      <p:bldP spid="2" grpId="0" animBg="1"/>
      <p:bldP spid="4" grpId="0"/>
      <p:bldP spid="6" grpId="0"/>
      <p:bldP spid="8" grpId="0"/>
      <p:bldP spid="16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280311" y="188640"/>
            <a:ext cx="6244017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Převody jednotek objemu :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" y="1124744"/>
            <a:ext cx="9144000" cy="14465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 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1</a:t>
            </a:r>
            <a:r>
              <a:rPr lang="cs-CZ" sz="2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000 dm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spc="50" dirty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  <a:r>
              <a:rPr lang="cs-CZ" sz="4400" b="1" spc="50" dirty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</a:t>
            </a:r>
            <a:r>
              <a:rPr lang="cs-CZ" sz="2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000 000 cm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 </a:t>
            </a:r>
            <a:r>
              <a:rPr lang="cs-CZ" sz="32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</a:p>
          <a:p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</a:t>
            </a:r>
            <a:r>
              <a:rPr lang="cs-CZ" sz="32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1</a:t>
            </a:r>
            <a:r>
              <a:rPr lang="cs-CZ" sz="2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000</a:t>
            </a:r>
            <a:r>
              <a:rPr lang="cs-CZ" sz="2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000</a:t>
            </a:r>
            <a:r>
              <a:rPr lang="cs-CZ" sz="2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000 mm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endParaRPr lang="cs-CZ" sz="4400" b="1" spc="50" dirty="0">
              <a:ln w="11430"/>
              <a:gradFill flip="none" rotWithShape="1">
                <a:gsLst>
                  <a:gs pos="0">
                    <a:schemeClr val="tx2">
                      <a:lumMod val="75000"/>
                      <a:shade val="30000"/>
                      <a:satMod val="115000"/>
                    </a:schemeClr>
                  </a:gs>
                  <a:gs pos="50000">
                    <a:schemeClr val="tx2">
                      <a:lumMod val="75000"/>
                      <a:shade val="67500"/>
                      <a:satMod val="115000"/>
                    </a:schemeClr>
                  </a:gs>
                  <a:gs pos="100000">
                    <a:schemeClr val="tx2">
                      <a:lumMod val="7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-7220" y="2875583"/>
            <a:ext cx="9151220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spc="50" dirty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  <a:r>
              <a:rPr lang="cs-CZ" sz="4400" b="1" spc="50" dirty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1</a:t>
            </a:r>
            <a:r>
              <a:rPr lang="cs-CZ" sz="2400" b="1" spc="50" dirty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000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spc="50" dirty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  <a:r>
              <a:rPr lang="cs-CZ" sz="4400" b="1" spc="50" dirty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1</a:t>
            </a:r>
            <a:r>
              <a:rPr lang="cs-CZ" sz="2400" b="1" spc="50" dirty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000 000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endParaRPr lang="cs-CZ" sz="4400" b="1" spc="50" dirty="0">
              <a:ln w="11430"/>
              <a:gradFill flip="none" rotWithShape="1">
                <a:gsLst>
                  <a:gs pos="0">
                    <a:schemeClr val="tx2">
                      <a:lumMod val="75000"/>
                      <a:shade val="30000"/>
                      <a:satMod val="115000"/>
                    </a:schemeClr>
                  </a:gs>
                  <a:gs pos="50000">
                    <a:schemeClr val="tx2">
                      <a:lumMod val="75000"/>
                      <a:shade val="67500"/>
                      <a:satMod val="115000"/>
                    </a:schemeClr>
                  </a:gs>
                  <a:gs pos="100000">
                    <a:schemeClr val="tx2">
                      <a:lumMod val="7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-2645" y="4027711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 cm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1</a:t>
            </a:r>
            <a:r>
              <a:rPr lang="cs-CZ" sz="2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000 mm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endParaRPr lang="cs-CZ" sz="4400" b="1" spc="50" dirty="0">
              <a:ln w="11430"/>
              <a:gradFill flip="none" rotWithShape="1">
                <a:gsLst>
                  <a:gs pos="0">
                    <a:schemeClr val="tx2">
                      <a:lumMod val="75000"/>
                      <a:shade val="30000"/>
                      <a:satMod val="115000"/>
                    </a:schemeClr>
                  </a:gs>
                  <a:gs pos="50000">
                    <a:schemeClr val="tx2">
                      <a:lumMod val="75000"/>
                      <a:shade val="67500"/>
                      <a:satMod val="115000"/>
                    </a:schemeClr>
                  </a:gs>
                  <a:gs pos="100000">
                    <a:schemeClr val="tx2">
                      <a:lumMod val="7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-2645" y="5085184"/>
            <a:ext cx="3879717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 dm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1 litr </a:t>
            </a:r>
            <a:endParaRPr lang="cs-CZ" sz="4400" b="1" spc="50" dirty="0">
              <a:ln w="11430"/>
              <a:gradFill flip="none" rotWithShape="1">
                <a:gsLst>
                  <a:gs pos="0">
                    <a:schemeClr val="tx2">
                      <a:lumMod val="75000"/>
                      <a:shade val="30000"/>
                      <a:satMod val="115000"/>
                    </a:schemeClr>
                  </a:gs>
                  <a:gs pos="50000">
                    <a:schemeClr val="tx2">
                      <a:lumMod val="75000"/>
                      <a:shade val="67500"/>
                      <a:satMod val="115000"/>
                    </a:schemeClr>
                  </a:gs>
                  <a:gs pos="100000">
                    <a:schemeClr val="tx2">
                      <a:lumMod val="7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374" y="6021288"/>
            <a:ext cx="6121224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 hektolitr </a:t>
            </a:r>
            <a:r>
              <a:rPr lang="cs-CZ" sz="32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100 litrů </a:t>
            </a:r>
            <a:endParaRPr lang="cs-CZ" sz="4400" b="1" spc="50" dirty="0">
              <a:ln w="11430"/>
              <a:gradFill flip="none" rotWithShape="1">
                <a:gsLst>
                  <a:gs pos="0">
                    <a:schemeClr val="tx2">
                      <a:lumMod val="75000"/>
                      <a:shade val="30000"/>
                      <a:satMod val="115000"/>
                    </a:schemeClr>
                  </a:gs>
                  <a:gs pos="50000">
                    <a:schemeClr val="tx2">
                      <a:lumMod val="75000"/>
                      <a:shade val="67500"/>
                      <a:satMod val="115000"/>
                    </a:schemeClr>
                  </a:gs>
                  <a:gs pos="100000">
                    <a:schemeClr val="tx2">
                      <a:lumMod val="7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6468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/>
      <p:bldP spid="21" grpId="0"/>
      <p:bldP spid="30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65589" y="85527"/>
            <a:ext cx="277672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cap="none" spc="50" dirty="0" smtClean="0">
                <a:ln w="11430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00647" y="1795133"/>
            <a:ext cx="611417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Kolika litrům se rovná</a:t>
            </a:r>
          </a:p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5000 dm</a:t>
            </a:r>
            <a:r>
              <a:rPr lang="cs-CZ" sz="4400" b="1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2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?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87824" y="4437112"/>
            <a:ext cx="35413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2" action="ppaction://hlinksldjump"/>
              </a:rPr>
              <a:t>padesáti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7</a:t>
            </a:fld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84710" y="3513782"/>
            <a:ext cx="21820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a)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2" action="ppaction://hlinksldjump"/>
              </a:rPr>
              <a:t>pěti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87624" y="5441171"/>
            <a:ext cx="52321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3" action="ppaction://hlinksldjump"/>
              </a:rPr>
              <a:t>nelze převádět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2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63825" y="692696"/>
            <a:ext cx="8468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700808"/>
            <a:ext cx="85806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http</a:t>
            </a:r>
            <a:r>
              <a:rPr lang="cs-CZ" sz="1600" dirty="0"/>
              <a:t>://www.freedigitalphotos.net/images/29923beb8zrnxqc.jpg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304994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988840"/>
            <a:ext cx="84683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KONEC</a:t>
            </a:r>
          </a:p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PREZENTACE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3205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764704"/>
            <a:ext cx="7479842" cy="2862322"/>
          </a:xfrm>
          <a:prstGeom prst="rect">
            <a:avLst/>
          </a:prstGeom>
          <a:noFill/>
          <a:effectLst>
            <a:reflection blurRad="6350" stA="50000" endA="300" endPos="38500" dist="50800" dir="5400000" sy="-100000" algn="bl" rotWithShape="0"/>
          </a:effectLst>
        </p:spPr>
        <p:txBody>
          <a:bodyPr wrap="square" lIns="91440" tIns="45720" rIns="91440" bIns="45720"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 </a:t>
            </a:r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ANO, TVÁ</a:t>
            </a:r>
          </a:p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ODPOVĚĎ</a:t>
            </a:r>
          </a:p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JE SPRÁVNÁ </a:t>
            </a:r>
            <a:r>
              <a:rPr lang="cs-CZ" sz="60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</a:t>
            </a:r>
          </a:p>
        </p:txBody>
      </p:sp>
      <p:sp>
        <p:nvSpPr>
          <p:cNvPr id="3" name="Zahnutá šipka doleva 2">
            <a:hlinkClick r:id="rId2" action="ppaction://hlinksldjump"/>
          </p:cNvPr>
          <p:cNvSpPr/>
          <p:nvPr/>
        </p:nvSpPr>
        <p:spPr>
          <a:xfrm>
            <a:off x="899592" y="4077072"/>
            <a:ext cx="1296144" cy="1224136"/>
          </a:xfrm>
          <a:prstGeom prst="curvedLeftArrow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9512" y="5445224"/>
            <a:ext cx="250100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  <a:r>
              <a:rPr lang="cs-CZ" sz="3600" b="1" cap="none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likni na</a:t>
            </a:r>
          </a:p>
          <a:p>
            <a:pPr algn="ctr"/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šipku</a:t>
            </a:r>
            <a:endParaRPr lang="cs-CZ" sz="3600" b="1" cap="none" spc="50" dirty="0">
              <a:ln w="11430"/>
              <a:gradFill flip="none" rotWithShape="1">
                <a:gsLst>
                  <a:gs pos="0">
                    <a:srgbClr val="00B050">
                      <a:shade val="30000"/>
                      <a:satMod val="115000"/>
                    </a:srgbClr>
                  </a:gs>
                  <a:gs pos="50000">
                    <a:srgbClr val="00B050">
                      <a:shade val="67500"/>
                      <a:satMod val="115000"/>
                    </a:srgbClr>
                  </a:gs>
                  <a:gs pos="100000">
                    <a:srgbClr val="00B05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3867961"/>
            <a:ext cx="3168352" cy="258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499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hnutá šipka doleva 2">
            <a:hlinkClick r:id="rId2" action="ppaction://hlinksldjump"/>
          </p:cNvPr>
          <p:cNvSpPr/>
          <p:nvPr/>
        </p:nvSpPr>
        <p:spPr>
          <a:xfrm>
            <a:off x="683568" y="45061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3766" y="5780782"/>
            <a:ext cx="225574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  <a:r>
              <a:rPr lang="cs-CZ" sz="3200" b="1" cap="none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šipku</a:t>
            </a:r>
            <a:endParaRPr lang="cs-CZ" sz="3200" b="1" cap="none" spc="50" dirty="0">
              <a:ln w="11430"/>
              <a:gradFill flip="none" rotWithShape="1">
                <a:gsLst>
                  <a:gs pos="0">
                    <a:srgbClr val="FF0000">
                      <a:shade val="30000"/>
                      <a:satMod val="115000"/>
                    </a:srgbClr>
                  </a:gs>
                  <a:gs pos="50000">
                    <a:srgbClr val="FF0000">
                      <a:shade val="67500"/>
                      <a:satMod val="115000"/>
                    </a:srgbClr>
                  </a:gs>
                  <a:gs pos="100000">
                    <a:srgbClr val="FF000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11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750092"/>
            <a:ext cx="2743200" cy="2736342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683568" y="764704"/>
            <a:ext cx="7479842" cy="2862322"/>
          </a:xfrm>
          <a:prstGeom prst="rect">
            <a:avLst/>
          </a:prstGeom>
          <a:noFill/>
          <a:effectLst>
            <a:reflection blurRad="6350" stA="50000" endA="300" endPos="38500" dist="50800" dir="5400000" sy="-100000" algn="bl" rotWithShape="0"/>
          </a:effectLst>
        </p:spPr>
        <p:txBody>
          <a:bodyPr wrap="square" lIns="91440" tIns="45720" rIns="91440" bIns="45720"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 </a:t>
            </a:r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NE, TVÁ</a:t>
            </a:r>
          </a:p>
          <a:p>
            <a:pPr algn="ctr"/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ODPOVĚĎ</a:t>
            </a:r>
          </a:p>
          <a:p>
            <a:pPr algn="ctr"/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JE ŠPATNÁ </a:t>
            </a:r>
            <a:r>
              <a:rPr lang="cs-CZ" sz="6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4123378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175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25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1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2017</TotalTime>
  <Words>212</Words>
  <Application>Microsoft Office PowerPoint</Application>
  <PresentationFormat>Předvádění na obrazovce (4:3)</PresentationFormat>
  <Paragraphs>67</Paragraphs>
  <Slides>11</Slides>
  <Notes>1</Notes>
  <HiddenSlides>3</HiddenSlides>
  <MMClips>0</MMClips>
  <ScaleCrop>false</ScaleCrop>
  <HeadingPairs>
    <vt:vector size="6" baseType="variant">
      <vt:variant>
        <vt:lpstr>Použitá písma</vt:lpstr>
      </vt:variant>
      <vt:variant>
        <vt:i4>11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23" baseType="lpstr">
      <vt:lpstr>Arial</vt:lpstr>
      <vt:lpstr>Courier New</vt:lpstr>
      <vt:lpstr>Century Gothic</vt:lpstr>
      <vt:lpstr>Times New Roman</vt:lpstr>
      <vt:lpstr>Times New Roman,Bold</vt:lpstr>
      <vt:lpstr>Palatino Linotype</vt:lpstr>
      <vt:lpstr>Arial Black</vt:lpstr>
      <vt:lpstr>Verdana</vt:lpstr>
      <vt:lpstr>Comic Sans MS</vt:lpstr>
      <vt:lpstr>Brooklyn</vt:lpstr>
      <vt:lpstr>Calibri</vt:lpstr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178</cp:revision>
  <dcterms:created xsi:type="dcterms:W3CDTF">2011-05-01T03:53:33Z</dcterms:created>
  <dcterms:modified xsi:type="dcterms:W3CDTF">2011-09-07T18:41:42Z</dcterms:modified>
</cp:coreProperties>
</file>