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008" r:id="rId1"/>
  </p:sldMasterIdLst>
  <p:notesMasterIdLst>
    <p:notesMasterId r:id="rId13"/>
  </p:notesMasterIdLst>
  <p:sldIdLst>
    <p:sldId id="290" r:id="rId2"/>
    <p:sldId id="288" r:id="rId3"/>
    <p:sldId id="273" r:id="rId4"/>
    <p:sldId id="274" r:id="rId5"/>
    <p:sldId id="293" r:id="rId6"/>
    <p:sldId id="292" r:id="rId7"/>
    <p:sldId id="263" r:id="rId8"/>
    <p:sldId id="279" r:id="rId9"/>
    <p:sldId id="289" r:id="rId10"/>
    <p:sldId id="281" r:id="rId11"/>
    <p:sldId id="284" r:id="rId12"/>
  </p:sldIdLst>
  <p:sldSz cx="9144000" cy="6858000" type="screen4x3"/>
  <p:notesSz cx="6858000" cy="9144000"/>
  <p:embeddedFontLst>
    <p:embeddedFont>
      <p:font typeface="Century Gothic" pitchFamily="34" charset="0"/>
      <p:regular r:id="rId14"/>
      <p:bold r:id="rId15"/>
      <p:italic r:id="rId16"/>
      <p:boldItalic r:id="rId17"/>
    </p:embeddedFont>
    <p:embeddedFont>
      <p:font typeface="Brooklyn" pitchFamily="2" charset="0"/>
      <p:regular r:id="rId18"/>
      <p:bold r:id="rId19"/>
    </p:embeddedFont>
    <p:embeddedFont>
      <p:font typeface="Arial Black" pitchFamily="34" charset="0"/>
      <p:bold r:id="rId20"/>
    </p:embeddedFont>
    <p:embeddedFont>
      <p:font typeface="Palatino Linotype" pitchFamily="18" charset="0"/>
      <p:regular r:id="rId21"/>
      <p:bold r:id="rId22"/>
      <p:italic r:id="rId23"/>
      <p:boldItalic r:id="rId24"/>
    </p:embeddedFont>
    <p:embeddedFont>
      <p:font typeface="Verdana" pitchFamily="34" charset="0"/>
      <p:regular r:id="rId25"/>
      <p:bold r:id="rId26"/>
      <p:italic r:id="rId27"/>
      <p:boldItalic r:id="rId28"/>
    </p:embeddedFont>
    <p:embeddedFont>
      <p:font typeface="Comic Sans MS" pitchFamily="66" charset="0"/>
      <p:regular r:id="rId29"/>
      <p:bold r:id="rId30"/>
    </p:embeddedFont>
    <p:embeddedFont>
      <p:font typeface="Calibri" pitchFamily="34" charset="0"/>
      <p:regular r:id="rId31"/>
      <p:bold r:id="rId32"/>
      <p:italic r:id="rId33"/>
      <p:boldItalic r:id="rId34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AF0"/>
    <a:srgbClr val="FFFF99"/>
    <a:srgbClr val="FFFF66"/>
    <a:srgbClr val="FBF3EB"/>
    <a:srgbClr val="5A1E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34" Type="http://schemas.openxmlformats.org/officeDocument/2006/relationships/font" Target="fonts/font2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33" Type="http://schemas.openxmlformats.org/officeDocument/2006/relationships/font" Target="fonts/font20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font" Target="fonts/font1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32" Type="http://schemas.openxmlformats.org/officeDocument/2006/relationships/font" Target="fonts/font19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font" Target="fonts/font1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font" Target="fonts/font17.fntdata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7.9.2011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7.9.2011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120CAE-D287-4CD6-BCC0-5E53A6EEFE74}" type="datetime1">
              <a:rPr lang="cs-CZ" smtClean="0"/>
              <a:t>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255117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VY_32_INOVACE_19_Povrch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 objem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kvádru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847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1560" y="6381328"/>
            <a:ext cx="6400800" cy="406896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Mgr. Josef Vršecký, 2. ZŠ Dobříš, 2011</a:t>
            </a:r>
            <a:endParaRPr lang="cs-CZ" sz="1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0039" y="1074216"/>
            <a:ext cx="8388425" cy="41549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POVRCH</a:t>
            </a: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A OBJEM</a:t>
            </a: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KVÁDRU</a:t>
            </a:r>
            <a:endParaRPr lang="cs-CZ" sz="8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0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732998" y="1304764"/>
            <a:ext cx="7704856" cy="1512168"/>
          </a:xfrm>
          <a:prstGeom prst="rect">
            <a:avLst/>
          </a:prstGeom>
          <a:solidFill>
            <a:srgbClr val="FEFAF0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88640"/>
            <a:ext cx="7164287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POVRCH 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KVÁDRU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251520" y="3356992"/>
            <a:ext cx="4464497" cy="2592288"/>
          </a:xfrm>
          <a:prstGeom prst="cub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812043" y="5733256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70668" y="5406315"/>
            <a:ext cx="5613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44291" y="4326195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251520" y="5949280"/>
            <a:ext cx="3792771" cy="0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044291" y="4005064"/>
            <a:ext cx="0" cy="1944216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044291" y="5278630"/>
            <a:ext cx="671726" cy="670650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187624" y="1661899"/>
            <a:ext cx="69525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 =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 . (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a.b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+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a.c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+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b.c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)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3645024"/>
            <a:ext cx="38795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... délka hrany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kvádru</a:t>
            </a:r>
            <a:endParaRPr lang="cs-CZ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76056" y="4149080"/>
            <a:ext cx="389722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... délka hrany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kvádru</a:t>
            </a:r>
            <a:endParaRPr lang="cs-CZ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4675714"/>
            <a:ext cx="38795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... délka hrany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kvádru</a:t>
            </a:r>
            <a:endParaRPr lang="cs-CZ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023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5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" grpId="0"/>
      <p:bldP spid="2" grpId="0" animBg="1"/>
      <p:bldP spid="4" grpId="0"/>
      <p:bldP spid="6" grpId="0"/>
      <p:bldP spid="8" grpId="0"/>
      <p:bldP spid="16" grpId="0"/>
      <p:bldP spid="18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259632" y="476672"/>
            <a:ext cx="6429965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Převody jednotek povrchu :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5431" y="1772815"/>
            <a:ext cx="8807049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100 dm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10 000 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</a:p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= 1 000 000 mm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7504" y="3667671"/>
            <a:ext cx="8807049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dm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100 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10 000 mm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 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07504" y="5013176"/>
            <a:ext cx="8807049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= 100 mm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447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  <p:bldP spid="21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1518118" y="1257727"/>
            <a:ext cx="6071250" cy="1512168"/>
          </a:xfrm>
          <a:prstGeom prst="rect">
            <a:avLst/>
          </a:prstGeom>
          <a:solidFill>
            <a:srgbClr val="FEFAF0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88640"/>
            <a:ext cx="7164287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OBJEM  KVÁDRU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251520" y="3356992"/>
            <a:ext cx="4464497" cy="2592288"/>
          </a:xfrm>
          <a:prstGeom prst="cub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812043" y="5733256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70668" y="5406315"/>
            <a:ext cx="5613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44291" y="4326195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251520" y="5949280"/>
            <a:ext cx="3792771" cy="0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044291" y="4005064"/>
            <a:ext cx="0" cy="1944216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044291" y="5278630"/>
            <a:ext cx="671726" cy="670650"/>
          </a:xfrm>
          <a:prstGeom prst="line">
            <a:avLst/>
          </a:prstGeom>
          <a:ln w="76200">
            <a:solidFill>
              <a:srgbClr val="FF0000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190612" y="1459813"/>
            <a:ext cx="454162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</a:t>
            </a:r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 </a:t>
            </a:r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. </a:t>
            </a:r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. a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3645024"/>
            <a:ext cx="38795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... délka hrany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kvádru</a:t>
            </a:r>
            <a:endParaRPr lang="cs-CZ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76056" y="4149080"/>
            <a:ext cx="389722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... délka hrany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kvádru</a:t>
            </a:r>
            <a:endParaRPr lang="cs-CZ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4675714"/>
            <a:ext cx="38795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... délka hrany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kvádru</a:t>
            </a:r>
            <a:endParaRPr lang="cs-CZ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4294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5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" grpId="0"/>
      <p:bldP spid="2" grpId="0" animBg="1"/>
      <p:bldP spid="4" grpId="0"/>
      <p:bldP spid="6" grpId="0"/>
      <p:bldP spid="8" grpId="0"/>
      <p:bldP spid="16" grpId="0"/>
      <p:bldP spid="18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280311" y="188640"/>
            <a:ext cx="6244017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Převody jednotek objemu :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" y="1124744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</a:t>
            </a:r>
            <a:r>
              <a:rPr lang="cs-CZ" sz="2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 dm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000 000 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</a:p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</a:t>
            </a:r>
            <a:r>
              <a:rPr lang="cs-CZ" sz="2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</a:t>
            </a:r>
            <a:r>
              <a:rPr lang="cs-CZ" sz="2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</a:t>
            </a:r>
            <a:r>
              <a:rPr lang="cs-CZ" sz="2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 mm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-7220" y="2875583"/>
            <a:ext cx="9151220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</a:t>
            </a:r>
            <a:r>
              <a:rPr lang="cs-CZ" sz="2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</a:t>
            </a:r>
            <a:r>
              <a:rPr lang="cs-CZ" sz="2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000 000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-2645" y="4027711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cm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</a:t>
            </a:r>
            <a:r>
              <a:rPr lang="cs-CZ" sz="2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000 mm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2645" y="5085184"/>
            <a:ext cx="3879717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dm</a:t>
            </a:r>
            <a:r>
              <a:rPr lang="cs-CZ" sz="4400" b="1" spc="50" baseline="3000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 litr 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374" y="6021288"/>
            <a:ext cx="6121224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hektolitr </a:t>
            </a:r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4400" b="1" spc="50" dirty="0" smtClean="0">
                <a:ln w="11430"/>
                <a:gradFill flip="none" rotWithShape="1">
                  <a:gsLst>
                    <a:gs pos="0">
                      <a:schemeClr val="tx2">
                        <a:lumMod val="75000"/>
                        <a:shade val="30000"/>
                        <a:satMod val="115000"/>
                      </a:schemeClr>
                    </a:gs>
                    <a:gs pos="50000">
                      <a:schemeClr val="tx2">
                        <a:lumMod val="75000"/>
                        <a:shade val="67500"/>
                        <a:satMod val="115000"/>
                      </a:schemeClr>
                    </a:gs>
                    <a:gs pos="100000">
                      <a:schemeClr val="tx2">
                        <a:lumMod val="75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100 litrů </a:t>
            </a:r>
            <a:endParaRPr lang="cs-CZ" sz="4400" b="1" spc="50" dirty="0">
              <a:ln w="11430"/>
              <a:gradFill flip="none" rotWithShape="1">
                <a:gsLst>
                  <a:gs pos="0">
                    <a:schemeClr val="tx2">
                      <a:lumMod val="75000"/>
                      <a:shade val="30000"/>
                      <a:satMod val="115000"/>
                    </a:schemeClr>
                  </a:gs>
                  <a:gs pos="50000">
                    <a:schemeClr val="tx2">
                      <a:lumMod val="75000"/>
                      <a:shade val="67500"/>
                      <a:satMod val="115000"/>
                    </a:schemeClr>
                  </a:gs>
                  <a:gs pos="100000">
                    <a:schemeClr val="tx2">
                      <a:lumMod val="75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646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  <p:bldP spid="21" grpId="0"/>
      <p:bldP spid="30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89" y="85527"/>
            <a:ext cx="277672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98907" y="1795133"/>
            <a:ext cx="71176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Kolik stran má krychle 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?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87824" y="4437112"/>
            <a:ext cx="33613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dvanáct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748675" y="3429000"/>
            <a:ext cx="31526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3" action="ppaction://hlinksldjump"/>
              </a:rPr>
              <a:t>žádnou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34820" y="5445224"/>
            <a:ext cx="21373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libri" pitchFamily="34" charset="0"/>
                <a:cs typeface="Calibri" pitchFamily="34" charset="0"/>
                <a:hlinkClick r:id="rId2" action="ppaction://hlinksldjump"/>
              </a:rPr>
              <a:t>šest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12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825" y="692696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00808"/>
            <a:ext cx="85806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</a:t>
            </a:r>
            <a:r>
              <a:rPr lang="cs-CZ" sz="1600" dirty="0"/>
              <a:t>://www.freedigitalphotos.net/images/29923beb8zrnxqc.jpg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30499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988840"/>
            <a:ext cx="8468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KONEC</a:t>
            </a:r>
          </a:p>
          <a:p>
            <a:pPr algn="ctr"/>
            <a:r>
              <a:rPr lang="cs-CZ" sz="8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PREZENTACE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205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ANO, TVÁ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SPRÁVNÁ </a:t>
            </a:r>
            <a:r>
              <a:rPr lang="cs-CZ" sz="60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899592" y="4077072"/>
            <a:ext cx="1296144" cy="1224136"/>
          </a:xfrm>
          <a:prstGeom prst="curvedLeftArrow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5445224"/>
            <a:ext cx="250100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600" b="1" cap="none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600" b="1" spc="50" dirty="0" smtClean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600" b="1" cap="none" spc="50" dirty="0">
              <a:ln w="11430"/>
              <a:gradFill flip="none" rotWithShape="1">
                <a:gsLst>
                  <a:gs pos="0">
                    <a:srgbClr val="00B050">
                      <a:shade val="30000"/>
                      <a:satMod val="115000"/>
                    </a:srgbClr>
                  </a:gs>
                  <a:gs pos="50000">
                    <a:srgbClr val="00B050">
                      <a:shade val="67500"/>
                      <a:satMod val="115000"/>
                    </a:srgbClr>
                  </a:gs>
                  <a:gs pos="100000">
                    <a:srgbClr val="00B05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867961"/>
            <a:ext cx="3168352" cy="258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49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hnutá šipka doleva 2">
            <a:hlinkClick r:id="rId2" action="ppaction://hlinksldjump"/>
          </p:cNvPr>
          <p:cNvSpPr/>
          <p:nvPr/>
        </p:nvSpPr>
        <p:spPr>
          <a:xfrm>
            <a:off x="683568" y="45061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3766" y="5780782"/>
            <a:ext cx="225574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K</a:t>
            </a:r>
            <a:r>
              <a:rPr lang="cs-CZ" sz="3200" b="1" cap="none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šipku</a:t>
            </a:r>
            <a:endParaRPr lang="cs-CZ" sz="3200" b="1" cap="none" spc="50" dirty="0">
              <a:ln w="11430"/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750092"/>
            <a:ext cx="2743200" cy="2736342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83568" y="764704"/>
            <a:ext cx="7479842" cy="2862322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lIns="91440" tIns="45720" rIns="91440" bIns="45720"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 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NE, TVÁ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ODPOVĚĎ</a:t>
            </a:r>
          </a:p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JE ŠPATNÁ </a:t>
            </a:r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123378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75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2028</TotalTime>
  <Words>233</Words>
  <Application>Microsoft Office PowerPoint</Application>
  <PresentationFormat>Předvádění na obrazovce (4:3)</PresentationFormat>
  <Paragraphs>70</Paragraphs>
  <Slides>11</Slides>
  <Notes>1</Notes>
  <HiddenSlides>3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3" baseType="lpstr">
      <vt:lpstr>Arial</vt:lpstr>
      <vt:lpstr>Courier New</vt:lpstr>
      <vt:lpstr>Century Gothic</vt:lpstr>
      <vt:lpstr>Times New Roman</vt:lpstr>
      <vt:lpstr>Brooklyn</vt:lpstr>
      <vt:lpstr>Arial Black</vt:lpstr>
      <vt:lpstr>Palatino Linotype</vt:lpstr>
      <vt:lpstr>Times New Roman,Bold</vt:lpstr>
      <vt:lpstr>Verdana</vt:lpstr>
      <vt:lpstr>Comic Sans MS</vt:lpstr>
      <vt:lpstr>Calibri</vt:lpstr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180</cp:revision>
  <dcterms:created xsi:type="dcterms:W3CDTF">2011-05-01T03:53:33Z</dcterms:created>
  <dcterms:modified xsi:type="dcterms:W3CDTF">2011-09-07T18:56:02Z</dcterms:modified>
</cp:coreProperties>
</file>