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4008" r:id="rId1"/>
  </p:sldMasterIdLst>
  <p:notesMasterIdLst>
    <p:notesMasterId r:id="rId12"/>
  </p:notesMasterIdLst>
  <p:sldIdLst>
    <p:sldId id="290" r:id="rId2"/>
    <p:sldId id="288" r:id="rId3"/>
    <p:sldId id="295" r:id="rId4"/>
    <p:sldId id="293" r:id="rId5"/>
    <p:sldId id="294" r:id="rId6"/>
    <p:sldId id="263" r:id="rId7"/>
    <p:sldId id="279" r:id="rId8"/>
    <p:sldId id="289" r:id="rId9"/>
    <p:sldId id="281" r:id="rId10"/>
    <p:sldId id="284" r:id="rId11"/>
  </p:sldIdLst>
  <p:sldSz cx="9144000" cy="6858000" type="screen4x3"/>
  <p:notesSz cx="6858000" cy="9144000"/>
  <p:embeddedFontLst>
    <p:embeddedFont>
      <p:font typeface="Verdana" pitchFamily="34" charset="0"/>
      <p:regular r:id="rId13"/>
      <p:bold r:id="rId14"/>
      <p:italic r:id="rId15"/>
      <p:boldItalic r:id="rId16"/>
    </p:embeddedFont>
    <p:embeddedFont>
      <p:font typeface="Century Gothic" pitchFamily="34" charset="0"/>
      <p:regular r:id="rId17"/>
      <p:bold r:id="rId18"/>
      <p:italic r:id="rId19"/>
      <p:boldItalic r:id="rId20"/>
    </p:embeddedFont>
    <p:embeddedFont>
      <p:font typeface="Palatino Linotype" pitchFamily="18" charset="0"/>
      <p:regular r:id="rId21"/>
      <p:bold r:id="rId22"/>
      <p:italic r:id="rId23"/>
      <p:boldItalic r:id="rId24"/>
    </p:embeddedFont>
    <p:embeddedFont>
      <p:font typeface="Comic Sans MS" pitchFamily="66" charset="0"/>
      <p:regular r:id="rId25"/>
      <p:bold r:id="rId26"/>
    </p:embeddedFont>
    <p:embeddedFont>
      <p:font typeface="Arial Black" pitchFamily="34" charset="0"/>
      <p:bold r:id="rId27"/>
    </p:embeddedFont>
    <p:embeddedFont>
      <p:font typeface="Cambria Math" pitchFamily="18" charset="0"/>
      <p:regular r:id="rId28"/>
    </p:embeddedFont>
    <p:embeddedFont>
      <p:font typeface="Calibri" pitchFamily="34" charset="0"/>
      <p:regular r:id="rId29"/>
      <p:bold r:id="rId30"/>
      <p:italic r:id="rId31"/>
      <p:boldItalic r:id="rId32"/>
    </p:embeddedFont>
    <p:embeddedFont>
      <p:font typeface="Brooklyn" pitchFamily="2" charset="0"/>
      <p:regular r:id="rId33"/>
      <p:bold r:id="rId34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AF0"/>
    <a:srgbClr val="FFFF99"/>
    <a:srgbClr val="FFFF66"/>
    <a:srgbClr val="FBF3EB"/>
    <a:srgbClr val="5A1E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34" Type="http://schemas.openxmlformats.org/officeDocument/2006/relationships/font" Target="fonts/font22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font" Target="fonts/font21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32" Type="http://schemas.openxmlformats.org/officeDocument/2006/relationships/font" Target="fonts/font20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31" Type="http://schemas.openxmlformats.org/officeDocument/2006/relationships/font" Target="fonts/font1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font" Target="fonts/font18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1937B-C817-41D2-9917-D234E1209A89}" type="datetimeFigureOut">
              <a:rPr lang="cs-CZ" smtClean="0"/>
              <a:t>11.9.2011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853AE-2FFE-43CB-AF21-EB43AA940A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6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C5AE-2BC5-4CCA-8229-8D3C82D694C6}" type="datetime1">
              <a:rPr lang="cs-CZ" smtClean="0"/>
              <a:t>11.9.2011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F0DEC-78FD-466E-A9D1-EA864AB1D263}" type="datetime1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8C8EF-1FD6-4AD0-BCA7-AB4A4B8E1AAF}" type="datetime1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AC24-9463-434E-AEAC-4B27676CCC5C}" type="datetime1">
              <a:rPr lang="cs-CZ" smtClean="0"/>
              <a:t>11.9.2011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C52D7-3CEA-4811-9E3F-0F3811925295}" type="datetime1">
              <a:rPr lang="cs-CZ" smtClean="0"/>
              <a:t>11.9.2011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5589-2C13-4609-BC1C-A76D989F7612}" type="datetime1">
              <a:rPr lang="cs-CZ" smtClean="0"/>
              <a:t>11.9.2011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C366-4BE1-4F81-A874-EAE66BA72DD6}" type="datetime1">
              <a:rPr lang="cs-CZ" smtClean="0"/>
              <a:t>11.9.2011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2A1B-A3CB-4681-A3F3-AFFEC51E45A4}" type="datetime1">
              <a:rPr lang="cs-CZ" smtClean="0"/>
              <a:t>11.9.2011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C7E25-6C9A-4883-BBB8-396A00531F1C}" type="datetime1">
              <a:rPr lang="cs-CZ" smtClean="0"/>
              <a:t>11.9.2011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6F8-ECC7-4F0E-972C-CF942FF03AE1}" type="datetime1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6EF1-260D-4E5F-834F-6BE18F9AB591}" type="datetime1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E120CAE-D287-4CD6-BCC0-5E53A6EEFE74}" type="datetime1">
              <a:rPr lang="cs-CZ" smtClean="0"/>
              <a:t>11.9.2011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hf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695789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VY_32_INOVACE_01_Druhá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mocnina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  Josef  Vršecký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847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11560" y="6381328"/>
            <a:ext cx="6400800" cy="406896"/>
          </a:xfrm>
        </p:spPr>
        <p:txBody>
          <a:bodyPr>
            <a:normAutofit/>
          </a:bodyPr>
          <a:lstStyle/>
          <a:p>
            <a:pPr algn="ctr"/>
            <a:r>
              <a:rPr lang="cs-CZ" sz="1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Mgr. Josef Vršecký, 2. ZŠ Dobříš, 2011</a:t>
            </a: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</a:t>
            </a:fld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60039" y="1636345"/>
            <a:ext cx="8388425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DRUHÁ</a:t>
            </a:r>
          </a:p>
          <a:p>
            <a:pPr algn="ctr"/>
            <a:r>
              <a:rPr lang="cs-CZ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MOCNINA</a:t>
            </a:r>
            <a:endParaRPr lang="cs-CZ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01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3</a:t>
            </a:fld>
            <a:endParaRPr lang="cs-CZ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35496" y="1484784"/>
                <a:ext cx="4337791" cy="39395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500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50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50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5000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96" y="1484784"/>
                <a:ext cx="4337791" cy="393954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Šipka doleva 3"/>
          <p:cNvSpPr/>
          <p:nvPr/>
        </p:nvSpPr>
        <p:spPr>
          <a:xfrm>
            <a:off x="3635896" y="1006862"/>
            <a:ext cx="4824536" cy="2710170"/>
          </a:xfrm>
          <a:prstGeom prst="leftArrow">
            <a:avLst/>
          </a:prstGeom>
          <a:solidFill>
            <a:srgbClr val="FFFF99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MOCNITEL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(EXPONENT)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Šipka doleva 7"/>
          <p:cNvSpPr/>
          <p:nvPr/>
        </p:nvSpPr>
        <p:spPr>
          <a:xfrm>
            <a:off x="2339752" y="2708920"/>
            <a:ext cx="6696744" cy="2520280"/>
          </a:xfrm>
          <a:prstGeom prst="leftArrow">
            <a:avLst/>
          </a:prstGeom>
          <a:solidFill>
            <a:srgbClr val="FFFF99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MOCNĚNEC</a:t>
            </a:r>
          </a:p>
          <a:p>
            <a:pPr algn="ctr"/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(ZÁKLAD  2. MOCNINY)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70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4</a:t>
            </a:fld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60039" y="332656"/>
            <a:ext cx="8388425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Druhá mocnina je algebraická operace, která násobí číslo samo sebou.</a:t>
            </a:r>
          </a:p>
        </p:txBody>
      </p:sp>
      <p:sp>
        <p:nvSpPr>
          <p:cNvPr id="7" name="Obdélník 6"/>
          <p:cNvSpPr/>
          <p:nvPr/>
        </p:nvSpPr>
        <p:spPr>
          <a:xfrm>
            <a:off x="2164430" y="2928737"/>
            <a:ext cx="4779641" cy="1446550"/>
          </a:xfrm>
          <a:prstGeom prst="rect">
            <a:avLst/>
          </a:prstGeom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</a:t>
            </a:r>
            <a:r>
              <a:rPr lang="cs-CZ" sz="8800" b="1" spc="50" baseline="3000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r>
              <a:rPr lang="cs-CZ" sz="8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6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=</a:t>
            </a:r>
            <a:r>
              <a:rPr lang="cs-CZ" sz="8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a</a:t>
            </a:r>
            <a:r>
              <a:rPr lang="cs-CZ" sz="3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8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  <a:r>
              <a:rPr lang="cs-CZ" sz="36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8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</a:t>
            </a:r>
            <a:endParaRPr lang="cs-CZ" sz="8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99" y="4725144"/>
            <a:ext cx="8841972" cy="181588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800" b="1" u="sng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Př.:</a:t>
            </a:r>
            <a:r>
              <a:rPr lang="cs-CZ" sz="4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	a)  9</a:t>
            </a:r>
            <a:r>
              <a:rPr lang="cs-CZ" sz="4800" b="1" spc="50" baseline="3000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r>
              <a:rPr lang="cs-CZ" sz="4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= 9 . 9 = </a:t>
            </a:r>
            <a:r>
              <a:rPr lang="cs-CZ" sz="4800" b="1" u="dbl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81</a:t>
            </a:r>
          </a:p>
          <a:p>
            <a:r>
              <a:rPr lang="cs-CZ" sz="16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	</a:t>
            </a:r>
          </a:p>
          <a:p>
            <a:r>
              <a:rPr lang="cs-CZ" sz="4800" b="1" spc="50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  <a:r>
              <a:rPr lang="cs-CZ" sz="4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b)  (-6)</a:t>
            </a:r>
            <a:r>
              <a:rPr lang="cs-CZ" sz="4800" b="1" spc="50" baseline="3000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r>
              <a:rPr lang="cs-CZ" sz="4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spc="50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= </a:t>
            </a:r>
            <a:r>
              <a:rPr lang="cs-CZ" sz="4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(-6) </a:t>
            </a:r>
            <a:r>
              <a:rPr lang="cs-CZ" sz="4800" b="1" spc="50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 </a:t>
            </a:r>
            <a:r>
              <a:rPr lang="cs-CZ" sz="4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(-6) </a:t>
            </a:r>
            <a:r>
              <a:rPr lang="cs-CZ" sz="4800" b="1" spc="50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= </a:t>
            </a:r>
            <a:r>
              <a:rPr lang="cs-CZ" sz="4800" b="1" u="dbl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36</a:t>
            </a:r>
            <a:endParaRPr lang="cs-CZ" sz="4800" b="1" u="dbl" spc="50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407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5</a:t>
            </a:fld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39552" y="261652"/>
            <a:ext cx="8039587" cy="1754326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Číselné operace</a:t>
            </a:r>
          </a:p>
          <a:p>
            <a:pPr algn="ctr"/>
            <a:r>
              <a:rPr lang="cs-CZ" sz="54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 druhými mocninami :</a:t>
            </a:r>
            <a:endParaRPr lang="cs-CZ" sz="5400" b="1" spc="50" dirty="0">
              <a:ln w="11430"/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99" y="4493438"/>
            <a:ext cx="8872429" cy="181588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4800" b="1" u="sng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Př.:</a:t>
            </a:r>
            <a:r>
              <a:rPr lang="cs-CZ" sz="4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	a)  8 . 6</a:t>
            </a:r>
            <a:r>
              <a:rPr lang="cs-CZ" sz="4800" b="1" spc="50" baseline="3000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 </a:t>
            </a:r>
            <a:r>
              <a:rPr lang="cs-CZ" sz="4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= 8 . 36 = </a:t>
            </a:r>
            <a:r>
              <a:rPr lang="cs-CZ" sz="4800" b="1" u="dbl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288</a:t>
            </a:r>
          </a:p>
          <a:p>
            <a:r>
              <a:rPr lang="cs-CZ" sz="16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	</a:t>
            </a:r>
          </a:p>
          <a:p>
            <a:r>
              <a:rPr lang="cs-CZ" sz="4800" b="1" spc="50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</a:t>
            </a:r>
            <a:r>
              <a:rPr lang="cs-CZ" sz="4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b)  12 : (-2)</a:t>
            </a:r>
            <a:r>
              <a:rPr lang="cs-CZ" sz="4800" b="1" spc="50" baseline="3000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</a:t>
            </a:r>
            <a:r>
              <a:rPr lang="cs-CZ" sz="4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cs-CZ" sz="4800" b="1" spc="50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= </a:t>
            </a:r>
            <a:r>
              <a:rPr lang="cs-CZ" sz="48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12 : 4 </a:t>
            </a:r>
            <a:r>
              <a:rPr lang="cs-CZ" sz="4800" b="1" spc="50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= </a:t>
            </a:r>
            <a:r>
              <a:rPr lang="cs-CZ" sz="4800" b="1" u="dbl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60494" y="2558514"/>
            <a:ext cx="7997703" cy="144655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Druhá mocnina má přednost</a:t>
            </a:r>
          </a:p>
          <a:p>
            <a:pPr algn="ctr"/>
            <a:r>
              <a:rPr lang="cs-CZ" sz="4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před násobením a dělením!</a:t>
            </a:r>
            <a:endParaRPr lang="cs-CZ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91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65589" y="85527"/>
            <a:ext cx="27767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7200" b="1" cap="none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01746" y="1340768"/>
            <a:ext cx="751199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-4.( 9 – 10</a:t>
            </a:r>
            <a:r>
              <a:rPr lang="cs-CZ" sz="6000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: 5</a:t>
            </a:r>
            <a:r>
              <a:rPr lang="cs-CZ" sz="6000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)</a:t>
            </a:r>
            <a:r>
              <a:rPr lang="cs-CZ" sz="6000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</a:t>
            </a:r>
            <a:endParaRPr lang="cs-CZ" sz="6000" b="1" baseline="30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987824" y="4437112"/>
            <a:ext cx="23519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b)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  <a:hlinkClick r:id="rId2" action="ppaction://hlinksldjump"/>
              </a:rPr>
              <a:t>-100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6</a:t>
            </a:fld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766383" y="3429000"/>
            <a:ext cx="21098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  <a:hlinkClick r:id="rId3" action="ppaction://hlinksldjump"/>
              </a:rPr>
              <a:t>100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187624" y="5441171"/>
            <a:ext cx="22701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c)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  <a:cs typeface="Calibri" pitchFamily="34" charset="0"/>
                <a:hlinkClick r:id="rId3" action="ppaction://hlinksldjump"/>
              </a:rPr>
              <a:t>-200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27584" y="2420888"/>
            <a:ext cx="74142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Jaký je správný výsledek?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318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2" grpId="0"/>
      <p:bldP spid="9" grpId="0"/>
      <p:bldP spid="10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63825" y="692696"/>
            <a:ext cx="8468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POUŽITÉ  ZDROJE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7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51520" y="1700808"/>
            <a:ext cx="85806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http</a:t>
            </a:r>
            <a:r>
              <a:rPr lang="cs-CZ" sz="1600" dirty="0"/>
              <a:t>://www.freedigitalphotos.net/images/29923beb8zrnxqc.jpg</a:t>
            </a: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330499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1988840"/>
            <a:ext cx="84683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KONEC</a:t>
            </a:r>
          </a:p>
          <a:p>
            <a:pPr algn="ctr"/>
            <a:r>
              <a:rPr lang="cs-CZ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PREZENTACE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320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764704"/>
            <a:ext cx="7479842" cy="2862322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lIns="91440" tIns="45720" rIns="91440" bIns="45720"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! </a:t>
            </a:r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ANO, TVÁ</a:t>
            </a:r>
          </a:p>
          <a:p>
            <a:pPr algn="ctr"/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ODPOVĚĎ</a:t>
            </a:r>
          </a:p>
          <a:p>
            <a:pPr algn="ctr"/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JE SPRÁVNÁ </a:t>
            </a:r>
            <a:r>
              <a:rPr lang="cs-CZ" sz="60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!</a:t>
            </a:r>
          </a:p>
        </p:txBody>
      </p:sp>
      <p:sp>
        <p:nvSpPr>
          <p:cNvPr id="3" name="Zahnutá šipka doleva 2">
            <a:hlinkClick r:id="rId2" action="ppaction://hlinksldjump"/>
          </p:cNvPr>
          <p:cNvSpPr/>
          <p:nvPr/>
        </p:nvSpPr>
        <p:spPr>
          <a:xfrm>
            <a:off x="899592" y="4077072"/>
            <a:ext cx="1296144" cy="1224136"/>
          </a:xfrm>
          <a:prstGeom prst="curvedLeft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79512" y="5445224"/>
            <a:ext cx="250100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K</a:t>
            </a:r>
            <a:r>
              <a:rPr lang="cs-CZ" sz="3600" b="1" cap="none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likni na</a:t>
            </a:r>
          </a:p>
          <a:p>
            <a:pPr algn="ctr"/>
            <a:r>
              <a:rPr lang="cs-CZ" sz="3600" b="1" spc="50" dirty="0" smtClean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šipku</a:t>
            </a:r>
            <a:endParaRPr lang="cs-CZ" sz="3600" b="1" cap="none" spc="50" dirty="0">
              <a:ln w="11430"/>
              <a:gradFill flip="none" rotWithShape="1">
                <a:gsLst>
                  <a:gs pos="0">
                    <a:srgbClr val="00B050">
                      <a:shade val="30000"/>
                      <a:satMod val="115000"/>
                    </a:srgbClr>
                  </a:gs>
                  <a:gs pos="50000">
                    <a:srgbClr val="00B050">
                      <a:shade val="67500"/>
                      <a:satMod val="115000"/>
                    </a:srgbClr>
                  </a:gs>
                  <a:gs pos="100000">
                    <a:srgbClr val="00B05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867961"/>
            <a:ext cx="3168352" cy="258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49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hnutá šipka doleva 2">
            <a:hlinkClick r:id="rId2" action="ppaction://hlinksldjump"/>
          </p:cNvPr>
          <p:cNvSpPr/>
          <p:nvPr/>
        </p:nvSpPr>
        <p:spPr>
          <a:xfrm>
            <a:off x="683568" y="45061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03766" y="5780782"/>
            <a:ext cx="225574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K</a:t>
            </a:r>
            <a:r>
              <a:rPr lang="cs-CZ" sz="3200" b="1" cap="none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šipku</a:t>
            </a:r>
            <a:endParaRPr lang="cs-CZ" sz="3200" b="1" cap="none" spc="50" dirty="0">
              <a:ln w="11430"/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10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750092"/>
            <a:ext cx="2743200" cy="2736342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683568" y="764704"/>
            <a:ext cx="7479842" cy="2862322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lIns="91440" tIns="45720" rIns="91440" bIns="45720"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! </a:t>
            </a:r>
            <a:r>
              <a:rPr lang="cs-CZ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NE, TVÁ</a:t>
            </a:r>
          </a:p>
          <a:p>
            <a:pPr algn="ctr"/>
            <a:r>
              <a:rPr lang="cs-CZ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ODPOVĚĎ</a:t>
            </a:r>
          </a:p>
          <a:p>
            <a:pPr algn="ctr"/>
            <a:r>
              <a:rPr lang="cs-CZ" sz="6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JE ŠPATNÁ </a:t>
            </a:r>
            <a:r>
              <a:rPr lang="cs-CZ" sz="6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12337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75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0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2091</TotalTime>
  <Words>153</Words>
  <Application>Microsoft Office PowerPoint</Application>
  <PresentationFormat>Předvádění na obrazovce (4:3)</PresentationFormat>
  <Paragraphs>61</Paragraphs>
  <Slides>10</Slides>
  <Notes>4</Notes>
  <HiddenSlides>3</HiddenSlides>
  <MMClips>0</MMClips>
  <ScaleCrop>false</ScaleCrop>
  <HeadingPairs>
    <vt:vector size="6" baseType="variant">
      <vt:variant>
        <vt:lpstr>Použitá písma</vt:lpstr>
      </vt:variant>
      <vt:variant>
        <vt:i4>12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23" baseType="lpstr">
      <vt:lpstr>Arial</vt:lpstr>
      <vt:lpstr>Times New Roman,Bold</vt:lpstr>
      <vt:lpstr>Courier New</vt:lpstr>
      <vt:lpstr>Verdana</vt:lpstr>
      <vt:lpstr>Century Gothic</vt:lpstr>
      <vt:lpstr>Palatino Linotype</vt:lpstr>
      <vt:lpstr>Comic Sans MS</vt:lpstr>
      <vt:lpstr>Arial Black</vt:lpstr>
      <vt:lpstr>Cambria Math</vt:lpstr>
      <vt:lpstr>Times New Roman</vt:lpstr>
      <vt:lpstr>Calibri</vt:lpstr>
      <vt:lpstr>Brooklyn</vt:lpstr>
      <vt:lpstr>Exekutivní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188</cp:revision>
  <dcterms:created xsi:type="dcterms:W3CDTF">2011-05-01T03:53:33Z</dcterms:created>
  <dcterms:modified xsi:type="dcterms:W3CDTF">2011-09-11T07:33:38Z</dcterms:modified>
</cp:coreProperties>
</file>