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08" r:id="rId1"/>
  </p:sldMasterIdLst>
  <p:notesMasterIdLst>
    <p:notesMasterId r:id="rId12"/>
  </p:notesMasterIdLst>
  <p:sldIdLst>
    <p:sldId id="290" r:id="rId2"/>
    <p:sldId id="288" r:id="rId3"/>
    <p:sldId id="293" r:id="rId4"/>
    <p:sldId id="295" r:id="rId5"/>
    <p:sldId id="294" r:id="rId6"/>
    <p:sldId id="263" r:id="rId7"/>
    <p:sldId id="279" r:id="rId8"/>
    <p:sldId id="289" r:id="rId9"/>
    <p:sldId id="281" r:id="rId10"/>
    <p:sldId id="284" r:id="rId11"/>
  </p:sldIdLst>
  <p:sldSz cx="9144000" cy="6858000" type="screen4x3"/>
  <p:notesSz cx="6858000" cy="9144000"/>
  <p:embeddedFontLst>
    <p:embeddedFont>
      <p:font typeface="Verdana" pitchFamily="34" charset="0"/>
      <p:regular r:id="rId13"/>
      <p:bold r:id="rId14"/>
      <p:italic r:id="rId15"/>
      <p:boldItalic r:id="rId16"/>
    </p:embeddedFont>
    <p:embeddedFont>
      <p:font typeface="Century Gothic" pitchFamily="34" charset="0"/>
      <p:regular r:id="rId17"/>
      <p:bold r:id="rId18"/>
      <p:italic r:id="rId19"/>
      <p:boldItalic r:id="rId20"/>
    </p:embeddedFont>
    <p:embeddedFont>
      <p:font typeface="Palatino Linotype" pitchFamily="18" charset="0"/>
      <p:regular r:id="rId21"/>
      <p:bold r:id="rId22"/>
      <p:italic r:id="rId23"/>
      <p:boldItalic r:id="rId24"/>
    </p:embeddedFont>
    <p:embeddedFont>
      <p:font typeface="Comic Sans MS" pitchFamily="66" charset="0"/>
      <p:regular r:id="rId25"/>
      <p:bold r:id="rId26"/>
    </p:embeddedFont>
    <p:embeddedFont>
      <p:font typeface="Arial Black" pitchFamily="34" charset="0"/>
      <p:bold r:id="rId27"/>
    </p:embeddedFont>
    <p:embeddedFont>
      <p:font typeface="Cambria Math" pitchFamily="18" charset="0"/>
      <p:regular r:id="rId28"/>
    </p:embeddedFont>
    <p:embeddedFont>
      <p:font typeface="Calibri" pitchFamily="34" charset="0"/>
      <p:regular r:id="rId29"/>
      <p:bold r:id="rId30"/>
      <p:italic r:id="rId31"/>
      <p:boldItalic r:id="rId32"/>
    </p:embeddedFont>
    <p:embeddedFont>
      <p:font typeface="Brooklyn" pitchFamily="2" charset="0"/>
      <p:regular r:id="rId33"/>
      <p:bold r:id="rId34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EFAF0"/>
    <a:srgbClr val="FFFF66"/>
    <a:srgbClr val="FBF3EB"/>
    <a:srgbClr val="5A1E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34" Type="http://schemas.openxmlformats.org/officeDocument/2006/relationships/font" Target="fonts/font22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33" Type="http://schemas.openxmlformats.org/officeDocument/2006/relationships/font" Target="fonts/font21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font" Target="fonts/font1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32" Type="http://schemas.openxmlformats.org/officeDocument/2006/relationships/font" Target="fonts/font20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font" Target="fonts/font16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31" Type="http://schemas.openxmlformats.org/officeDocument/2006/relationships/font" Target="fonts/font1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font" Target="fonts/font15.fntdata"/><Relationship Id="rId30" Type="http://schemas.openxmlformats.org/officeDocument/2006/relationships/font" Target="fonts/font18.fntdata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11.9.2011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11.9.2011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120CAE-D287-4CD6-BCC0-5E53A6EEFE74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slide" Target="slide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292386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VY_32_INOVACE_02_Druhá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odmocnina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 Josef  Vršecký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847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1560" y="6381328"/>
            <a:ext cx="6400800" cy="406896"/>
          </a:xfrm>
        </p:spPr>
        <p:txBody>
          <a:bodyPr>
            <a:normAutofit/>
          </a:bodyPr>
          <a:lstStyle/>
          <a:p>
            <a:pPr algn="ctr"/>
            <a:r>
              <a:rPr lang="cs-CZ" sz="1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Mgr. Josef Vršecký, 2. ZŠ Dobříš, 2011</a:t>
            </a:r>
            <a:endParaRPr lang="cs-CZ" sz="1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0039" y="1636345"/>
            <a:ext cx="8388425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DRUHÁ</a:t>
            </a:r>
          </a:p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ODMOCNINA</a:t>
            </a:r>
            <a:endParaRPr lang="cs-CZ" sz="8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0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0039" y="116632"/>
            <a:ext cx="8388425" cy="267765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Druhá 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odmocnina </a:t>
            </a:r>
            <a:r>
              <a: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je 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speciálním 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typ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em obecné odmocniny. Často se označuje pouze jako </a:t>
            </a:r>
            <a:r>
              <a:rPr lang="cs-CZ" sz="4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odmocnina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35496" y="2963333"/>
                <a:ext cx="4420954" cy="35466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22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22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</m:rad>
                    </m:oMath>
                  </m:oMathPara>
                </a14:m>
                <a:endParaRPr lang="cs-CZ" sz="22200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96" y="2963333"/>
                <a:ext cx="4420954" cy="35466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leva 3"/>
          <p:cNvSpPr/>
          <p:nvPr/>
        </p:nvSpPr>
        <p:spPr>
          <a:xfrm>
            <a:off x="4211960" y="2755065"/>
            <a:ext cx="4536504" cy="1656184"/>
          </a:xfrm>
          <a:prstGeom prst="leftArrow">
            <a:avLst/>
          </a:prstGeom>
          <a:solidFill>
            <a:srgbClr val="FFFF99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ODMOCNÍTKO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3923928" y="4509120"/>
            <a:ext cx="4824536" cy="1656184"/>
          </a:xfrm>
          <a:prstGeom prst="leftArrow">
            <a:avLst/>
          </a:prstGeom>
          <a:solidFill>
            <a:srgbClr val="FFFF99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ZÁKLAD ODMOCNINY</a:t>
            </a:r>
            <a:endParaRPr lang="cs-CZ" sz="3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240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  <p:bldP spid="4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2090" y="120375"/>
            <a:ext cx="8712968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Matematický vztah mezi d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ruhou mocninou a druhou odmocninou: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718822" y="1700808"/>
                <a:ext cx="7730321" cy="2970878"/>
              </a:xfrm>
              <a:prstGeom prst="rect">
                <a:avLst/>
              </a:prstGeom>
              <a:ln w="57150">
                <a:solidFill>
                  <a:srgbClr val="FF0000"/>
                </a:solidFill>
              </a:ln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150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500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50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150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15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5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15000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822" y="1700808"/>
                <a:ext cx="7730321" cy="297087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57150">
                <a:solidFill>
                  <a:srgbClr val="FF0000"/>
                </a:solidFill>
              </a:ln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13910" y="4853478"/>
                <a:ext cx="9118801" cy="19622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r>
                  <a:rPr lang="cs-CZ" sz="4400" b="1" u="sng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Př.:</a:t>
                </a:r>
                <a:r>
                  <a:rPr lang="cs-CZ" sz="44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 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a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)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cs typeface="Arial" pitchFamily="34" charset="0"/>
                          </a:rPr>
                        </m:ctrlPr>
                      </m:radPr>
                      <m:deg/>
                      <m:e>
                        <m: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cs typeface="Arial" pitchFamily="34" charset="0"/>
                          </a:rPr>
                          <m:t>𝟐𝟓</m:t>
                        </m:r>
                      </m:e>
                    </m:rad>
                  </m:oMath>
                </a14:m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40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=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5 , protože 5</a:t>
                </a:r>
                <a:r>
                  <a:rPr lang="cs-CZ" sz="4800" b="1" spc="50" baseline="3000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2 </a:t>
                </a:r>
                <a:r>
                  <a:rPr lang="cs-CZ" sz="40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=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25</a:t>
                </a:r>
                <a:endParaRPr lang="cs-CZ" sz="4800" b="1" u="dbl" spc="50" dirty="0" smtClean="0">
                  <a:ln w="11430"/>
                  <a:solidFill>
                    <a:schemeClr val="accent1">
                      <a:lumMod val="50000"/>
                    </a:schemeClr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r>
                  <a:rPr lang="cs-CZ" sz="16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		</a:t>
                </a:r>
              </a:p>
              <a:p>
                <a:r>
                  <a:rPr lang="cs-CZ" sz="4800" b="1" spc="50" dirty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4800" b="1" spc="50" dirty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b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)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800" b="1" i="1" spc="5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cs typeface="Arial" pitchFamily="34" charset="0"/>
                          </a:rPr>
                        </m:ctrlPr>
                      </m:radPr>
                      <m:deg/>
                      <m:e>
                        <m: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cs typeface="Arial" pitchFamily="34" charset="0"/>
                          </a:rPr>
                          <m:t>𝟖𝟏</m:t>
                        </m:r>
                      </m:e>
                    </m:rad>
                  </m:oMath>
                </a14:m>
                <a:r>
                  <a:rPr lang="cs-CZ" sz="4800" b="1" spc="50" dirty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4000" b="1" spc="50" dirty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=</a:t>
                </a:r>
                <a:r>
                  <a:rPr lang="cs-CZ" sz="4800" b="1" spc="50" dirty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9 , protože 9</a:t>
                </a:r>
                <a:r>
                  <a:rPr lang="cs-CZ" sz="4800" b="1" spc="50" baseline="3000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2 </a:t>
                </a:r>
                <a:r>
                  <a:rPr lang="cs-CZ" sz="40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=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81</a:t>
                </a:r>
                <a:endParaRPr lang="cs-CZ" sz="4800" b="1" u="dbl" spc="50" dirty="0">
                  <a:ln w="11430"/>
                  <a:solidFill>
                    <a:schemeClr val="accent1">
                      <a:lumMod val="50000"/>
                    </a:schemeClr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10" y="4853478"/>
                <a:ext cx="9118801" cy="1962204"/>
              </a:xfrm>
              <a:prstGeom prst="rect">
                <a:avLst/>
              </a:prstGeom>
              <a:blipFill rotWithShape="1">
                <a:blip r:embed="rId4"/>
                <a:stretch>
                  <a:fillRect l="-3476" t="-4969" r="-735" b="-21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19651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 animBg="1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79512" y="261652"/>
            <a:ext cx="8784976" cy="1754326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Číselné operace</a:t>
            </a:r>
          </a:p>
          <a:p>
            <a:pPr algn="ctr"/>
            <a:r>
              <a:rPr lang="cs-CZ" sz="54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 druhými </a:t>
            </a:r>
            <a:r>
              <a:rPr lang="cs-CZ" sz="54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odmocninami </a:t>
            </a:r>
            <a:r>
              <a:rPr lang="cs-CZ" sz="54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</a:t>
            </a:r>
            <a:endParaRPr lang="cs-CZ" sz="5400" b="1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9437" y="2276872"/>
            <a:ext cx="8699818" cy="1446550"/>
          </a:xfrm>
          <a:prstGeom prst="rect">
            <a:avLst/>
          </a:prstGeom>
          <a:noFill/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Druhá </a:t>
            </a:r>
            <a:r>
              <a:rPr lang="cs-CZ" sz="4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odmocnina </a:t>
            </a:r>
            <a:r>
              <a:rPr lang="cs-CZ" sz="4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má přednost</a:t>
            </a:r>
          </a:p>
          <a:p>
            <a:pPr algn="ctr"/>
            <a:r>
              <a:rPr lang="cs-CZ" sz="4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 násobením a dělením!</a:t>
            </a:r>
            <a:endParaRPr lang="cs-CZ" sz="44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186137" y="4282546"/>
                <a:ext cx="8514767" cy="195476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r>
                  <a:rPr lang="cs-CZ" sz="4800" b="1" u="sng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Př.: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  	a) 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3.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</m:ctrlPr>
                      </m:radPr>
                      <m:deg/>
                      <m:e>
                        <m: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𝟏𝟎𝟎</m:t>
                        </m:r>
                      </m:e>
                    </m:rad>
                  </m:oMath>
                </a14:m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= 3.10 = </a:t>
                </a:r>
                <a:r>
                  <a:rPr lang="cs-CZ" sz="4800" b="1" u="dbl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30</a:t>
                </a:r>
                <a:endParaRPr lang="cs-CZ" sz="4800" b="1" u="dbl" spc="50" dirty="0" smtClean="0">
                  <a:ln w="11430"/>
                  <a:solidFill>
                    <a:schemeClr val="accent1">
                      <a:lumMod val="50000"/>
                    </a:schemeClr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r>
                  <a:rPr lang="cs-CZ" sz="16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		</a:t>
                </a:r>
              </a:p>
              <a:p>
                <a:r>
                  <a:rPr lang="cs-CZ" sz="4800" b="1" spc="50" dirty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	b)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800" b="1" i="1" spc="5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</m:ctrlPr>
                      </m:radPr>
                      <m:deg/>
                      <m:e>
                        <m: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𝟔𝟒</m:t>
                        </m:r>
                      </m:e>
                    </m:rad>
                  </m:oMath>
                </a14:m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: 2 </a:t>
                </a:r>
                <a:r>
                  <a:rPr lang="cs-CZ" sz="4800" b="1" spc="50" dirty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=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8 : 2 = </a:t>
                </a:r>
                <a:r>
                  <a:rPr lang="cs-CZ" sz="4800" b="1" u="dbl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4</a:t>
                </a:r>
                <a:r>
                  <a:rPr lang="cs-CZ" sz="4800" b="1" spc="50" baseline="3000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:endParaRPr lang="cs-CZ" sz="4800" b="1" u="dbl" spc="50" dirty="0">
                  <a:ln w="11430"/>
                  <a:solidFill>
                    <a:schemeClr val="accent1">
                      <a:lumMod val="50000"/>
                    </a:schemeClr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137" y="4282546"/>
                <a:ext cx="8514767" cy="1954766"/>
              </a:xfrm>
              <a:prstGeom prst="rect">
                <a:avLst/>
              </a:prstGeom>
              <a:blipFill rotWithShape="1">
                <a:blip r:embed="rId3"/>
                <a:stretch>
                  <a:fillRect l="-4155" t="-5625" r="-788" b="-215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30914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" dur="37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7" dur="37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8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9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5589" y="85527"/>
            <a:ext cx="277672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67410" y="1524941"/>
                <a:ext cx="8980665" cy="11119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r>
                      <a:rPr lang="cs-CZ" sz="6000" b="1" i="1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𝟏𝟎</m:t>
                    </m:r>
                    <m:r>
                      <a:rPr lang="cs-CZ" sz="6000" b="1" i="1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.</m:t>
                    </m:r>
                    <m:rad>
                      <m:radPr>
                        <m:degHide m:val="on"/>
                        <m:ctrlP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𝟓𝟑</m:t>
                        </m:r>
                        <m: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𝟒</m:t>
                        </m:r>
                      </m:e>
                    </m:rad>
                  </m:oMath>
                </a14:m>
                <a:r>
                  <a:rPr lang="cs-CZ" sz="6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6000" b="1" i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 pitchFamily="18" charset="0"/>
                        <a:ea typeface="Cambria Math" pitchFamily="18" charset="0"/>
                      </a:rPr>
                      <m:t>−</m:t>
                    </m:r>
                  </m:oMath>
                </a14:m>
                <a:r>
                  <a:rPr lang="cs-CZ" sz="6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15 :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𝟏</m:t>
                        </m:r>
                        <m: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+</m:t>
                        </m:r>
                        <m: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𝟖</m:t>
                        </m:r>
                      </m:e>
                    </m:rad>
                  </m:oMath>
                </a14:m>
                <a:endParaRPr lang="cs-CZ" sz="6000" b="1" baseline="300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10" y="1524941"/>
                <a:ext cx="8980665" cy="1111971"/>
              </a:xfrm>
              <a:prstGeom prst="rect">
                <a:avLst/>
              </a:prstGeom>
              <a:blipFill rotWithShape="1">
                <a:blip r:embed="rId2"/>
                <a:stretch>
                  <a:fillRect t="-8743" b="-415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3411642" y="4265801"/>
            <a:ext cx="267252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b)  </a:t>
            </a:r>
            <a:r>
              <a:rPr lang="cs-CZ" sz="8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- 65</a:t>
            </a:r>
            <a:endParaRPr lang="cs-CZ" sz="80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3568" y="4265801"/>
            <a:ext cx="209544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a)  </a:t>
            </a:r>
            <a:r>
              <a:rPr lang="cs-CZ" sz="8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56</a:t>
            </a:r>
            <a:endParaRPr lang="cs-CZ" sz="80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16283" y="4265801"/>
            <a:ext cx="204414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c)  </a:t>
            </a:r>
            <a:r>
              <a:rPr lang="cs-CZ" sz="8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4" action="ppaction://hlinksldjump"/>
              </a:rPr>
              <a:t>65</a:t>
            </a:r>
            <a:endParaRPr lang="cs-CZ" sz="80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2947591"/>
            <a:ext cx="74142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Jaký je správný výsledek?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2" grpId="0"/>
      <p:bldP spid="9" grpId="0"/>
      <p:bldP spid="10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825" y="692696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700808"/>
            <a:ext cx="85806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http</a:t>
            </a:r>
            <a:r>
              <a:rPr lang="cs-CZ" sz="1600" dirty="0"/>
              <a:t>://www.freedigitalphotos.net/images/29923beb8zrnxqc.jpg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30499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988840"/>
            <a:ext cx="8468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KONEC</a:t>
            </a:r>
          </a:p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PREZENTACE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20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ANO, TVÁ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SPRÁVNÁ </a:t>
            </a:r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899592" y="4077072"/>
            <a:ext cx="1296144" cy="1224136"/>
          </a:xfrm>
          <a:prstGeom prst="curvedLeftArrow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5445224"/>
            <a:ext cx="25010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600" b="1" cap="none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600" b="1" cap="none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867961"/>
            <a:ext cx="3168352" cy="258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49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683568" y="45061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3766" y="5780782"/>
            <a:ext cx="225574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200" b="1" cap="none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200" b="1" cap="none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750092"/>
            <a:ext cx="2743200" cy="273634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NE, TVÁ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ŠPATNÁ </a:t>
            </a:r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12337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75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2150</TotalTime>
  <Words>171</Words>
  <Application>Microsoft Office PowerPoint</Application>
  <PresentationFormat>Předvádění na obrazovce (4:3)</PresentationFormat>
  <Paragraphs>60</Paragraphs>
  <Slides>10</Slides>
  <Notes>4</Notes>
  <HiddenSlides>3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23" baseType="lpstr">
      <vt:lpstr>Arial</vt:lpstr>
      <vt:lpstr>Times New Roman,Bold</vt:lpstr>
      <vt:lpstr>Courier New</vt:lpstr>
      <vt:lpstr>Verdana</vt:lpstr>
      <vt:lpstr>Century Gothic</vt:lpstr>
      <vt:lpstr>Palatino Linotype</vt:lpstr>
      <vt:lpstr>Comic Sans MS</vt:lpstr>
      <vt:lpstr>Arial Black</vt:lpstr>
      <vt:lpstr>Cambria Math</vt:lpstr>
      <vt:lpstr>Times New Roman</vt:lpstr>
      <vt:lpstr>Calibri</vt:lpstr>
      <vt:lpstr>Brooklyn</vt:lpstr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195</cp:revision>
  <dcterms:created xsi:type="dcterms:W3CDTF">2011-05-01T03:53:33Z</dcterms:created>
  <dcterms:modified xsi:type="dcterms:W3CDTF">2011-09-11T07:38:06Z</dcterms:modified>
</cp:coreProperties>
</file>