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08" r:id="rId1"/>
  </p:sldMasterIdLst>
  <p:notesMasterIdLst>
    <p:notesMasterId r:id="rId10"/>
  </p:notesMasterIdLst>
  <p:sldIdLst>
    <p:sldId id="290" r:id="rId2"/>
    <p:sldId id="288" r:id="rId3"/>
    <p:sldId id="293" r:id="rId4"/>
    <p:sldId id="263" r:id="rId5"/>
    <p:sldId id="279" r:id="rId6"/>
    <p:sldId id="289" r:id="rId7"/>
    <p:sldId id="281" r:id="rId8"/>
    <p:sldId id="284" r:id="rId9"/>
  </p:sldIdLst>
  <p:sldSz cx="9144000" cy="6858000" type="screen4x3"/>
  <p:notesSz cx="6858000" cy="9144000"/>
  <p:embeddedFontLst>
    <p:embeddedFont>
      <p:font typeface="Century Gothic" pitchFamily="34" charset="0"/>
      <p:regular r:id="rId11"/>
      <p:bold r:id="rId12"/>
      <p:italic r:id="rId13"/>
      <p:boldItalic r:id="rId14"/>
    </p:embeddedFont>
    <p:embeddedFont>
      <p:font typeface="Brooklyn" pitchFamily="2" charset="0"/>
      <p:regular r:id="rId15"/>
      <p:bold r:id="rId16"/>
    </p:embeddedFont>
    <p:embeddedFont>
      <p:font typeface="Palatino Linotype" pitchFamily="18" charset="0"/>
      <p:regular r:id="rId17"/>
      <p:bold r:id="rId18"/>
      <p:italic r:id="rId19"/>
      <p:boldItalic r:id="rId20"/>
    </p:embeddedFont>
    <p:embeddedFont>
      <p:font typeface="Arial Black" pitchFamily="34" charset="0"/>
      <p:bold r:id="rId21"/>
    </p:embeddedFont>
    <p:embeddedFont>
      <p:font typeface="Verdana" pitchFamily="34" charset="0"/>
      <p:regular r:id="rId22"/>
      <p:bold r:id="rId23"/>
      <p:italic r:id="rId24"/>
      <p:boldItalic r:id="rId25"/>
    </p:embeddedFont>
    <p:embeddedFont>
      <p:font typeface="Comic Sans MS" pitchFamily="66" charset="0"/>
      <p:regular r:id="rId26"/>
      <p:bold r:id="rId27"/>
    </p:embeddedFont>
    <p:embeddedFont>
      <p:font typeface="Calibri" pitchFamily="34" charset="0"/>
      <p:regular r:id="rId28"/>
      <p:bold r:id="rId29"/>
      <p:italic r:id="rId30"/>
      <p:boldItalic r:id="rId31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EFAF0"/>
    <a:srgbClr val="FFFF66"/>
    <a:srgbClr val="FBF3EB"/>
    <a:srgbClr val="5A1E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26" Type="http://schemas.openxmlformats.org/officeDocument/2006/relationships/font" Target="fonts/font16.fntdata"/><Relationship Id="rId3" Type="http://schemas.openxmlformats.org/officeDocument/2006/relationships/slide" Target="slides/slide2.xml"/><Relationship Id="rId21" Type="http://schemas.openxmlformats.org/officeDocument/2006/relationships/font" Target="fonts/font11.fntdata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5" Type="http://schemas.openxmlformats.org/officeDocument/2006/relationships/font" Target="fonts/font15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font" Target="fonts/font10.fntdata"/><Relationship Id="rId29" Type="http://schemas.openxmlformats.org/officeDocument/2006/relationships/font" Target="fonts/font1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24" Type="http://schemas.openxmlformats.org/officeDocument/2006/relationships/font" Target="fonts/font14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23" Type="http://schemas.openxmlformats.org/officeDocument/2006/relationships/font" Target="fonts/font13.fntdata"/><Relationship Id="rId28" Type="http://schemas.openxmlformats.org/officeDocument/2006/relationships/font" Target="fonts/font18.fntdata"/><Relationship Id="rId10" Type="http://schemas.openxmlformats.org/officeDocument/2006/relationships/notesMaster" Target="notesMasters/notesMaster1.xml"/><Relationship Id="rId19" Type="http://schemas.openxmlformats.org/officeDocument/2006/relationships/font" Target="fonts/font9.fntdata"/><Relationship Id="rId31" Type="http://schemas.openxmlformats.org/officeDocument/2006/relationships/font" Target="fonts/font2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Relationship Id="rId22" Type="http://schemas.openxmlformats.org/officeDocument/2006/relationships/font" Target="fonts/font12.fntdata"/><Relationship Id="rId27" Type="http://schemas.openxmlformats.org/officeDocument/2006/relationships/font" Target="fonts/font17.fntdata"/><Relationship Id="rId30" Type="http://schemas.openxmlformats.org/officeDocument/2006/relationships/font" Target="fonts/font20.fntdata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11.9.2011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11.9.2011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120CAE-D287-4CD6-BCC0-5E53A6EEFE74}" type="datetime1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201677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VY_32_INOVACE_03_Pythagorova věta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 Josef  Vršecký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847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1560" y="6381328"/>
            <a:ext cx="6400800" cy="406896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Mgr. Josef Vršecký, 2. ZŠ Dobříš, 2011</a:t>
            </a:r>
            <a:endParaRPr lang="cs-CZ" sz="1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4735" y="1636345"/>
            <a:ext cx="8748464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PYTHAGOROVA</a:t>
            </a:r>
            <a:endParaRPr lang="cs-CZ" sz="80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  <a:p>
            <a:pPr algn="ctr"/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VĚTA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0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0472" y="339035"/>
            <a:ext cx="8388425" cy="618630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Pythagorova věta popisuje vztah, který platí mezi délkami stran </a:t>
            </a:r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pravoúhlého trojúhelníku.</a:t>
            </a:r>
            <a:endParaRPr lang="cs-CZ" sz="6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Pravoúhlý trojúhelník 4"/>
          <p:cNvSpPr/>
          <p:nvPr/>
        </p:nvSpPr>
        <p:spPr>
          <a:xfrm rot="9079812">
            <a:off x="1512257" y="3093415"/>
            <a:ext cx="2591092" cy="1415092"/>
          </a:xfrm>
          <a:prstGeom prst="rtTriangle">
            <a:avLst/>
          </a:prstGeom>
          <a:solidFill>
            <a:schemeClr val="bg2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9881218">
            <a:off x="506077" y="692713"/>
            <a:ext cx="2617342" cy="261787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304788" y="3834196"/>
            <a:ext cx="2996890" cy="299689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rot="19856679">
            <a:off x="3878183" y="2053244"/>
            <a:ext cx="1496024" cy="149602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8760216">
            <a:off x="3219410" y="2199047"/>
            <a:ext cx="720080" cy="720080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374715" y="2216222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27584" y="364676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270892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02159" y="364676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85474" y="255963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93020" y="189305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27784" y="364676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28380" y="4725144"/>
            <a:ext cx="1080664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600" b="1" spc="50" dirty="0" smtClean="0">
                <a:ln w="11430"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</a:t>
            </a:r>
            <a:r>
              <a:rPr lang="cs-CZ" sz="6600" b="1" spc="50" baseline="30000" dirty="0" smtClean="0">
                <a:ln w="11430"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6600" b="1" spc="50" baseline="30000" dirty="0">
              <a:ln w="11430">
                <a:solidFill>
                  <a:schemeClr val="tx1"/>
                </a:solidFill>
              </a:ln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83968" y="2204864"/>
            <a:ext cx="1260766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600" b="1" spc="50" dirty="0" smtClean="0">
                <a:ln w="11430"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6600" b="1" spc="50" baseline="30000" dirty="0" smtClean="0">
                <a:ln w="11430"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6600" b="1" spc="50" baseline="30000" dirty="0">
              <a:ln w="11430">
                <a:solidFill>
                  <a:schemeClr val="tx1"/>
                </a:solidFill>
              </a:ln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45308" y="1412776"/>
            <a:ext cx="1182476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600" b="1" spc="50" dirty="0" smtClean="0">
                <a:ln w="11430"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r>
              <a:rPr lang="cs-CZ" sz="6600" b="1" spc="50" baseline="30000" dirty="0" smtClean="0">
                <a:ln w="11430"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6600" b="1" spc="50" baseline="30000" dirty="0">
              <a:ln w="11430">
                <a:solidFill>
                  <a:schemeClr val="tx1"/>
                </a:solidFill>
              </a:ln>
              <a:solidFill>
                <a:srgbClr val="00B0F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83968" y="505319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0950" y="242088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96662" y="321297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548069" y="116632"/>
            <a:ext cx="5416419" cy="1200329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7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c</a:t>
            </a:r>
            <a:r>
              <a:rPr lang="cs-CZ" sz="72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7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a</a:t>
            </a:r>
            <a:r>
              <a:rPr lang="cs-CZ" sz="72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7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+ b</a:t>
            </a:r>
            <a:r>
              <a:rPr lang="cs-CZ" sz="72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 </a:t>
            </a:r>
            <a:endParaRPr lang="cs-CZ" sz="7200" b="1" spc="50" baseline="3000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886147" y="1700808"/>
            <a:ext cx="3222357" cy="1077218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a, b ... odvěsny</a:t>
            </a:r>
          </a:p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 ....... přepona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178323" y="4149080"/>
            <a:ext cx="3632276" cy="1200329"/>
          </a:xfrm>
          <a:prstGeom prst="rect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7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  <a:r>
              <a:rPr lang="cs-CZ" sz="4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c</a:t>
            </a:r>
            <a:r>
              <a:rPr lang="cs-CZ" sz="4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- b</a:t>
            </a:r>
            <a:r>
              <a:rPr lang="cs-CZ" sz="4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 </a:t>
            </a:r>
            <a:endParaRPr lang="cs-CZ" sz="4800" b="1" spc="50" baseline="3000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59639" y="5397023"/>
            <a:ext cx="3632276" cy="1200329"/>
          </a:xfrm>
          <a:prstGeom prst="rect">
            <a:avLst/>
          </a:prstGeom>
          <a:ln w="28575"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72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r>
              <a:rPr lang="cs-CZ" sz="4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c</a:t>
            </a:r>
            <a:r>
              <a:rPr lang="cs-CZ" sz="4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- a</a:t>
            </a:r>
            <a:r>
              <a:rPr lang="cs-CZ" sz="4800" b="1" spc="50" baseline="3000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 </a:t>
            </a:r>
            <a:endParaRPr lang="cs-CZ" sz="4800" b="1" spc="50" baseline="3000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240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800" decel="1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000"/>
                            </p:stCondLst>
                            <p:childTnLst>
                              <p:par>
                                <p:cTn id="48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80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000"/>
                            </p:stCondLst>
                            <p:childTnLst>
                              <p:par>
                                <p:cTn id="57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800" decel="100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9000"/>
                            </p:stCondLst>
                            <p:childTnLst>
                              <p:par>
                                <p:cTn id="66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800" decel="100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0"/>
                            </p:stCondLst>
                            <p:childTnLst>
                              <p:par>
                                <p:cTn id="7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800" decel="100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1000"/>
                            </p:stCondLst>
                            <p:childTnLst>
                              <p:par>
                                <p:cTn id="84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800" decel="100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800" decel="100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8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500"/>
                            </p:stCondLst>
                            <p:childTnLst>
                              <p:par>
                                <p:cTn id="109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800" decel="100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8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500"/>
                            </p:stCondLst>
                            <p:childTnLst>
                              <p:par>
                                <p:cTn id="12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80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800" decel="100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500"/>
                            </p:stCondLst>
                            <p:childTnLst>
                              <p:par>
                                <p:cTn id="134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800" decel="100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8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8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800" decel="100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500"/>
                            </p:stCondLst>
                            <p:childTnLst>
                              <p:par>
                                <p:cTn id="150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800" decel="100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8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8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800" decel="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1500"/>
                            </p:stCondLst>
                            <p:childTnLst>
                              <p:par>
                                <p:cTn id="159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400" decel="100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4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4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400" decel="100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" accel="10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" accel="10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500" tmFilter="0,0; .5, 1; 1, 1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2000"/>
                            </p:stCondLst>
                            <p:childTnLst>
                              <p:par>
                                <p:cTn id="191" presetID="5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5" grpId="0" animBg="1"/>
      <p:bldP spid="7" grpId="0" animBg="1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 animBg="1"/>
      <p:bldP spid="26" grpId="0"/>
      <p:bldP spid="27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89" y="85527"/>
            <a:ext cx="277672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835696" y="4509120"/>
            <a:ext cx="615918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b)  </a:t>
            </a:r>
            <a:r>
              <a:rPr lang="cs-CZ" sz="72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10 decimetrů</a:t>
            </a:r>
            <a:endParaRPr lang="cs-CZ" sz="72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79512" y="3501008"/>
            <a:ext cx="659680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a)  </a:t>
            </a:r>
            <a:r>
              <a:rPr lang="cs-CZ" sz="72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100 decimetrů</a:t>
            </a:r>
            <a:endParaRPr lang="cs-CZ" sz="72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22806" y="5541039"/>
            <a:ext cx="354148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c)  </a:t>
            </a:r>
            <a:r>
              <a:rPr lang="cs-CZ" sz="72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1 metr</a:t>
            </a:r>
            <a:endParaRPr lang="cs-CZ" sz="72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57" y="1484784"/>
            <a:ext cx="913783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Odvěsny pravoúhlého trojúhelníku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mají délku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8 m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a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6 m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 Jaká je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délka přepony tohoto trojúhelníku?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9" grpId="0"/>
      <p:bldP spid="10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825" y="692696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700808"/>
            <a:ext cx="85806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http</a:t>
            </a:r>
            <a:r>
              <a:rPr lang="cs-CZ" sz="1600" dirty="0"/>
              <a:t>://www.freedigitalphotos.net/images/29923beb8zrnxqc.jpg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30499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988840"/>
            <a:ext cx="8468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KONEC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PREZENTACE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20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ANO, TVÁ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SPRÁVNÁ </a:t>
            </a:r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899592" y="4077072"/>
            <a:ext cx="1296144" cy="1224136"/>
          </a:xfrm>
          <a:prstGeom prst="curvedLeft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5445224"/>
            <a:ext cx="25010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600" b="1" cap="none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600" b="1" cap="none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867961"/>
            <a:ext cx="3168352" cy="258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49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683568" y="45061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3766" y="5780782"/>
            <a:ext cx="225574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200" b="1" cap="none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200" b="1" cap="none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750092"/>
            <a:ext cx="2743200" cy="273634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NE, TVÁ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ŠPATNÁ </a:t>
            </a:r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12337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75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2216</TotalTime>
  <Words>154</Words>
  <Application>Microsoft Office PowerPoint</Application>
  <PresentationFormat>Předvádění na obrazovce (4:3)</PresentationFormat>
  <Paragraphs>60</Paragraphs>
  <Slides>8</Slides>
  <Notes>2</Notes>
  <HiddenSlides>3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20" baseType="lpstr">
      <vt:lpstr>Arial</vt:lpstr>
      <vt:lpstr>Courier New</vt:lpstr>
      <vt:lpstr>Century Gothic</vt:lpstr>
      <vt:lpstr>Times New Roman</vt:lpstr>
      <vt:lpstr>Brooklyn</vt:lpstr>
      <vt:lpstr>Palatino Linotype</vt:lpstr>
      <vt:lpstr>Arial Black</vt:lpstr>
      <vt:lpstr>Verdana</vt:lpstr>
      <vt:lpstr>Comic Sans MS</vt:lpstr>
      <vt:lpstr>Times New Roman,Bold</vt:lpstr>
      <vt:lpstr>Calibri</vt:lpstr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203</cp:revision>
  <dcterms:created xsi:type="dcterms:W3CDTF">2011-05-01T03:53:33Z</dcterms:created>
  <dcterms:modified xsi:type="dcterms:W3CDTF">2011-09-11T08:45:49Z</dcterms:modified>
</cp:coreProperties>
</file>