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8" r:id="rId6"/>
    <p:sldId id="260" r:id="rId7"/>
    <p:sldId id="261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3D49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00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C85E77-46A1-40D3-B259-C51F9A08283A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B782A3-14DE-4387-BF2E-DA98B67B19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8351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5EA1F2A-3A69-496A-96A0-6C7A98353700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58990-843F-4110-8C6A-CF75F110C582}" type="datetimeFigureOut">
              <a:rPr lang="cs-CZ" smtClean="0"/>
              <a:pPr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65D1E1-9965-4E08-8132-CACEE931F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7772400" cy="910952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3400425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827584" y="260648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56176" y="260648"/>
            <a:ext cx="24825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VY_32_INOVACE_CH.8.A.04-10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41423" y="1196752"/>
            <a:ext cx="8479049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VY_32_INOVACE_CH.8.A.04_STAVBA ATOMU</a:t>
            </a:r>
          </a:p>
          <a:p>
            <a:pPr algn="ctr"/>
            <a:r>
              <a:rPr lang="cs-CZ" sz="2400" dirty="0" smtClean="0"/>
              <a:t>Název: Stavba atomu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příroda/chemie</a:t>
            </a:r>
          </a:p>
          <a:p>
            <a:pPr algn="ctr"/>
            <a:r>
              <a:rPr lang="cs-CZ" sz="2400" dirty="0" smtClean="0"/>
              <a:t>Tematický okruh/téma: </a:t>
            </a:r>
            <a:r>
              <a:rPr lang="cs-CZ" sz="2400" dirty="0" smtClean="0"/>
              <a:t>Částicové složení látek a chemické prvky/Atom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/>
              <a:t>Vytvořeno: 10. 10. 2011</a:t>
            </a:r>
          </a:p>
          <a:p>
            <a:pPr algn="ctr"/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a 7"/>
          <p:cNvSpPr/>
          <p:nvPr/>
        </p:nvSpPr>
        <p:spPr>
          <a:xfrm>
            <a:off x="827584" y="2420888"/>
            <a:ext cx="3528392" cy="3528392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76672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Každý atom se skládá z 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kladně nabitého jádra</a:t>
            </a:r>
            <a:r>
              <a:rPr lang="cs-CZ" sz="3600" dirty="0" smtClean="0"/>
              <a:t> a 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záporně nabitého obalu</a:t>
            </a:r>
            <a:r>
              <a:rPr lang="cs-CZ" sz="3600" dirty="0" smtClean="0"/>
              <a:t>.</a:t>
            </a:r>
          </a:p>
          <a:p>
            <a:endParaRPr lang="cs-CZ" sz="3600" dirty="0"/>
          </a:p>
        </p:txBody>
      </p:sp>
      <p:sp>
        <p:nvSpPr>
          <p:cNvPr id="6" name="Elipsa 5"/>
          <p:cNvSpPr/>
          <p:nvPr/>
        </p:nvSpPr>
        <p:spPr>
          <a:xfrm>
            <a:off x="7884368" y="2060848"/>
            <a:ext cx="1008112" cy="93610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5805264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obal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3789040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jádro</a:t>
            </a:r>
            <a:endParaRPr lang="cs-CZ" sz="4400" dirty="0"/>
          </a:p>
        </p:txBody>
      </p:sp>
      <p:cxnSp>
        <p:nvCxnSpPr>
          <p:cNvPr id="12" name="Přímá spojovací čára 11"/>
          <p:cNvCxnSpPr/>
          <p:nvPr/>
        </p:nvCxnSpPr>
        <p:spPr>
          <a:xfrm flipH="1">
            <a:off x="2915816" y="4077072"/>
            <a:ext cx="30243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3923928" y="5229200"/>
            <a:ext cx="504056" cy="9361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11933E-6 C -0.25937 0.09366 -0.51858 0.18779 -0.62205 0.2254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00" y="1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  <p:bldP spid="6" grpId="1" animBg="1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32040" y="692696"/>
            <a:ext cx="38164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Obal je tvořen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elektrony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e</a:t>
            </a:r>
            <a:r>
              <a:rPr lang="cs-CZ" sz="3600" b="1" baseline="30000" dirty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 smtClean="0"/>
              <a:t>, které mají záporný náboj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3717032"/>
            <a:ext cx="85689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					Jádro tvoří: </a:t>
            </a: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		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protony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3600" b="1" baseline="30000" dirty="0">
                <a:solidFill>
                  <a:schemeClr val="accent6">
                    <a:lumMod val="75000"/>
                  </a:schemeClr>
                </a:solidFill>
              </a:rPr>
              <a:t>+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3600" dirty="0" smtClean="0"/>
              <a:t>které mají kladný náboj</a:t>
            </a: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neutrony n</a:t>
            </a:r>
            <a:r>
              <a:rPr lang="cs-CZ" sz="3600" b="1" baseline="30000" dirty="0" smtClean="0">
                <a:solidFill>
                  <a:schemeClr val="accent6">
                    <a:lumMod val="75000"/>
                  </a:schemeClr>
                </a:solidFill>
              </a:rPr>
              <a:t>0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 smtClean="0"/>
              <a:t>mající nulový náboj</a:t>
            </a:r>
          </a:p>
        </p:txBody>
      </p:sp>
      <p:sp>
        <p:nvSpPr>
          <p:cNvPr id="8" name="Elipsa 7"/>
          <p:cNvSpPr/>
          <p:nvPr/>
        </p:nvSpPr>
        <p:spPr>
          <a:xfrm>
            <a:off x="395536" y="404664"/>
            <a:ext cx="4104456" cy="3816424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691680" y="1484784"/>
            <a:ext cx="1584176" cy="151216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e</a:t>
            </a:r>
            <a:r>
              <a:rPr lang="cs-CZ" sz="4000" b="1" baseline="30000" dirty="0" smtClean="0">
                <a:solidFill>
                  <a:schemeClr val="bg1"/>
                </a:solidFill>
              </a:rPr>
              <a:t>-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270892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e</a:t>
            </a:r>
            <a:r>
              <a:rPr lang="cs-CZ" sz="4000" b="1" baseline="30000" dirty="0" smtClean="0">
                <a:solidFill>
                  <a:schemeClr val="bg1"/>
                </a:solidFill>
              </a:rPr>
              <a:t>-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1196752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e</a:t>
            </a:r>
            <a:r>
              <a:rPr lang="cs-CZ" sz="4000" b="1" baseline="30000" dirty="0" smtClean="0">
                <a:solidFill>
                  <a:schemeClr val="bg1"/>
                </a:solidFill>
              </a:rPr>
              <a:t>-</a:t>
            </a:r>
            <a:endParaRPr lang="cs-CZ" sz="4000" dirty="0">
              <a:solidFill>
                <a:schemeClr val="bg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H="1">
            <a:off x="3779912" y="1268760"/>
            <a:ext cx="1080120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051720" y="1556792"/>
            <a:ext cx="5870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3600" b="1" baseline="30000" dirty="0" smtClean="0">
                <a:solidFill>
                  <a:schemeClr val="accent6">
                    <a:lumMod val="50000"/>
                  </a:schemeClr>
                </a:solidFill>
              </a:rPr>
              <a:t>+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2555776" y="1700808"/>
            <a:ext cx="5870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3600" b="1" baseline="30000" dirty="0" smtClean="0">
                <a:solidFill>
                  <a:schemeClr val="accent6">
                    <a:lumMod val="50000"/>
                  </a:schemeClr>
                </a:solidFill>
              </a:rPr>
              <a:t>+</a:t>
            </a:r>
            <a:endParaRPr lang="cs-CZ" sz="3600" dirty="0"/>
          </a:p>
        </p:txBody>
      </p:sp>
      <p:cxnSp>
        <p:nvCxnSpPr>
          <p:cNvPr id="19" name="Přímá spojovací čára 18"/>
          <p:cNvCxnSpPr/>
          <p:nvPr/>
        </p:nvCxnSpPr>
        <p:spPr>
          <a:xfrm flipH="1">
            <a:off x="1907704" y="2708920"/>
            <a:ext cx="144016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987824" y="2204864"/>
            <a:ext cx="648072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907704" y="2132856"/>
            <a:ext cx="5886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n</a:t>
            </a:r>
            <a:r>
              <a:rPr lang="cs-CZ" sz="3600" b="1" baseline="30000" dirty="0" smtClean="0">
                <a:solidFill>
                  <a:srgbClr val="7030A0"/>
                </a:solidFill>
              </a:rPr>
              <a:t>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267744" y="2348880"/>
            <a:ext cx="5886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n</a:t>
            </a:r>
            <a:r>
              <a:rPr lang="cs-CZ" sz="3600" b="1" baseline="30000" dirty="0" smtClean="0">
                <a:solidFill>
                  <a:srgbClr val="7030A0"/>
                </a:solidFill>
              </a:rPr>
              <a:t>0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3" grpId="0"/>
      <p:bldP spid="14" grpId="0"/>
      <p:bldP spid="16" grpId="0"/>
      <p:bldP spid="17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9"/>
            <a:ext cx="8712968" cy="52168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700" b="1" dirty="0" smtClean="0">
                <a:solidFill>
                  <a:schemeClr val="accent6">
                    <a:lumMod val="75000"/>
                  </a:schemeClr>
                </a:solidFill>
              </a:rPr>
              <a:t>protonové číslo </a:t>
            </a:r>
            <a:r>
              <a:rPr lang="cs-CZ" sz="3700" dirty="0" smtClean="0"/>
              <a:t>= počet protonů v jádře, značí se písmenem </a:t>
            </a:r>
            <a:r>
              <a:rPr lang="cs-CZ" sz="3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</a:p>
          <a:p>
            <a:endParaRPr lang="cs-CZ" sz="3700" dirty="0"/>
          </a:p>
          <a:p>
            <a:r>
              <a:rPr lang="cs-CZ" sz="3700" b="1" dirty="0" smtClean="0">
                <a:solidFill>
                  <a:schemeClr val="accent6">
                    <a:lumMod val="75000"/>
                  </a:schemeClr>
                </a:solidFill>
              </a:rPr>
              <a:t>neutronové číslo</a:t>
            </a:r>
            <a:r>
              <a:rPr lang="cs-CZ" sz="37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700" dirty="0" smtClean="0"/>
              <a:t>= počet neutronů v jádře, značí se písmenem </a:t>
            </a:r>
            <a:r>
              <a:rPr lang="cs-CZ" sz="3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  <a:p>
            <a:endParaRPr lang="cs-CZ" sz="3700" dirty="0" smtClean="0"/>
          </a:p>
          <a:p>
            <a:r>
              <a:rPr lang="cs-CZ" sz="3700" b="1" dirty="0" smtClean="0">
                <a:solidFill>
                  <a:schemeClr val="accent6">
                    <a:lumMod val="75000"/>
                  </a:schemeClr>
                </a:solidFill>
              </a:rPr>
              <a:t>protony + neutrony  = nukleony</a:t>
            </a:r>
            <a:endParaRPr lang="cs-CZ" sz="37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700" b="1" dirty="0" smtClean="0">
                <a:solidFill>
                  <a:schemeClr val="accent6">
                    <a:lumMod val="75000"/>
                  </a:schemeClr>
                </a:solidFill>
              </a:rPr>
              <a:t>nukleonové číslo </a:t>
            </a:r>
            <a:r>
              <a:rPr lang="cs-CZ" sz="3700" dirty="0" smtClean="0"/>
              <a:t>= počet nukleonů</a:t>
            </a:r>
            <a:r>
              <a:rPr lang="cs-CZ" sz="3700" dirty="0" smtClean="0">
                <a:cs typeface="Arial" charset="0"/>
              </a:rPr>
              <a:t> - součet všech protonů a neutronů v jádře, značíme </a:t>
            </a:r>
            <a:r>
              <a:rPr lang="cs-CZ" sz="3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47864" y="5733256"/>
            <a:ext cx="2088232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cs typeface="Arial" charset="0"/>
              </a:rPr>
              <a:t>A </a:t>
            </a:r>
            <a:r>
              <a:rPr lang="en-US" sz="4000" dirty="0" smtClean="0">
                <a:cs typeface="Arial" charset="0"/>
              </a:rPr>
              <a:t>=</a:t>
            </a:r>
            <a:r>
              <a:rPr lang="cs-CZ" sz="4000" dirty="0" smtClean="0">
                <a:cs typeface="Arial" charset="0"/>
              </a:rPr>
              <a:t> </a:t>
            </a:r>
            <a:r>
              <a:rPr lang="cs-CZ" sz="4000" b="1" dirty="0" smtClean="0">
                <a:cs typeface="Arial" charset="0"/>
              </a:rPr>
              <a:t>Z </a:t>
            </a:r>
            <a:r>
              <a:rPr lang="en-US" sz="4000" b="1" dirty="0" smtClean="0">
                <a:cs typeface="Times New Roman" pitchFamily="18" charset="0"/>
              </a:rPr>
              <a:t>+</a:t>
            </a:r>
            <a:r>
              <a:rPr lang="cs-CZ" sz="4000" b="1" dirty="0" smtClean="0">
                <a:cs typeface="Times New Roman" pitchFamily="18" charset="0"/>
              </a:rPr>
              <a:t> N </a:t>
            </a:r>
            <a:endParaRPr lang="cs-CZ" sz="4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24936" cy="778098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200" dirty="0" smtClean="0">
                <a:solidFill>
                  <a:srgbClr val="C00000"/>
                </a:solidFill>
              </a:rPr>
              <a:t>počet protonů </a:t>
            </a:r>
            <a:r>
              <a:rPr lang="cs-CZ" sz="4200" b="1" dirty="0" smtClean="0">
                <a:solidFill>
                  <a:srgbClr val="C00000"/>
                </a:solidFill>
              </a:rPr>
              <a:t>p</a:t>
            </a:r>
            <a:r>
              <a:rPr lang="cs-CZ" sz="4200" b="1" baseline="30000" dirty="0" smtClean="0">
                <a:solidFill>
                  <a:srgbClr val="C00000"/>
                </a:solidFill>
              </a:rPr>
              <a:t>+</a:t>
            </a:r>
            <a:r>
              <a:rPr lang="cs-CZ" sz="4200" dirty="0" smtClean="0">
                <a:solidFill>
                  <a:srgbClr val="C00000"/>
                </a:solidFill>
              </a:rPr>
              <a:t> = počet elektronů </a:t>
            </a:r>
            <a:r>
              <a:rPr lang="cs-CZ" sz="4200" b="1" dirty="0" smtClean="0">
                <a:solidFill>
                  <a:srgbClr val="C00000"/>
                </a:solidFill>
              </a:rPr>
              <a:t>e</a:t>
            </a:r>
            <a:r>
              <a:rPr lang="cs-CZ" sz="4200" b="1" baseline="30000" dirty="0" smtClean="0">
                <a:solidFill>
                  <a:srgbClr val="C00000"/>
                </a:solidFill>
              </a:rPr>
              <a:t>-</a:t>
            </a:r>
            <a:endParaRPr lang="cs-CZ" sz="4200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467544" y="1988840"/>
            <a:ext cx="3600400" cy="3312368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4860032" y="1916832"/>
            <a:ext cx="3600400" cy="3312368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628056" y="2924944"/>
            <a:ext cx="1359768" cy="1359768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6012160" y="2852936"/>
            <a:ext cx="1359768" cy="1359768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6732240" y="3717032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971600" y="2852936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475656" y="4509120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5364088" y="2564904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6588224" y="2204864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6156176" y="3140968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6516216" y="2924944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6876256" y="3212976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6516216" y="3356992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6156176" y="3573016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5292080" y="3429000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5940152" y="4509120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7380312" y="2564904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7596336" y="4149080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1835696" y="3429000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2411760" y="3284984"/>
            <a:ext cx="360040" cy="36004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971600" y="2780928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75656" y="4437112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364088" y="2492896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588224" y="2132856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940152" y="4437112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596336" y="4077072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292080" y="3356992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380312" y="2492896"/>
            <a:ext cx="402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r>
              <a:rPr lang="cs-CZ" sz="2400" b="1" baseline="30000" dirty="0" smtClean="0">
                <a:solidFill>
                  <a:schemeClr val="bg1"/>
                </a:solidFill>
              </a:rPr>
              <a:t>-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156176" y="3532946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802552" y="3388930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156176" y="3068960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516216" y="2884874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378616" y="3244914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699096" y="3676962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516216" y="3316922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843112" y="3172906"/>
            <a:ext cx="465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</a:t>
            </a:r>
            <a:r>
              <a:rPr lang="cs-CZ" sz="20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259632" y="5373216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Helium </a:t>
            </a:r>
            <a:r>
              <a:rPr lang="cs-CZ" sz="3200" baseline="-25000" dirty="0" smtClean="0"/>
              <a:t>2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68144" y="5373216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3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Uhlík </a:t>
            </a:r>
            <a:r>
              <a:rPr lang="cs-CZ" sz="3200" b="1" spc="150" baseline="-2500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endParaRPr lang="cs-CZ" sz="3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5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25" grpId="0" animBg="1"/>
      <p:bldP spid="28" grpId="0"/>
      <p:bldP spid="29" grpId="0"/>
      <p:bldP spid="30" grpId="0"/>
      <p:bldP spid="33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Obdélník 48"/>
          <p:cNvSpPr>
            <a:spLocks noChangeArrowheads="1"/>
          </p:cNvSpPr>
          <p:nvPr/>
        </p:nvSpPr>
        <p:spPr bwMode="auto">
          <a:xfrm>
            <a:off x="7766197" y="6059488"/>
            <a:ext cx="62709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47e</a:t>
            </a:r>
            <a:r>
              <a:rPr lang="cs-CZ" sz="2000" b="1" baseline="30000" dirty="0" smtClean="0"/>
              <a:t>-</a:t>
            </a:r>
            <a:endParaRPr lang="cs-CZ" sz="2000" b="1" dirty="0" smtClean="0"/>
          </a:p>
        </p:txBody>
      </p:sp>
      <p:sp>
        <p:nvSpPr>
          <p:cNvPr id="16387" name="Obdélník 47"/>
          <p:cNvSpPr>
            <a:spLocks noChangeArrowheads="1"/>
          </p:cNvSpPr>
          <p:nvPr/>
        </p:nvSpPr>
        <p:spPr bwMode="auto">
          <a:xfrm>
            <a:off x="6511418" y="6053226"/>
            <a:ext cx="7248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47 p</a:t>
            </a:r>
            <a:r>
              <a:rPr lang="cs-CZ" sz="2000" b="1" baseline="30000" dirty="0" smtClean="0"/>
              <a:t>+</a:t>
            </a:r>
            <a:endParaRPr lang="cs-CZ" sz="2000" b="1" dirty="0" smtClean="0"/>
          </a:p>
        </p:txBody>
      </p:sp>
      <p:sp>
        <p:nvSpPr>
          <p:cNvPr id="16388" name="Obdélník 46"/>
          <p:cNvSpPr>
            <a:spLocks noChangeArrowheads="1"/>
          </p:cNvSpPr>
          <p:nvPr/>
        </p:nvSpPr>
        <p:spPr bwMode="auto">
          <a:xfrm>
            <a:off x="4860032" y="6130925"/>
            <a:ext cx="49725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1e</a:t>
            </a:r>
            <a:r>
              <a:rPr lang="cs-CZ" sz="2000" b="1" baseline="30000" dirty="0" smtClean="0"/>
              <a:t>-</a:t>
            </a:r>
            <a:endParaRPr lang="cs-CZ" sz="2000" b="1" dirty="0" smtClean="0"/>
          </a:p>
        </p:txBody>
      </p:sp>
      <p:sp>
        <p:nvSpPr>
          <p:cNvPr id="16389" name="Obdélník 45"/>
          <p:cNvSpPr>
            <a:spLocks noChangeArrowheads="1"/>
          </p:cNvSpPr>
          <p:nvPr/>
        </p:nvSpPr>
        <p:spPr bwMode="auto">
          <a:xfrm>
            <a:off x="3851920" y="6093296"/>
            <a:ext cx="59503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1 p</a:t>
            </a:r>
            <a:r>
              <a:rPr lang="cs-CZ" sz="2000" b="1" baseline="30000" dirty="0" smtClean="0"/>
              <a:t>+</a:t>
            </a:r>
            <a:endParaRPr lang="cs-CZ" sz="2000" b="1" dirty="0" smtClean="0"/>
          </a:p>
        </p:txBody>
      </p:sp>
      <p:sp>
        <p:nvSpPr>
          <p:cNvPr id="16390" name="Obdélník 44"/>
          <p:cNvSpPr>
            <a:spLocks noChangeArrowheads="1"/>
          </p:cNvSpPr>
          <p:nvPr/>
        </p:nvSpPr>
        <p:spPr bwMode="auto">
          <a:xfrm>
            <a:off x="1942981" y="6093296"/>
            <a:ext cx="68480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60 e</a:t>
            </a:r>
            <a:r>
              <a:rPr lang="cs-CZ" sz="2000" b="1" baseline="30000" dirty="0" smtClean="0"/>
              <a:t>-</a:t>
            </a:r>
            <a:endParaRPr lang="cs-CZ" sz="2000" b="1" dirty="0" smtClean="0"/>
          </a:p>
        </p:txBody>
      </p:sp>
      <p:sp>
        <p:nvSpPr>
          <p:cNvPr id="16391" name="Obdélník 43"/>
          <p:cNvSpPr>
            <a:spLocks noChangeArrowheads="1"/>
          </p:cNvSpPr>
          <p:nvPr/>
        </p:nvSpPr>
        <p:spPr bwMode="auto">
          <a:xfrm>
            <a:off x="827584" y="6093296"/>
            <a:ext cx="7248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60 p</a:t>
            </a:r>
            <a:r>
              <a:rPr lang="cs-CZ" sz="2000" b="1" baseline="30000" dirty="0" smtClean="0"/>
              <a:t>+</a:t>
            </a:r>
            <a:endParaRPr lang="cs-CZ" sz="2000" b="1" dirty="0" smtClean="0"/>
          </a:p>
        </p:txBody>
      </p:sp>
      <p:sp>
        <p:nvSpPr>
          <p:cNvPr id="16392" name="Obdélník 42"/>
          <p:cNvSpPr>
            <a:spLocks noChangeArrowheads="1"/>
          </p:cNvSpPr>
          <p:nvPr/>
        </p:nvSpPr>
        <p:spPr bwMode="auto">
          <a:xfrm>
            <a:off x="7409010" y="3273425"/>
            <a:ext cx="62709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12e</a:t>
            </a:r>
            <a:r>
              <a:rPr lang="cs-CZ" sz="2000" b="1" baseline="30000" dirty="0" smtClean="0"/>
              <a:t>-</a:t>
            </a:r>
            <a:endParaRPr lang="cs-CZ" sz="2000" b="1" dirty="0" smtClean="0"/>
          </a:p>
        </p:txBody>
      </p:sp>
      <p:sp>
        <p:nvSpPr>
          <p:cNvPr id="36" name="Zaoblený obdélník 35"/>
          <p:cNvSpPr/>
          <p:nvPr/>
        </p:nvSpPr>
        <p:spPr>
          <a:xfrm>
            <a:off x="7308304" y="3356993"/>
            <a:ext cx="857250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394" name="Obdélník 41"/>
          <p:cNvSpPr>
            <a:spLocks noChangeArrowheads="1"/>
          </p:cNvSpPr>
          <p:nvPr/>
        </p:nvSpPr>
        <p:spPr bwMode="auto">
          <a:xfrm>
            <a:off x="6156176" y="3284984"/>
            <a:ext cx="7248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12 p</a:t>
            </a:r>
            <a:r>
              <a:rPr lang="cs-CZ" sz="2000" b="1" baseline="30000" dirty="0" smtClean="0"/>
              <a:t>+</a:t>
            </a:r>
            <a:endParaRPr lang="cs-CZ" sz="2000" b="1" dirty="0" smtClean="0"/>
          </a:p>
        </p:txBody>
      </p:sp>
      <p:sp>
        <p:nvSpPr>
          <p:cNvPr id="16395" name="Obdélník 40"/>
          <p:cNvSpPr>
            <a:spLocks noChangeArrowheads="1"/>
          </p:cNvSpPr>
          <p:nvPr/>
        </p:nvSpPr>
        <p:spPr bwMode="auto">
          <a:xfrm>
            <a:off x="4594095" y="3357563"/>
            <a:ext cx="68480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25 e</a:t>
            </a:r>
            <a:r>
              <a:rPr lang="cs-CZ" sz="2000" b="1" baseline="30000" dirty="0" smtClean="0"/>
              <a:t>-</a:t>
            </a:r>
            <a:endParaRPr lang="cs-CZ" sz="2000" b="1" dirty="0" smtClean="0"/>
          </a:p>
        </p:txBody>
      </p:sp>
      <p:sp>
        <p:nvSpPr>
          <p:cNvPr id="16396" name="Obdélník 38"/>
          <p:cNvSpPr>
            <a:spLocks noChangeArrowheads="1"/>
          </p:cNvSpPr>
          <p:nvPr/>
        </p:nvSpPr>
        <p:spPr bwMode="auto">
          <a:xfrm>
            <a:off x="3275856" y="3356992"/>
            <a:ext cx="7248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/>
              <a:t>25 p</a:t>
            </a:r>
            <a:r>
              <a:rPr lang="cs-CZ" sz="2000" b="1" baseline="30000" dirty="0" smtClean="0"/>
              <a:t>+</a:t>
            </a:r>
            <a:endParaRPr lang="cs-CZ" sz="2000" b="1" dirty="0" smtClean="0"/>
          </a:p>
        </p:txBody>
      </p:sp>
      <p:sp>
        <p:nvSpPr>
          <p:cNvPr id="16398" name="TextovéPole 39"/>
          <p:cNvSpPr txBox="1">
            <a:spLocks noChangeArrowheads="1"/>
          </p:cNvSpPr>
          <p:nvPr/>
        </p:nvSpPr>
        <p:spPr bwMode="auto">
          <a:xfrm>
            <a:off x="1915120" y="3357563"/>
            <a:ext cx="92868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 smtClean="0"/>
              <a:t>18 e</a:t>
            </a:r>
            <a:r>
              <a:rPr lang="cs-CZ" sz="2000" b="1" baseline="30000" dirty="0" smtClean="0"/>
              <a:t>-</a:t>
            </a:r>
            <a:endParaRPr lang="cs-CZ" sz="2000" b="1" dirty="0" smtClean="0"/>
          </a:p>
        </p:txBody>
      </p:sp>
      <p:sp>
        <p:nvSpPr>
          <p:cNvPr id="16400" name="TextovéPole 38"/>
          <p:cNvSpPr txBox="1">
            <a:spLocks noChangeArrowheads="1"/>
          </p:cNvSpPr>
          <p:nvPr/>
        </p:nvSpPr>
        <p:spPr bwMode="auto">
          <a:xfrm>
            <a:off x="611560" y="3316922"/>
            <a:ext cx="85725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 smtClean="0"/>
              <a:t>18 p</a:t>
            </a:r>
            <a:r>
              <a:rPr lang="cs-CZ" sz="2000" b="1" baseline="30000" dirty="0" smtClean="0"/>
              <a:t>+</a:t>
            </a:r>
            <a:endParaRPr lang="cs-CZ" sz="2000" b="1" dirty="0" smtClean="0"/>
          </a:p>
        </p:txBody>
      </p:sp>
      <p:sp>
        <p:nvSpPr>
          <p:cNvPr id="1640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dirty="0" smtClean="0"/>
              <a:t>Doplň do políček počet p</a:t>
            </a:r>
            <a:r>
              <a:rPr lang="cs-CZ" sz="4000" baseline="30000" dirty="0" smtClean="0"/>
              <a:t>+</a:t>
            </a:r>
            <a:r>
              <a:rPr lang="cs-CZ" sz="4000" dirty="0" smtClean="0"/>
              <a:t> a počet e</a:t>
            </a:r>
            <a:r>
              <a:rPr lang="cs-CZ" sz="4000" baseline="30000" dirty="0" smtClean="0"/>
              <a:t>-</a:t>
            </a:r>
            <a:r>
              <a:rPr lang="cs-CZ" sz="4000" dirty="0" smtClean="0"/>
              <a:t> v atomech podle protonového čísla:</a:t>
            </a:r>
          </a:p>
        </p:txBody>
      </p:sp>
      <p:sp>
        <p:nvSpPr>
          <p:cNvPr id="6" name="Vývojový diagram: postup 5"/>
          <p:cNvSpPr/>
          <p:nvPr/>
        </p:nvSpPr>
        <p:spPr>
          <a:xfrm>
            <a:off x="785813" y="1428750"/>
            <a:ext cx="1785937" cy="928688"/>
          </a:xfrm>
          <a:prstGeom prst="flowChartProcess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accent6"/>
                </a:solidFill>
              </a:rPr>
              <a:t>Z = </a:t>
            </a:r>
            <a:r>
              <a:rPr lang="cs-CZ" sz="3200" b="1" dirty="0" smtClean="0">
                <a:solidFill>
                  <a:schemeClr val="accent6"/>
                </a:solidFill>
              </a:rPr>
              <a:t>18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3429000" y="1428750"/>
            <a:ext cx="1785938" cy="928688"/>
          </a:xfrm>
          <a:prstGeom prst="flowChartProcess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accent6"/>
                </a:solidFill>
              </a:rPr>
              <a:t>Z = </a:t>
            </a:r>
            <a:r>
              <a:rPr lang="cs-CZ" sz="3200" b="1" dirty="0" smtClean="0">
                <a:solidFill>
                  <a:schemeClr val="accent6"/>
                </a:solidFill>
              </a:rPr>
              <a:t>25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6143625" y="1428750"/>
            <a:ext cx="1785938" cy="928688"/>
          </a:xfrm>
          <a:prstGeom prst="flowChartProcess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accent6"/>
                </a:solidFill>
              </a:rPr>
              <a:t>Z </a:t>
            </a:r>
            <a:r>
              <a:rPr lang="cs-CZ" sz="3200" b="1" dirty="0" smtClean="0">
                <a:solidFill>
                  <a:schemeClr val="accent6"/>
                </a:solidFill>
              </a:rPr>
              <a:t>=12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928688" y="4143375"/>
            <a:ext cx="1785937" cy="928688"/>
          </a:xfrm>
          <a:prstGeom prst="flowChartProcess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accent6"/>
                </a:solidFill>
              </a:rPr>
              <a:t>Z = </a:t>
            </a:r>
            <a:r>
              <a:rPr lang="cs-CZ" sz="3200" b="1" dirty="0" smtClean="0">
                <a:solidFill>
                  <a:schemeClr val="accent6"/>
                </a:solidFill>
              </a:rPr>
              <a:t>60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3714750" y="4214813"/>
            <a:ext cx="1785938" cy="928687"/>
          </a:xfrm>
          <a:prstGeom prst="flowChartProcess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accent6"/>
                </a:solidFill>
              </a:rPr>
              <a:t>Z = </a:t>
            </a:r>
            <a:r>
              <a:rPr lang="cs-CZ" sz="3200" b="1" dirty="0" smtClean="0">
                <a:solidFill>
                  <a:schemeClr val="accent6"/>
                </a:solidFill>
              </a:rPr>
              <a:t>1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6500813" y="4143375"/>
            <a:ext cx="1785937" cy="928688"/>
          </a:xfrm>
          <a:prstGeom prst="flowChartProcess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accent6"/>
                </a:solidFill>
              </a:rPr>
              <a:t>Z = </a:t>
            </a:r>
            <a:r>
              <a:rPr lang="cs-CZ" sz="3200" b="1" dirty="0" smtClean="0">
                <a:solidFill>
                  <a:schemeClr val="accent6"/>
                </a:solidFill>
              </a:rPr>
              <a:t>47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16" name="Šipka dolů 15"/>
          <p:cNvSpPr/>
          <p:nvPr/>
        </p:nvSpPr>
        <p:spPr>
          <a:xfrm rot="1044842">
            <a:off x="6762750" y="5118100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677603">
            <a:off x="4010713" y="5203637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Šipka dolů 18"/>
          <p:cNvSpPr/>
          <p:nvPr/>
        </p:nvSpPr>
        <p:spPr>
          <a:xfrm rot="20997534">
            <a:off x="7230670" y="2402185"/>
            <a:ext cx="428625" cy="889927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Šipka dolů 20"/>
          <p:cNvSpPr/>
          <p:nvPr/>
        </p:nvSpPr>
        <p:spPr>
          <a:xfrm rot="576654">
            <a:off x="6374710" y="2401888"/>
            <a:ext cx="428625" cy="928687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Šipka dolů 23"/>
          <p:cNvSpPr/>
          <p:nvPr/>
        </p:nvSpPr>
        <p:spPr>
          <a:xfrm rot="20777182">
            <a:off x="7639802" y="5118100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Šipka dolů 24"/>
          <p:cNvSpPr/>
          <p:nvPr/>
        </p:nvSpPr>
        <p:spPr>
          <a:xfrm rot="21184569">
            <a:off x="4737033" y="5214167"/>
            <a:ext cx="428625" cy="928687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755576" y="6165304"/>
            <a:ext cx="857250" cy="428625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716016" y="6165305"/>
            <a:ext cx="857250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668344" y="6021288"/>
            <a:ext cx="857250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084168" y="3356992"/>
            <a:ext cx="857250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3203848" y="3356993"/>
            <a:ext cx="928687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Šipka dolů 53"/>
          <p:cNvSpPr/>
          <p:nvPr/>
        </p:nvSpPr>
        <p:spPr>
          <a:xfrm rot="688949">
            <a:off x="1059747" y="5190562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Šipka dolů 54"/>
          <p:cNvSpPr/>
          <p:nvPr/>
        </p:nvSpPr>
        <p:spPr>
          <a:xfrm rot="21059262">
            <a:off x="1977797" y="5185031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907704" y="6165304"/>
            <a:ext cx="857250" cy="428625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3635896" y="6165304"/>
            <a:ext cx="857250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1691680" y="3284984"/>
            <a:ext cx="857250" cy="428625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539552" y="3284984"/>
            <a:ext cx="857250" cy="428625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Šipka dolů 59"/>
          <p:cNvSpPr/>
          <p:nvPr/>
        </p:nvSpPr>
        <p:spPr>
          <a:xfrm rot="1004064">
            <a:off x="880202" y="2390923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Šipka dolů 60"/>
          <p:cNvSpPr/>
          <p:nvPr/>
        </p:nvSpPr>
        <p:spPr>
          <a:xfrm rot="20833791">
            <a:off x="4597329" y="2384766"/>
            <a:ext cx="428625" cy="928688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Šipka dolů 61"/>
          <p:cNvSpPr/>
          <p:nvPr/>
        </p:nvSpPr>
        <p:spPr>
          <a:xfrm rot="740196">
            <a:off x="3664642" y="2383245"/>
            <a:ext cx="428625" cy="989491"/>
          </a:xfrm>
          <a:prstGeom prst="downArrow">
            <a:avLst>
              <a:gd name="adj1" fmla="val 50000"/>
              <a:gd name="adj2" fmla="val 6158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Šipka dolů 62"/>
          <p:cNvSpPr/>
          <p:nvPr/>
        </p:nvSpPr>
        <p:spPr>
          <a:xfrm rot="20883803">
            <a:off x="1711078" y="2383165"/>
            <a:ext cx="428625" cy="928687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Zaoblený obdélník 63"/>
          <p:cNvSpPr/>
          <p:nvPr/>
        </p:nvSpPr>
        <p:spPr>
          <a:xfrm>
            <a:off x="4499992" y="3356992"/>
            <a:ext cx="857250" cy="428625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6444208" y="6021288"/>
            <a:ext cx="857250" cy="4320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995103" y="3356992"/>
            <a:ext cx="4805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3826918" y="3356992"/>
            <a:ext cx="385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6588224" y="3356992"/>
            <a:ext cx="385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1259632" y="6165304"/>
            <a:ext cx="385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4139952" y="6165304"/>
            <a:ext cx="385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6995270" y="6021288"/>
            <a:ext cx="385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2267744" y="3356992"/>
            <a:ext cx="346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cs-CZ" b="1" baseline="30000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8172400" y="6021288"/>
            <a:ext cx="346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cs-CZ" b="1" baseline="30000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2483768" y="6237312"/>
            <a:ext cx="346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cs-CZ" b="1" baseline="30000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5004048" y="3429000"/>
            <a:ext cx="346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cs-CZ" b="1" baseline="30000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7812360" y="3356992"/>
            <a:ext cx="346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cs-CZ" b="1" baseline="30000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5220072" y="6165304"/>
            <a:ext cx="346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cs-CZ" b="1" baseline="30000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6" grpId="1" animBg="1"/>
      <p:bldP spid="32" grpId="0" animBg="1"/>
      <p:bldP spid="32" grpId="1" animBg="1"/>
      <p:bldP spid="34" grpId="0" animBg="1"/>
      <p:bldP spid="34" grpId="1" animBg="1"/>
      <p:bldP spid="37" grpId="0" animBg="1"/>
      <p:bldP spid="37" grpId="1" animBg="1"/>
      <p:bldP spid="38" grpId="0" animBg="1"/>
      <p:bldP spid="38" grpId="1" animBg="1"/>
      <p:bldP spid="53" grpId="0" animBg="1"/>
      <p:bldP spid="53" grpId="1" animBg="1"/>
      <p:bldP spid="56" grpId="0" animBg="1"/>
      <p:bldP spid="56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64" grpId="0" animBg="1"/>
      <p:bldP spid="64" grpId="1" animBg="1"/>
      <p:bldP spid="80" grpId="0" animBg="1"/>
      <p:bldP spid="80" grpId="1" animBg="1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3"/>
          <p:cNvSpPr>
            <a:spLocks noGrp="1"/>
          </p:cNvSpPr>
          <p:nvPr>
            <p:ph type="title"/>
          </p:nvPr>
        </p:nvSpPr>
        <p:spPr>
          <a:xfrm>
            <a:off x="179512" y="1124744"/>
            <a:ext cx="8606730" cy="5090318"/>
          </a:xfrm>
        </p:spPr>
        <p:txBody>
          <a:bodyPr/>
          <a:lstStyle/>
          <a:p>
            <a:pPr algn="l"/>
            <a:r>
              <a:rPr lang="cs-CZ" sz="2800" dirty="0" smtClean="0"/>
              <a:t>Atom se skládá z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kladně nabitého _____________</a:t>
            </a:r>
            <a:r>
              <a:rPr lang="cs-CZ" sz="2800" dirty="0" smtClean="0"/>
              <a:t> a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záporně nabitého ____________.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Obal atomu je složen z _____________, označení ____.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Jádro  je složeno z ___________ ____ a __________ ____.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Počet protonů v jádře vyjadřuje _____________ zn. ____.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Počet nukleonů v jádře vyjadřuje _____________, ____.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60648"/>
            <a:ext cx="48799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 smtClean="0"/>
              <a:t>Doplň chybějící údaje :</a:t>
            </a:r>
            <a:endParaRPr lang="cs-CZ" sz="40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148478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obalu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191683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jádra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27617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elektronů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364502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protonů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36258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neutronů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37321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nukleonové číslo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450912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protonové číslo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44899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53540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028384" y="3645024"/>
            <a:ext cx="4956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800" baseline="30000" dirty="0" smtClean="0">
                <a:solidFill>
                  <a:schemeClr val="accent6">
                    <a:lumMod val="75000"/>
                  </a:schemeClr>
                </a:solidFill>
              </a:rPr>
              <a:t>0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676728" y="2780928"/>
            <a:ext cx="4395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r>
              <a:rPr lang="cs-CZ" sz="2800" baseline="30000" dirty="0" smtClean="0">
                <a:solidFill>
                  <a:schemeClr val="accent6">
                    <a:lumMod val="75000"/>
                  </a:schemeClr>
                </a:solidFill>
              </a:rPr>
              <a:t>-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6056" y="3645024"/>
            <a:ext cx="4924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baseline="30000" dirty="0" smtClean="0">
                <a:solidFill>
                  <a:schemeClr val="accent6">
                    <a:lumMod val="75000"/>
                  </a:schemeClr>
                </a:solidFill>
              </a:rPr>
              <a:t>+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6304185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3600" dirty="0" smtClean="0"/>
              <a:t>Doplň chybějící údaje v tabulce : 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23528" y="1549637"/>
          <a:ext cx="8496943" cy="475968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9540"/>
                <a:gridCol w="1209540"/>
                <a:gridCol w="1209540"/>
                <a:gridCol w="1209540"/>
                <a:gridCol w="1218171"/>
                <a:gridCol w="1200909"/>
                <a:gridCol w="1239703"/>
              </a:tblGrid>
              <a:tr h="66445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8242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Z</a:t>
                      </a:r>
                      <a:endParaRPr lang="cs-CZ" sz="2400" baseline="0" dirty="0"/>
                    </a:p>
                  </a:txBody>
                  <a:tcPr anchor="ctr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e</a:t>
                      </a:r>
                      <a:r>
                        <a:rPr lang="cs-CZ" sz="2400" baseline="30000" dirty="0" smtClean="0"/>
                        <a:t>-</a:t>
                      </a:r>
                      <a:endParaRPr lang="cs-CZ" sz="2400" baseline="30000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</a:t>
                      </a:r>
                      <a:r>
                        <a:rPr lang="cs-CZ" sz="2400" baseline="30000" dirty="0" smtClean="0"/>
                        <a:t>+</a:t>
                      </a:r>
                      <a:endParaRPr lang="cs-CZ" sz="2400" baseline="30000" dirty="0"/>
                    </a:p>
                  </a:txBody>
                  <a:tcPr anchor="ctr"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r>
                        <a:rPr lang="cs-CZ" sz="2400" baseline="30000" dirty="0" smtClean="0"/>
                        <a:t>0</a:t>
                      </a:r>
                      <a:endParaRPr lang="cs-CZ" sz="2400" baseline="30000" dirty="0"/>
                    </a:p>
                  </a:txBody>
                  <a:tcPr anchor="ctr"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prvek</a:t>
                      </a:r>
                      <a:endParaRPr lang="cs-CZ" sz="2400" dirty="0"/>
                    </a:p>
                  </a:txBody>
                  <a:tcPr anchor="ctr"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značka</a:t>
                      </a:r>
                      <a:endParaRPr lang="cs-CZ" sz="2400" dirty="0"/>
                    </a:p>
                  </a:txBody>
                  <a:tcPr anchor="ctr"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91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4091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0331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4091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4091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126</a:t>
                      </a:r>
                      <a:endParaRPr lang="cs-CZ" dirty="0"/>
                    </a:p>
                  </a:txBody>
                  <a:tcPr anchor="ctr"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7" y="1556794"/>
          <a:ext cx="8496944" cy="4752526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1209540"/>
                <a:gridCol w="1209540"/>
                <a:gridCol w="1209540"/>
                <a:gridCol w="1209540"/>
                <a:gridCol w="1218171"/>
                <a:gridCol w="1200910"/>
                <a:gridCol w="1239703"/>
              </a:tblGrid>
              <a:tr h="65215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  <a:tr h="1009202">
                <a:tc>
                  <a:txBody>
                    <a:bodyPr/>
                    <a:lstStyle/>
                    <a:p>
                      <a:pPr algn="ctr"/>
                      <a:r>
                        <a:rPr lang="cs-CZ" sz="2400" b="1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2400" b="1" baseline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e</a:t>
                      </a:r>
                      <a:r>
                        <a:rPr lang="cs-CZ" sz="2400" b="1" baseline="300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-</a:t>
                      </a:r>
                      <a:endParaRPr lang="cs-CZ" sz="2400" b="1" baseline="300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</a:t>
                      </a:r>
                      <a:r>
                        <a:rPr lang="cs-CZ" sz="2400" b="1" baseline="300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+</a:t>
                      </a:r>
                      <a:endParaRPr lang="cs-CZ" sz="2400" b="1" baseline="300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</a:t>
                      </a:r>
                      <a:r>
                        <a:rPr lang="cs-CZ" sz="2400" b="1" baseline="300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0</a:t>
                      </a:r>
                      <a:endParaRPr lang="cs-CZ" sz="2400" b="1" baseline="300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prvek</a:t>
                      </a:r>
                      <a:endParaRPr lang="cs-CZ" sz="2400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značka</a:t>
                      </a:r>
                      <a:endParaRPr lang="cs-CZ" sz="2400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62904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neon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290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hořčík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Mg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7497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síra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290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bróm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Br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290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82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olovo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Pb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2114"/>
          </a:xfrm>
        </p:spPr>
        <p:txBody>
          <a:bodyPr/>
          <a:lstStyle/>
          <a:p>
            <a:r>
              <a:rPr lang="cs-CZ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96944" cy="5184576"/>
          </a:xfrm>
        </p:spPr>
        <p:txBody>
          <a:bodyPr/>
          <a:lstStyle/>
          <a:p>
            <a:pPr marL="324000">
              <a:spcBef>
                <a:spcPts val="1800"/>
              </a:spcBef>
            </a:pPr>
            <a:r>
              <a:rPr lang="cs-CZ" dirty="0" smtClean="0"/>
              <a:t>Prezentaci používáme při výkladu nové látky nebo jako shrnutí a opakování již probrané látky.</a:t>
            </a:r>
          </a:p>
          <a:p>
            <a:pPr marL="324000">
              <a:spcBef>
                <a:spcPts val="1800"/>
              </a:spcBef>
            </a:pPr>
            <a:r>
              <a:rPr lang="cs-CZ" dirty="0" smtClean="0"/>
              <a:t>Probereme novou látku podle jednotlivých </a:t>
            </a:r>
            <a:r>
              <a:rPr lang="cs-CZ" dirty="0" err="1" smtClean="0"/>
              <a:t>slidů</a:t>
            </a:r>
            <a:r>
              <a:rPr lang="cs-CZ" dirty="0" smtClean="0"/>
              <a:t>.</a:t>
            </a:r>
          </a:p>
          <a:p>
            <a:pPr marL="324000">
              <a:spcBef>
                <a:spcPts val="1800"/>
              </a:spcBef>
            </a:pPr>
            <a:r>
              <a:rPr lang="cs-CZ" dirty="0" smtClean="0"/>
              <a:t>Na konci prezentace je opakování, ve kterém děti doplňují správnou odpověď.</a:t>
            </a:r>
          </a:p>
          <a:p>
            <a:pPr marL="324000">
              <a:spcBef>
                <a:spcPts val="1800"/>
              </a:spcBef>
            </a:pPr>
            <a:r>
              <a:rPr lang="cs-CZ" dirty="0" smtClean="0"/>
              <a:t>Děti si do sešitů nakreslí nebo vlepí model atomu a zapíší nejdůležitější informace.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23731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Ilustrace: archiv autora</a:t>
            </a:r>
            <a:endParaRPr lang="cs-CZ" sz="2800" i="1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392</Words>
  <Application>Microsoft Office PowerPoint</Application>
  <PresentationFormat>Předvádění na obrazovce (4:3)</PresentationFormat>
  <Paragraphs>174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počet protonů p+ = počet elektronů e-</vt:lpstr>
      <vt:lpstr>Doplň do políček počet p+ a počet e- v atomech podle protonového čísla:</vt:lpstr>
      <vt:lpstr>Atom se skládá z kladně nabitého _____________ a záporně nabitého ____________.  Obal atomu je složen z _____________, označení ____.  Jádro  je složeno z ___________ ____ a __________ ____.  Počet protonů v jádře vyjadřuje _____________ zn. ____.  Počet nukleonů v jádře vyjadřuje _____________, ____.</vt:lpstr>
      <vt:lpstr>Doplň chybějící údaje v tabulce : </vt:lpstr>
      <vt:lpstr>Metodický postup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atom</dc:title>
  <dc:creator>Alena Francová</dc:creator>
  <cp:lastModifiedBy>Terča</cp:lastModifiedBy>
  <cp:revision>57</cp:revision>
  <dcterms:created xsi:type="dcterms:W3CDTF">2011-10-10T06:17:11Z</dcterms:created>
  <dcterms:modified xsi:type="dcterms:W3CDTF">2011-10-20T19:10:44Z</dcterms:modified>
</cp:coreProperties>
</file>